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0" r:id="rId4"/>
    <p:sldId id="281" r:id="rId5"/>
    <p:sldId id="285" r:id="rId6"/>
    <p:sldId id="286" r:id="rId7"/>
    <p:sldId id="287" r:id="rId8"/>
    <p:sldId id="288" r:id="rId9"/>
    <p:sldId id="289" r:id="rId10"/>
    <p:sldId id="279" r:id="rId11"/>
    <p:sldId id="282" r:id="rId12"/>
    <p:sldId id="283" r:id="rId13"/>
    <p:sldId id="275" r:id="rId14"/>
    <p:sldId id="284" r:id="rId15"/>
    <p:sldId id="276" r:id="rId16"/>
    <p:sldId id="257" r:id="rId17"/>
  </p:sldIdLst>
  <p:sldSz cx="9144000" cy="6858000" type="letter"/>
  <p:notesSz cx="6858000" cy="9144000"/>
  <p:defaultTextStyle>
    <a:defPPr>
      <a:defRPr lang="es-MX"/>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99"/>
    <a:srgbClr val="95F73B"/>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446"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lvl1pPr>
              <a:defRPr/>
            </a:lvl1pPr>
          </a:lstStyle>
          <a:p>
            <a:pPr>
              <a:defRPr/>
            </a:pPr>
            <a:fld id="{426BECCC-C05F-4E98-9CE4-2F57F2727A66}" type="datetimeFigureOut">
              <a:rPr lang="es-MX"/>
              <a:pPr>
                <a:defRPr/>
              </a:pPr>
              <a:t>09/05/2017</a:t>
            </a:fld>
            <a:endParaRPr lang="es-MX"/>
          </a:p>
        </p:txBody>
      </p:sp>
      <p:sp>
        <p:nvSpPr>
          <p:cNvPr id="5" name="Marcador de pie de página 4"/>
          <p:cNvSpPr>
            <a:spLocks noGrp="1"/>
          </p:cNvSpPr>
          <p:nvPr>
            <p:ph type="ftr" sz="quarter" idx="11"/>
          </p:nvPr>
        </p:nvSpPr>
        <p:spPr/>
        <p:txBody>
          <a:bodyPr/>
          <a:lstStyle>
            <a:lvl1pPr>
              <a:defRPr/>
            </a:lvl1pPr>
          </a:lstStyle>
          <a:p>
            <a:pPr>
              <a:defRPr/>
            </a:pPr>
            <a:endParaRPr lang="es-MX"/>
          </a:p>
        </p:txBody>
      </p:sp>
      <p:sp>
        <p:nvSpPr>
          <p:cNvPr id="6" name="Marcador de número de diapositiva 5"/>
          <p:cNvSpPr>
            <a:spLocks noGrp="1"/>
          </p:cNvSpPr>
          <p:nvPr>
            <p:ph type="sldNum" sz="quarter" idx="12"/>
          </p:nvPr>
        </p:nvSpPr>
        <p:spPr/>
        <p:txBody>
          <a:bodyPr/>
          <a:lstStyle>
            <a:lvl1pPr>
              <a:defRPr/>
            </a:lvl1pPr>
          </a:lstStyle>
          <a:p>
            <a:fld id="{3F9CF3CB-78B3-4DD2-B955-59B8AB779F9F}" type="slidenum">
              <a:rPr lang="es-MX"/>
              <a:pPr/>
              <a:t>‹Nº›</a:t>
            </a:fld>
            <a:endParaRPr lang="es-MX"/>
          </a:p>
        </p:txBody>
      </p:sp>
    </p:spTree>
    <p:extLst>
      <p:ext uri="{BB962C8B-B14F-4D97-AF65-F5344CB8AC3E}">
        <p14:creationId xmlns:p14="http://schemas.microsoft.com/office/powerpoint/2010/main" val="318125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lvl1pPr>
              <a:defRPr/>
            </a:lvl1pPr>
          </a:lstStyle>
          <a:p>
            <a:pPr>
              <a:defRPr/>
            </a:pPr>
            <a:fld id="{B40EB13E-6D64-48F7-A77E-B5579372127F}" type="datetimeFigureOut">
              <a:rPr lang="es-MX"/>
              <a:pPr>
                <a:defRPr/>
              </a:pPr>
              <a:t>09/05/2017</a:t>
            </a:fld>
            <a:endParaRPr lang="es-MX"/>
          </a:p>
        </p:txBody>
      </p:sp>
      <p:sp>
        <p:nvSpPr>
          <p:cNvPr id="5" name="Marcador de pie de página 4"/>
          <p:cNvSpPr>
            <a:spLocks noGrp="1"/>
          </p:cNvSpPr>
          <p:nvPr>
            <p:ph type="ftr" sz="quarter" idx="11"/>
          </p:nvPr>
        </p:nvSpPr>
        <p:spPr/>
        <p:txBody>
          <a:bodyPr/>
          <a:lstStyle>
            <a:lvl1pPr>
              <a:defRPr/>
            </a:lvl1pPr>
          </a:lstStyle>
          <a:p>
            <a:pPr>
              <a:defRPr/>
            </a:pPr>
            <a:endParaRPr lang="es-MX"/>
          </a:p>
        </p:txBody>
      </p:sp>
      <p:sp>
        <p:nvSpPr>
          <p:cNvPr id="6" name="Marcador de número de diapositiva 5"/>
          <p:cNvSpPr>
            <a:spLocks noGrp="1"/>
          </p:cNvSpPr>
          <p:nvPr>
            <p:ph type="sldNum" sz="quarter" idx="12"/>
          </p:nvPr>
        </p:nvSpPr>
        <p:spPr/>
        <p:txBody>
          <a:bodyPr/>
          <a:lstStyle>
            <a:lvl1pPr>
              <a:defRPr/>
            </a:lvl1pPr>
          </a:lstStyle>
          <a:p>
            <a:fld id="{E9011891-F101-4046-A1DB-AA7349594275}" type="slidenum">
              <a:rPr lang="es-MX"/>
              <a:pPr/>
              <a:t>‹Nº›</a:t>
            </a:fld>
            <a:endParaRPr lang="es-MX"/>
          </a:p>
        </p:txBody>
      </p:sp>
    </p:spTree>
    <p:extLst>
      <p:ext uri="{BB962C8B-B14F-4D97-AF65-F5344CB8AC3E}">
        <p14:creationId xmlns:p14="http://schemas.microsoft.com/office/powerpoint/2010/main" val="156229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lvl1pPr>
              <a:defRPr/>
            </a:lvl1pPr>
          </a:lstStyle>
          <a:p>
            <a:pPr>
              <a:defRPr/>
            </a:pPr>
            <a:fld id="{D451EA8C-54A7-49EA-994E-1173A47E0A90}" type="datetimeFigureOut">
              <a:rPr lang="es-MX"/>
              <a:pPr>
                <a:defRPr/>
              </a:pPr>
              <a:t>09/05/2017</a:t>
            </a:fld>
            <a:endParaRPr lang="es-MX"/>
          </a:p>
        </p:txBody>
      </p:sp>
      <p:sp>
        <p:nvSpPr>
          <p:cNvPr id="5" name="Marcador de pie de página 4"/>
          <p:cNvSpPr>
            <a:spLocks noGrp="1"/>
          </p:cNvSpPr>
          <p:nvPr>
            <p:ph type="ftr" sz="quarter" idx="11"/>
          </p:nvPr>
        </p:nvSpPr>
        <p:spPr/>
        <p:txBody>
          <a:bodyPr/>
          <a:lstStyle>
            <a:lvl1pPr>
              <a:defRPr/>
            </a:lvl1pPr>
          </a:lstStyle>
          <a:p>
            <a:pPr>
              <a:defRPr/>
            </a:pPr>
            <a:endParaRPr lang="es-MX"/>
          </a:p>
        </p:txBody>
      </p:sp>
      <p:sp>
        <p:nvSpPr>
          <p:cNvPr id="6" name="Marcador de número de diapositiva 5"/>
          <p:cNvSpPr>
            <a:spLocks noGrp="1"/>
          </p:cNvSpPr>
          <p:nvPr>
            <p:ph type="sldNum" sz="quarter" idx="12"/>
          </p:nvPr>
        </p:nvSpPr>
        <p:spPr/>
        <p:txBody>
          <a:bodyPr/>
          <a:lstStyle>
            <a:lvl1pPr>
              <a:defRPr/>
            </a:lvl1pPr>
          </a:lstStyle>
          <a:p>
            <a:fld id="{91ED01FC-9C6F-432F-BE03-21DB00C43193}" type="slidenum">
              <a:rPr lang="es-MX"/>
              <a:pPr/>
              <a:t>‹Nº›</a:t>
            </a:fld>
            <a:endParaRPr lang="es-MX"/>
          </a:p>
        </p:txBody>
      </p:sp>
    </p:spTree>
    <p:extLst>
      <p:ext uri="{BB962C8B-B14F-4D97-AF65-F5344CB8AC3E}">
        <p14:creationId xmlns:p14="http://schemas.microsoft.com/office/powerpoint/2010/main" val="160443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lvl1pPr>
              <a:defRPr/>
            </a:lvl1pPr>
          </a:lstStyle>
          <a:p>
            <a:pPr>
              <a:defRPr/>
            </a:pPr>
            <a:fld id="{F88D19C3-CFB3-40E9-8DE3-93B3B02E6EFF}" type="datetimeFigureOut">
              <a:rPr lang="es-MX"/>
              <a:pPr>
                <a:defRPr/>
              </a:pPr>
              <a:t>09/05/2017</a:t>
            </a:fld>
            <a:endParaRPr lang="es-MX"/>
          </a:p>
        </p:txBody>
      </p:sp>
      <p:sp>
        <p:nvSpPr>
          <p:cNvPr id="5" name="Marcador de pie de página 4"/>
          <p:cNvSpPr>
            <a:spLocks noGrp="1"/>
          </p:cNvSpPr>
          <p:nvPr>
            <p:ph type="ftr" sz="quarter" idx="11"/>
          </p:nvPr>
        </p:nvSpPr>
        <p:spPr/>
        <p:txBody>
          <a:bodyPr/>
          <a:lstStyle>
            <a:lvl1pPr>
              <a:defRPr/>
            </a:lvl1pPr>
          </a:lstStyle>
          <a:p>
            <a:pPr>
              <a:defRPr/>
            </a:pPr>
            <a:endParaRPr lang="es-MX"/>
          </a:p>
        </p:txBody>
      </p:sp>
      <p:sp>
        <p:nvSpPr>
          <p:cNvPr id="6" name="Marcador de número de diapositiva 5"/>
          <p:cNvSpPr>
            <a:spLocks noGrp="1"/>
          </p:cNvSpPr>
          <p:nvPr>
            <p:ph type="sldNum" sz="quarter" idx="12"/>
          </p:nvPr>
        </p:nvSpPr>
        <p:spPr/>
        <p:txBody>
          <a:bodyPr/>
          <a:lstStyle>
            <a:lvl1pPr>
              <a:defRPr/>
            </a:lvl1pPr>
          </a:lstStyle>
          <a:p>
            <a:fld id="{0BB85C67-F817-4B20-BF24-916109446C77}" type="slidenum">
              <a:rPr lang="es-MX"/>
              <a:pPr/>
              <a:t>‹Nº›</a:t>
            </a:fld>
            <a:endParaRPr lang="es-MX"/>
          </a:p>
        </p:txBody>
      </p:sp>
    </p:spTree>
    <p:extLst>
      <p:ext uri="{BB962C8B-B14F-4D97-AF65-F5344CB8AC3E}">
        <p14:creationId xmlns:p14="http://schemas.microsoft.com/office/powerpoint/2010/main" val="178243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6107B25D-4FB6-4667-A7EB-2205087A57D9}" type="datetimeFigureOut">
              <a:rPr lang="es-MX"/>
              <a:pPr>
                <a:defRPr/>
              </a:pPr>
              <a:t>09/05/2017</a:t>
            </a:fld>
            <a:endParaRPr lang="es-MX"/>
          </a:p>
        </p:txBody>
      </p:sp>
      <p:sp>
        <p:nvSpPr>
          <p:cNvPr id="5" name="Marcador de pie de página 4"/>
          <p:cNvSpPr>
            <a:spLocks noGrp="1"/>
          </p:cNvSpPr>
          <p:nvPr>
            <p:ph type="ftr" sz="quarter" idx="11"/>
          </p:nvPr>
        </p:nvSpPr>
        <p:spPr/>
        <p:txBody>
          <a:bodyPr/>
          <a:lstStyle>
            <a:lvl1pPr>
              <a:defRPr/>
            </a:lvl1pPr>
          </a:lstStyle>
          <a:p>
            <a:pPr>
              <a:defRPr/>
            </a:pPr>
            <a:endParaRPr lang="es-MX"/>
          </a:p>
        </p:txBody>
      </p:sp>
      <p:sp>
        <p:nvSpPr>
          <p:cNvPr id="6" name="Marcador de número de diapositiva 5"/>
          <p:cNvSpPr>
            <a:spLocks noGrp="1"/>
          </p:cNvSpPr>
          <p:nvPr>
            <p:ph type="sldNum" sz="quarter" idx="12"/>
          </p:nvPr>
        </p:nvSpPr>
        <p:spPr/>
        <p:txBody>
          <a:bodyPr/>
          <a:lstStyle>
            <a:lvl1pPr>
              <a:defRPr/>
            </a:lvl1pPr>
          </a:lstStyle>
          <a:p>
            <a:fld id="{EC9E344B-CD6C-4301-870E-6D81B24745CA}" type="slidenum">
              <a:rPr lang="es-MX"/>
              <a:pPr/>
              <a:t>‹Nº›</a:t>
            </a:fld>
            <a:endParaRPr lang="es-MX"/>
          </a:p>
        </p:txBody>
      </p:sp>
    </p:spTree>
    <p:extLst>
      <p:ext uri="{BB962C8B-B14F-4D97-AF65-F5344CB8AC3E}">
        <p14:creationId xmlns:p14="http://schemas.microsoft.com/office/powerpoint/2010/main" val="181933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3"/>
          <p:cNvSpPr>
            <a:spLocks noGrp="1"/>
          </p:cNvSpPr>
          <p:nvPr>
            <p:ph type="dt" sz="half" idx="10"/>
          </p:nvPr>
        </p:nvSpPr>
        <p:spPr/>
        <p:txBody>
          <a:bodyPr/>
          <a:lstStyle>
            <a:lvl1pPr>
              <a:defRPr/>
            </a:lvl1pPr>
          </a:lstStyle>
          <a:p>
            <a:pPr>
              <a:defRPr/>
            </a:pPr>
            <a:fld id="{C39E0812-1922-459C-8F1F-D6C6AECFD6A7}" type="datetimeFigureOut">
              <a:rPr lang="es-MX"/>
              <a:pPr>
                <a:defRPr/>
              </a:pPr>
              <a:t>09/05/2017</a:t>
            </a:fld>
            <a:endParaRPr lang="es-MX"/>
          </a:p>
        </p:txBody>
      </p:sp>
      <p:sp>
        <p:nvSpPr>
          <p:cNvPr id="6" name="Marcador de pie de página 4"/>
          <p:cNvSpPr>
            <a:spLocks noGrp="1"/>
          </p:cNvSpPr>
          <p:nvPr>
            <p:ph type="ftr" sz="quarter" idx="11"/>
          </p:nvPr>
        </p:nvSpPr>
        <p:spPr/>
        <p:txBody>
          <a:bodyPr/>
          <a:lstStyle>
            <a:lvl1pPr>
              <a:defRPr/>
            </a:lvl1pPr>
          </a:lstStyle>
          <a:p>
            <a:pPr>
              <a:defRPr/>
            </a:pPr>
            <a:endParaRPr lang="es-MX"/>
          </a:p>
        </p:txBody>
      </p:sp>
      <p:sp>
        <p:nvSpPr>
          <p:cNvPr id="7" name="Marcador de número de diapositiva 5"/>
          <p:cNvSpPr>
            <a:spLocks noGrp="1"/>
          </p:cNvSpPr>
          <p:nvPr>
            <p:ph type="sldNum" sz="quarter" idx="12"/>
          </p:nvPr>
        </p:nvSpPr>
        <p:spPr/>
        <p:txBody>
          <a:bodyPr/>
          <a:lstStyle>
            <a:lvl1pPr>
              <a:defRPr/>
            </a:lvl1pPr>
          </a:lstStyle>
          <a:p>
            <a:fld id="{3198751B-573E-4425-8117-F484575424BF}" type="slidenum">
              <a:rPr lang="es-MX"/>
              <a:pPr/>
              <a:t>‹Nº›</a:t>
            </a:fld>
            <a:endParaRPr lang="es-MX"/>
          </a:p>
        </p:txBody>
      </p:sp>
    </p:spTree>
    <p:extLst>
      <p:ext uri="{BB962C8B-B14F-4D97-AF65-F5344CB8AC3E}">
        <p14:creationId xmlns:p14="http://schemas.microsoft.com/office/powerpoint/2010/main" val="376739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3"/>
          <p:cNvSpPr>
            <a:spLocks noGrp="1"/>
          </p:cNvSpPr>
          <p:nvPr>
            <p:ph type="dt" sz="half" idx="10"/>
          </p:nvPr>
        </p:nvSpPr>
        <p:spPr/>
        <p:txBody>
          <a:bodyPr/>
          <a:lstStyle>
            <a:lvl1pPr>
              <a:defRPr/>
            </a:lvl1pPr>
          </a:lstStyle>
          <a:p>
            <a:pPr>
              <a:defRPr/>
            </a:pPr>
            <a:fld id="{43C2A9E4-2B66-4F9A-BB07-588A386C3A5C}" type="datetimeFigureOut">
              <a:rPr lang="es-MX"/>
              <a:pPr>
                <a:defRPr/>
              </a:pPr>
              <a:t>09/05/2017</a:t>
            </a:fld>
            <a:endParaRPr lang="es-MX"/>
          </a:p>
        </p:txBody>
      </p:sp>
      <p:sp>
        <p:nvSpPr>
          <p:cNvPr id="8" name="Marcador de pie de página 4"/>
          <p:cNvSpPr>
            <a:spLocks noGrp="1"/>
          </p:cNvSpPr>
          <p:nvPr>
            <p:ph type="ftr" sz="quarter" idx="11"/>
          </p:nvPr>
        </p:nvSpPr>
        <p:spPr/>
        <p:txBody>
          <a:bodyPr/>
          <a:lstStyle>
            <a:lvl1pPr>
              <a:defRPr/>
            </a:lvl1pPr>
          </a:lstStyle>
          <a:p>
            <a:pPr>
              <a:defRPr/>
            </a:pPr>
            <a:endParaRPr lang="es-MX"/>
          </a:p>
        </p:txBody>
      </p:sp>
      <p:sp>
        <p:nvSpPr>
          <p:cNvPr id="9" name="Marcador de número de diapositiva 5"/>
          <p:cNvSpPr>
            <a:spLocks noGrp="1"/>
          </p:cNvSpPr>
          <p:nvPr>
            <p:ph type="sldNum" sz="quarter" idx="12"/>
          </p:nvPr>
        </p:nvSpPr>
        <p:spPr/>
        <p:txBody>
          <a:bodyPr/>
          <a:lstStyle>
            <a:lvl1pPr>
              <a:defRPr/>
            </a:lvl1pPr>
          </a:lstStyle>
          <a:p>
            <a:fld id="{9D55073F-1E0D-4122-9FF1-9984F329CE76}" type="slidenum">
              <a:rPr lang="es-MX"/>
              <a:pPr/>
              <a:t>‹Nº›</a:t>
            </a:fld>
            <a:endParaRPr lang="es-MX"/>
          </a:p>
        </p:txBody>
      </p:sp>
    </p:spTree>
    <p:extLst>
      <p:ext uri="{BB962C8B-B14F-4D97-AF65-F5344CB8AC3E}">
        <p14:creationId xmlns:p14="http://schemas.microsoft.com/office/powerpoint/2010/main" val="204737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3"/>
          <p:cNvSpPr>
            <a:spLocks noGrp="1"/>
          </p:cNvSpPr>
          <p:nvPr>
            <p:ph type="dt" sz="half" idx="10"/>
          </p:nvPr>
        </p:nvSpPr>
        <p:spPr/>
        <p:txBody>
          <a:bodyPr/>
          <a:lstStyle>
            <a:lvl1pPr>
              <a:defRPr/>
            </a:lvl1pPr>
          </a:lstStyle>
          <a:p>
            <a:pPr>
              <a:defRPr/>
            </a:pPr>
            <a:fld id="{9F472736-CF1D-4BF2-8899-67F666EAF135}" type="datetimeFigureOut">
              <a:rPr lang="es-MX"/>
              <a:pPr>
                <a:defRPr/>
              </a:pPr>
              <a:t>09/05/2017</a:t>
            </a:fld>
            <a:endParaRPr lang="es-MX"/>
          </a:p>
        </p:txBody>
      </p:sp>
      <p:sp>
        <p:nvSpPr>
          <p:cNvPr id="4" name="Marcador de pie de página 4"/>
          <p:cNvSpPr>
            <a:spLocks noGrp="1"/>
          </p:cNvSpPr>
          <p:nvPr>
            <p:ph type="ftr" sz="quarter" idx="11"/>
          </p:nvPr>
        </p:nvSpPr>
        <p:spPr/>
        <p:txBody>
          <a:bodyPr/>
          <a:lstStyle>
            <a:lvl1pPr>
              <a:defRPr/>
            </a:lvl1pPr>
          </a:lstStyle>
          <a:p>
            <a:pPr>
              <a:defRPr/>
            </a:pPr>
            <a:endParaRPr lang="es-MX"/>
          </a:p>
        </p:txBody>
      </p:sp>
      <p:sp>
        <p:nvSpPr>
          <p:cNvPr id="5" name="Marcador de número de diapositiva 5"/>
          <p:cNvSpPr>
            <a:spLocks noGrp="1"/>
          </p:cNvSpPr>
          <p:nvPr>
            <p:ph type="sldNum" sz="quarter" idx="12"/>
          </p:nvPr>
        </p:nvSpPr>
        <p:spPr/>
        <p:txBody>
          <a:bodyPr/>
          <a:lstStyle>
            <a:lvl1pPr>
              <a:defRPr/>
            </a:lvl1pPr>
          </a:lstStyle>
          <a:p>
            <a:fld id="{B951B230-4F12-4016-8A3B-4266ABCE35AB}" type="slidenum">
              <a:rPr lang="es-MX"/>
              <a:pPr/>
              <a:t>‹Nº›</a:t>
            </a:fld>
            <a:endParaRPr lang="es-MX"/>
          </a:p>
        </p:txBody>
      </p:sp>
    </p:spTree>
    <p:extLst>
      <p:ext uri="{BB962C8B-B14F-4D97-AF65-F5344CB8AC3E}">
        <p14:creationId xmlns:p14="http://schemas.microsoft.com/office/powerpoint/2010/main" val="273858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FE97E503-2D0D-44BB-AB93-28E8D9CCD99F}" type="datetimeFigureOut">
              <a:rPr lang="es-MX"/>
              <a:pPr>
                <a:defRPr/>
              </a:pPr>
              <a:t>09/05/2017</a:t>
            </a:fld>
            <a:endParaRPr lang="es-MX"/>
          </a:p>
        </p:txBody>
      </p:sp>
      <p:sp>
        <p:nvSpPr>
          <p:cNvPr id="3" name="Marcador de pie de página 4"/>
          <p:cNvSpPr>
            <a:spLocks noGrp="1"/>
          </p:cNvSpPr>
          <p:nvPr>
            <p:ph type="ftr" sz="quarter" idx="11"/>
          </p:nvPr>
        </p:nvSpPr>
        <p:spPr/>
        <p:txBody>
          <a:bodyPr/>
          <a:lstStyle>
            <a:lvl1pPr>
              <a:defRPr/>
            </a:lvl1pPr>
          </a:lstStyle>
          <a:p>
            <a:pPr>
              <a:defRPr/>
            </a:pPr>
            <a:endParaRPr lang="es-MX"/>
          </a:p>
        </p:txBody>
      </p:sp>
      <p:sp>
        <p:nvSpPr>
          <p:cNvPr id="4" name="Marcador de número de diapositiva 5"/>
          <p:cNvSpPr>
            <a:spLocks noGrp="1"/>
          </p:cNvSpPr>
          <p:nvPr>
            <p:ph type="sldNum" sz="quarter" idx="12"/>
          </p:nvPr>
        </p:nvSpPr>
        <p:spPr/>
        <p:txBody>
          <a:bodyPr/>
          <a:lstStyle>
            <a:lvl1pPr>
              <a:defRPr/>
            </a:lvl1pPr>
          </a:lstStyle>
          <a:p>
            <a:fld id="{A7EDC9F8-554D-4D1C-908E-F6E17BB72C23}" type="slidenum">
              <a:rPr lang="es-MX"/>
              <a:pPr/>
              <a:t>‹Nº›</a:t>
            </a:fld>
            <a:endParaRPr lang="es-MX"/>
          </a:p>
        </p:txBody>
      </p:sp>
    </p:spTree>
    <p:extLst>
      <p:ext uri="{BB962C8B-B14F-4D97-AF65-F5344CB8AC3E}">
        <p14:creationId xmlns:p14="http://schemas.microsoft.com/office/powerpoint/2010/main" val="427910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5893B6B-55FE-4CE8-BCC2-ACC9E357992D}" type="datetimeFigureOut">
              <a:rPr lang="es-MX"/>
              <a:pPr>
                <a:defRPr/>
              </a:pPr>
              <a:t>09/05/2017</a:t>
            </a:fld>
            <a:endParaRPr lang="es-MX"/>
          </a:p>
        </p:txBody>
      </p:sp>
      <p:sp>
        <p:nvSpPr>
          <p:cNvPr id="6" name="Marcador de pie de página 4"/>
          <p:cNvSpPr>
            <a:spLocks noGrp="1"/>
          </p:cNvSpPr>
          <p:nvPr>
            <p:ph type="ftr" sz="quarter" idx="11"/>
          </p:nvPr>
        </p:nvSpPr>
        <p:spPr/>
        <p:txBody>
          <a:bodyPr/>
          <a:lstStyle>
            <a:lvl1pPr>
              <a:defRPr/>
            </a:lvl1pPr>
          </a:lstStyle>
          <a:p>
            <a:pPr>
              <a:defRPr/>
            </a:pPr>
            <a:endParaRPr lang="es-MX"/>
          </a:p>
        </p:txBody>
      </p:sp>
      <p:sp>
        <p:nvSpPr>
          <p:cNvPr id="7" name="Marcador de número de diapositiva 5"/>
          <p:cNvSpPr>
            <a:spLocks noGrp="1"/>
          </p:cNvSpPr>
          <p:nvPr>
            <p:ph type="sldNum" sz="quarter" idx="12"/>
          </p:nvPr>
        </p:nvSpPr>
        <p:spPr/>
        <p:txBody>
          <a:bodyPr/>
          <a:lstStyle>
            <a:lvl1pPr>
              <a:defRPr/>
            </a:lvl1pPr>
          </a:lstStyle>
          <a:p>
            <a:fld id="{CD38C61C-7994-48A8-B197-FECAEEF2C90D}" type="slidenum">
              <a:rPr lang="es-MX"/>
              <a:pPr/>
              <a:t>‹Nº›</a:t>
            </a:fld>
            <a:endParaRPr lang="es-MX"/>
          </a:p>
        </p:txBody>
      </p:sp>
    </p:spTree>
    <p:extLst>
      <p:ext uri="{BB962C8B-B14F-4D97-AF65-F5344CB8AC3E}">
        <p14:creationId xmlns:p14="http://schemas.microsoft.com/office/powerpoint/2010/main" val="38733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MX" noProof="0" smtClean="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AB34841E-0DB3-4348-ADDA-3666B1D013CA}" type="datetimeFigureOut">
              <a:rPr lang="es-MX"/>
              <a:pPr>
                <a:defRPr/>
              </a:pPr>
              <a:t>09/05/2017</a:t>
            </a:fld>
            <a:endParaRPr lang="es-MX"/>
          </a:p>
        </p:txBody>
      </p:sp>
      <p:sp>
        <p:nvSpPr>
          <p:cNvPr id="6" name="Marcador de pie de página 4"/>
          <p:cNvSpPr>
            <a:spLocks noGrp="1"/>
          </p:cNvSpPr>
          <p:nvPr>
            <p:ph type="ftr" sz="quarter" idx="11"/>
          </p:nvPr>
        </p:nvSpPr>
        <p:spPr/>
        <p:txBody>
          <a:bodyPr/>
          <a:lstStyle>
            <a:lvl1pPr>
              <a:defRPr/>
            </a:lvl1pPr>
          </a:lstStyle>
          <a:p>
            <a:pPr>
              <a:defRPr/>
            </a:pPr>
            <a:endParaRPr lang="es-MX"/>
          </a:p>
        </p:txBody>
      </p:sp>
      <p:sp>
        <p:nvSpPr>
          <p:cNvPr id="7" name="Marcador de número de diapositiva 5"/>
          <p:cNvSpPr>
            <a:spLocks noGrp="1"/>
          </p:cNvSpPr>
          <p:nvPr>
            <p:ph type="sldNum" sz="quarter" idx="12"/>
          </p:nvPr>
        </p:nvSpPr>
        <p:spPr/>
        <p:txBody>
          <a:bodyPr/>
          <a:lstStyle>
            <a:lvl1pPr>
              <a:defRPr/>
            </a:lvl1pPr>
          </a:lstStyle>
          <a:p>
            <a:fld id="{94EBB7D5-592F-451D-9059-E9CFE4554E31}" type="slidenum">
              <a:rPr lang="es-MX"/>
              <a:pPr/>
              <a:t>‹Nº›</a:t>
            </a:fld>
            <a:endParaRPr lang="es-MX"/>
          </a:p>
        </p:txBody>
      </p:sp>
    </p:spTree>
    <p:extLst>
      <p:ext uri="{BB962C8B-B14F-4D97-AF65-F5344CB8AC3E}">
        <p14:creationId xmlns:p14="http://schemas.microsoft.com/office/powerpoint/2010/main" val="110886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Marcador de tex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72915EB-4169-414C-910C-FD61A99652F0}" type="datetimeFigureOut">
              <a:rPr lang="es-MX"/>
              <a:pPr>
                <a:defRPr/>
              </a:pPr>
              <a:t>09/05/2017</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F33016F-8037-4325-BBC2-F586C13BE88A}" type="slidenum">
              <a:rPr lang="es-MX"/>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ítulo 1"/>
          <p:cNvSpPr>
            <a:spLocks noGrp="1"/>
          </p:cNvSpPr>
          <p:nvPr>
            <p:ph type="ctrTitle"/>
          </p:nvPr>
        </p:nvSpPr>
        <p:spPr>
          <a:xfrm>
            <a:off x="870857" y="2699666"/>
            <a:ext cx="7503886" cy="1173146"/>
          </a:xfrm>
        </p:spPr>
        <p:txBody>
          <a:bodyPr/>
          <a:lstStyle/>
          <a:p>
            <a:pPr>
              <a:lnSpc>
                <a:spcPct val="150000"/>
              </a:lnSpc>
            </a:pPr>
            <a:r>
              <a:rPr lang="es-MX" sz="2400" b="1" dirty="0" smtClean="0">
                <a:latin typeface="Arial Black" pitchFamily="34" charset="0"/>
              </a:rPr>
              <a:t>Infraestructura para </a:t>
            </a:r>
            <a:r>
              <a:rPr lang="es-MX" sz="2400" b="1" dirty="0" smtClean="0">
                <a:latin typeface="Arial Black" pitchFamily="34" charset="0"/>
              </a:rPr>
              <a:t>fomento del desarrollo Económico </a:t>
            </a:r>
            <a:r>
              <a:rPr lang="es-MX" sz="2400" b="1" dirty="0" smtClean="0">
                <a:latin typeface="Arial Black" pitchFamily="34" charset="0"/>
              </a:rPr>
              <a:t>del </a:t>
            </a:r>
            <a:r>
              <a:rPr lang="es-MX" sz="2400" b="1" dirty="0" smtClean="0">
                <a:latin typeface="Arial Black" pitchFamily="34" charset="0"/>
              </a:rPr>
              <a:t>Estado de Quintana Roo</a:t>
            </a: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352" y="423746"/>
            <a:ext cx="1775971" cy="62002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37" y="1839209"/>
            <a:ext cx="3883625" cy="422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09486" y="464245"/>
            <a:ext cx="7219328" cy="707886"/>
          </a:xfrm>
          <a:prstGeom prst="rect">
            <a:avLst/>
          </a:prstGeom>
          <a:solidFill>
            <a:srgbClr val="FFFF00"/>
          </a:solidFill>
          <a:ln>
            <a:solidFill>
              <a:schemeClr val="tx1"/>
            </a:solidFill>
          </a:ln>
        </p:spPr>
        <p:txBody>
          <a:bodyPr wrap="square">
            <a:spAutoFit/>
          </a:bodyPr>
          <a:lstStyle/>
          <a:p>
            <a:pPr algn="just"/>
            <a:r>
              <a:rPr lang="es-MX" sz="2000" b="1" dirty="0" smtClean="0">
                <a:solidFill>
                  <a:schemeClr val="dk1"/>
                </a:solidFill>
              </a:rPr>
              <a:t>Se concibe una ZEE cuya infraestructura fomente la competitividad y asegure el desarrollo económico y social de la región.</a:t>
            </a:r>
            <a:endParaRPr lang="es-MX" sz="2000" b="1" dirty="0">
              <a:solidFill>
                <a:schemeClr val="dk1"/>
              </a:solidFill>
            </a:endParaRPr>
          </a:p>
        </p:txBody>
      </p:sp>
      <p:sp>
        <p:nvSpPr>
          <p:cNvPr id="5" name="4 Rectángulo"/>
          <p:cNvSpPr/>
          <p:nvPr/>
        </p:nvSpPr>
        <p:spPr>
          <a:xfrm>
            <a:off x="4789714" y="1399623"/>
            <a:ext cx="4027852" cy="5078313"/>
          </a:xfrm>
          <a:prstGeom prst="rect">
            <a:avLst/>
          </a:prstGeom>
        </p:spPr>
        <p:txBody>
          <a:bodyPr wrap="square">
            <a:spAutoFit/>
          </a:bodyPr>
          <a:lstStyle/>
          <a:p>
            <a:pPr algn="ctr">
              <a:spcBef>
                <a:spcPts val="0"/>
              </a:spcBef>
              <a:spcAft>
                <a:spcPts val="1800"/>
              </a:spcAft>
            </a:pPr>
            <a:r>
              <a:rPr lang="es-MX" b="1" dirty="0" smtClean="0">
                <a:latin typeface="Arial Narrow" panose="020B0606020202030204" pitchFamily="34" charset="0"/>
              </a:rPr>
              <a:t>CARACTERÍSTICAS DE LAS ACCIONES</a:t>
            </a:r>
          </a:p>
          <a:p>
            <a:pPr marL="261938" indent="-261938" algn="just">
              <a:spcBef>
                <a:spcPts val="0"/>
              </a:spcBef>
              <a:spcAft>
                <a:spcPts val="1800"/>
              </a:spcAft>
              <a:buFont typeface="+mj-lt"/>
              <a:buAutoNum type="arabicPeriod"/>
            </a:pPr>
            <a:r>
              <a:rPr lang="es-MX" dirty="0" err="1" smtClean="0">
                <a:latin typeface="Arial Narrow" panose="020B0606020202030204" pitchFamily="34" charset="0"/>
              </a:rPr>
              <a:t>PPI’s</a:t>
            </a:r>
            <a:r>
              <a:rPr lang="es-MX" dirty="0" smtClean="0">
                <a:latin typeface="Arial Narrow" panose="020B0606020202030204" pitchFamily="34" charset="0"/>
              </a:rPr>
              <a:t> previstos para un objetivo común;</a:t>
            </a:r>
          </a:p>
          <a:p>
            <a:pPr marL="261938" indent="-261938" algn="just">
              <a:spcBef>
                <a:spcPts val="0"/>
              </a:spcBef>
              <a:spcAft>
                <a:spcPts val="1800"/>
              </a:spcAft>
              <a:buFont typeface="+mj-lt"/>
              <a:buAutoNum type="arabicPeriod"/>
            </a:pPr>
            <a:r>
              <a:rPr lang="es-MX" dirty="0" smtClean="0">
                <a:latin typeface="Arial Narrow" panose="020B0606020202030204" pitchFamily="34" charset="0"/>
              </a:rPr>
              <a:t>Programados en el tiempo, con base a su beneficio económico y social;</a:t>
            </a:r>
          </a:p>
          <a:p>
            <a:pPr marL="261938" indent="-261938" algn="just">
              <a:spcBef>
                <a:spcPts val="0"/>
              </a:spcBef>
              <a:spcAft>
                <a:spcPts val="1800"/>
              </a:spcAft>
              <a:buFont typeface="+mj-lt"/>
              <a:buAutoNum type="arabicPeriod"/>
            </a:pPr>
            <a:r>
              <a:rPr lang="es-MX" dirty="0">
                <a:latin typeface="Arial Narrow" panose="020B0606020202030204" pitchFamily="34" charset="0"/>
              </a:rPr>
              <a:t>Que generen dinamismo a actividades públicas y privadas;</a:t>
            </a:r>
          </a:p>
          <a:p>
            <a:pPr marL="261938" indent="-261938" algn="just">
              <a:spcBef>
                <a:spcPts val="0"/>
              </a:spcBef>
              <a:spcAft>
                <a:spcPts val="1800"/>
              </a:spcAft>
              <a:buFont typeface="+mj-lt"/>
              <a:buAutoNum type="arabicPeriod"/>
            </a:pPr>
            <a:r>
              <a:rPr lang="es-MX" dirty="0" smtClean="0">
                <a:latin typeface="Arial Narrow" panose="020B0606020202030204" pitchFamily="34" charset="0"/>
              </a:rPr>
              <a:t>Que constituyen una base para la prestación de bienes y servicios;</a:t>
            </a:r>
          </a:p>
          <a:p>
            <a:pPr marL="261938" indent="-261938" algn="just">
              <a:spcBef>
                <a:spcPts val="0"/>
              </a:spcBef>
              <a:spcAft>
                <a:spcPts val="1800"/>
              </a:spcAft>
              <a:buFont typeface="+mj-lt"/>
              <a:buAutoNum type="arabicPeriod"/>
            </a:pPr>
            <a:r>
              <a:rPr lang="es-MX" dirty="0" smtClean="0">
                <a:latin typeface="Arial Narrow" panose="020B0606020202030204" pitchFamily="34" charset="0"/>
              </a:rPr>
              <a:t>Que aseguren ventajas competitivas en relación con las demás ZEE; y,</a:t>
            </a:r>
          </a:p>
          <a:p>
            <a:pPr marL="261938" indent="-261938" algn="just">
              <a:spcBef>
                <a:spcPts val="0"/>
              </a:spcBef>
              <a:spcAft>
                <a:spcPts val="1800"/>
              </a:spcAft>
              <a:buFont typeface="+mj-lt"/>
              <a:buAutoNum type="arabicPeriod"/>
            </a:pPr>
            <a:r>
              <a:rPr lang="es-MX" dirty="0" smtClean="0">
                <a:latin typeface="Arial Narrow" panose="020B0606020202030204" pitchFamily="34" charset="0"/>
              </a:rPr>
              <a:t>Que garanticen un mejor posicionamiento  en el entorno socioeconómico para el Estado. </a:t>
            </a:r>
          </a:p>
        </p:txBody>
      </p:sp>
    </p:spTree>
    <p:extLst>
      <p:ext uri="{BB962C8B-B14F-4D97-AF65-F5344CB8AC3E}">
        <p14:creationId xmlns:p14="http://schemas.microsoft.com/office/powerpoint/2010/main" val="357862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sp>
        <p:nvSpPr>
          <p:cNvPr id="4" name="3 Rectángulo"/>
          <p:cNvSpPr/>
          <p:nvPr/>
        </p:nvSpPr>
        <p:spPr>
          <a:xfrm>
            <a:off x="1480458" y="477966"/>
            <a:ext cx="7141028" cy="954107"/>
          </a:xfrm>
          <a:prstGeom prst="rect">
            <a:avLst/>
          </a:prstGeom>
        </p:spPr>
        <p:txBody>
          <a:bodyPr wrap="square">
            <a:spAutoFit/>
          </a:bodyPr>
          <a:lstStyle/>
          <a:p>
            <a:pPr algn="just">
              <a:spcBef>
                <a:spcPts val="0"/>
              </a:spcBef>
              <a:spcAft>
                <a:spcPts val="1800"/>
              </a:spcAft>
            </a:pPr>
            <a:r>
              <a:rPr lang="es-MX" sz="2800" b="1" dirty="0" smtClean="0">
                <a:solidFill>
                  <a:srgbClr val="FF0000"/>
                </a:solidFill>
                <a:latin typeface="Arial Narrow" panose="020B0606020202030204" pitchFamily="34" charset="0"/>
              </a:rPr>
              <a:t>SE </a:t>
            </a:r>
            <a:r>
              <a:rPr lang="es-MX" sz="2800" b="1" dirty="0" smtClean="0">
                <a:solidFill>
                  <a:srgbClr val="FF0000"/>
                </a:solidFill>
                <a:latin typeface="Arial Narrow" panose="020B0606020202030204" pitchFamily="34" charset="0"/>
              </a:rPr>
              <a:t>PREVÉ INSTALAR LA</a:t>
            </a:r>
            <a:r>
              <a:rPr lang="es-MX" sz="2800" b="1" dirty="0" smtClean="0">
                <a:solidFill>
                  <a:srgbClr val="FF0000"/>
                </a:solidFill>
                <a:latin typeface="Arial Narrow" panose="020B0606020202030204" pitchFamily="34" charset="0"/>
              </a:rPr>
              <a:t> ZEE EN </a:t>
            </a:r>
            <a:r>
              <a:rPr lang="es-MX" sz="2800" b="1" dirty="0" smtClean="0">
                <a:solidFill>
                  <a:srgbClr val="FF0000"/>
                </a:solidFill>
                <a:latin typeface="Arial Narrow" panose="020B0606020202030204" pitchFamily="34" charset="0"/>
              </a:rPr>
              <a:t>LA ZONA SUR DEL </a:t>
            </a:r>
            <a:r>
              <a:rPr lang="es-MX" sz="2800" b="1" dirty="0" smtClean="0">
                <a:solidFill>
                  <a:srgbClr val="FF0000"/>
                </a:solidFill>
                <a:latin typeface="Arial Narrow" panose="020B0606020202030204" pitchFamily="34" charset="0"/>
              </a:rPr>
              <a:t>ESTADO POR DIVERSAS RAZONES…</a:t>
            </a:r>
            <a:endParaRPr lang="es-MX" sz="2800" b="1" dirty="0" smtClean="0">
              <a:solidFill>
                <a:srgbClr val="FF0000"/>
              </a:solidFill>
              <a:latin typeface="Arial Narrow" panose="020B0606020202030204"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30" t="7485" r="5233" b="5926"/>
          <a:stretch/>
        </p:blipFill>
        <p:spPr bwMode="auto">
          <a:xfrm>
            <a:off x="3105461" y="1774371"/>
            <a:ext cx="3034081" cy="427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22522" y="4843921"/>
            <a:ext cx="2481936" cy="1015663"/>
          </a:xfrm>
          <a:prstGeom prst="rect">
            <a:avLst/>
          </a:prstGeom>
          <a:noFill/>
        </p:spPr>
        <p:txBody>
          <a:bodyPr wrap="square" rtlCol="0">
            <a:spAutoFit/>
          </a:bodyPr>
          <a:lstStyle/>
          <a:p>
            <a:r>
              <a:rPr lang="es-MX" sz="2000" dirty="0" smtClean="0"/>
              <a:t>Integración Regional con el centro del País</a:t>
            </a:r>
          </a:p>
          <a:p>
            <a:r>
              <a:rPr lang="es-MX" sz="2000" dirty="0" smtClean="0"/>
              <a:t>CF 186</a:t>
            </a:r>
            <a:endParaRPr lang="es-MX" sz="2000" dirty="0"/>
          </a:p>
        </p:txBody>
      </p:sp>
      <p:sp>
        <p:nvSpPr>
          <p:cNvPr id="8" name="7 Forma libre"/>
          <p:cNvSpPr/>
          <p:nvPr/>
        </p:nvSpPr>
        <p:spPr>
          <a:xfrm>
            <a:off x="3004458" y="5167086"/>
            <a:ext cx="1349829" cy="87085"/>
          </a:xfrm>
          <a:custGeom>
            <a:avLst/>
            <a:gdLst>
              <a:gd name="connsiteX0" fmla="*/ 1349829 w 1349829"/>
              <a:gd name="connsiteY0" fmla="*/ 0 h 87085"/>
              <a:gd name="connsiteX1" fmla="*/ 1132114 w 1349829"/>
              <a:gd name="connsiteY1" fmla="*/ 43543 h 87085"/>
              <a:gd name="connsiteX2" fmla="*/ 928914 w 1349829"/>
              <a:gd name="connsiteY2" fmla="*/ 72571 h 87085"/>
              <a:gd name="connsiteX3" fmla="*/ 682171 w 1349829"/>
              <a:gd name="connsiteY3" fmla="*/ 87085 h 87085"/>
              <a:gd name="connsiteX4" fmla="*/ 449943 w 1349829"/>
              <a:gd name="connsiteY4" fmla="*/ 58057 h 87085"/>
              <a:gd name="connsiteX5" fmla="*/ 0 w 1349829"/>
              <a:gd name="connsiteY5" fmla="*/ 14514 h 8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829" h="87085">
                <a:moveTo>
                  <a:pt x="1349829" y="0"/>
                </a:moveTo>
                <a:lnTo>
                  <a:pt x="1132114" y="43543"/>
                </a:lnTo>
                <a:lnTo>
                  <a:pt x="928914" y="72571"/>
                </a:lnTo>
                <a:lnTo>
                  <a:pt x="682171" y="87085"/>
                </a:lnTo>
                <a:lnTo>
                  <a:pt x="449943" y="58057"/>
                </a:lnTo>
                <a:lnTo>
                  <a:pt x="0" y="14514"/>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orma libre"/>
          <p:cNvSpPr/>
          <p:nvPr/>
        </p:nvSpPr>
        <p:spPr>
          <a:xfrm>
            <a:off x="4252686" y="2452914"/>
            <a:ext cx="1640114" cy="2714172"/>
          </a:xfrm>
          <a:custGeom>
            <a:avLst/>
            <a:gdLst>
              <a:gd name="connsiteX0" fmla="*/ 0 w 1640114"/>
              <a:gd name="connsiteY0" fmla="*/ 2627086 h 2627086"/>
              <a:gd name="connsiteX1" fmla="*/ 58057 w 1640114"/>
              <a:gd name="connsiteY1" fmla="*/ 2496457 h 2627086"/>
              <a:gd name="connsiteX2" fmla="*/ 217714 w 1640114"/>
              <a:gd name="connsiteY2" fmla="*/ 2322286 h 2627086"/>
              <a:gd name="connsiteX3" fmla="*/ 290285 w 1640114"/>
              <a:gd name="connsiteY3" fmla="*/ 2249715 h 2627086"/>
              <a:gd name="connsiteX4" fmla="*/ 333828 w 1640114"/>
              <a:gd name="connsiteY4" fmla="*/ 2249715 h 2627086"/>
              <a:gd name="connsiteX5" fmla="*/ 348343 w 1640114"/>
              <a:gd name="connsiteY5" fmla="*/ 1959429 h 2627086"/>
              <a:gd name="connsiteX6" fmla="*/ 391885 w 1640114"/>
              <a:gd name="connsiteY6" fmla="*/ 1814286 h 2627086"/>
              <a:gd name="connsiteX7" fmla="*/ 435428 w 1640114"/>
              <a:gd name="connsiteY7" fmla="*/ 1596572 h 2627086"/>
              <a:gd name="connsiteX8" fmla="*/ 609600 w 1640114"/>
              <a:gd name="connsiteY8" fmla="*/ 1291772 h 2627086"/>
              <a:gd name="connsiteX9" fmla="*/ 798285 w 1640114"/>
              <a:gd name="connsiteY9" fmla="*/ 1103086 h 2627086"/>
              <a:gd name="connsiteX10" fmla="*/ 899885 w 1640114"/>
              <a:gd name="connsiteY10" fmla="*/ 943429 h 2627086"/>
              <a:gd name="connsiteX11" fmla="*/ 986971 w 1640114"/>
              <a:gd name="connsiteY11" fmla="*/ 914400 h 2627086"/>
              <a:gd name="connsiteX12" fmla="*/ 1103085 w 1640114"/>
              <a:gd name="connsiteY12" fmla="*/ 827315 h 2627086"/>
              <a:gd name="connsiteX13" fmla="*/ 1161143 w 1640114"/>
              <a:gd name="connsiteY13" fmla="*/ 682172 h 2627086"/>
              <a:gd name="connsiteX14" fmla="*/ 1320800 w 1640114"/>
              <a:gd name="connsiteY14" fmla="*/ 522515 h 2627086"/>
              <a:gd name="connsiteX15" fmla="*/ 1480457 w 1640114"/>
              <a:gd name="connsiteY15" fmla="*/ 362857 h 2627086"/>
              <a:gd name="connsiteX16" fmla="*/ 1582057 w 1640114"/>
              <a:gd name="connsiteY16" fmla="*/ 203200 h 2627086"/>
              <a:gd name="connsiteX17" fmla="*/ 1640114 w 1640114"/>
              <a:gd name="connsiteY17" fmla="*/ 0 h 2627086"/>
              <a:gd name="connsiteX18" fmla="*/ 1640114 w 1640114"/>
              <a:gd name="connsiteY18" fmla="*/ 0 h 262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40114" h="2627086">
                <a:moveTo>
                  <a:pt x="0" y="2627086"/>
                </a:moveTo>
                <a:lnTo>
                  <a:pt x="58057" y="2496457"/>
                </a:lnTo>
                <a:lnTo>
                  <a:pt x="217714" y="2322286"/>
                </a:lnTo>
                <a:lnTo>
                  <a:pt x="290285" y="2249715"/>
                </a:lnTo>
                <a:lnTo>
                  <a:pt x="333828" y="2249715"/>
                </a:lnTo>
                <a:lnTo>
                  <a:pt x="348343" y="1959429"/>
                </a:lnTo>
                <a:lnTo>
                  <a:pt x="391885" y="1814286"/>
                </a:lnTo>
                <a:lnTo>
                  <a:pt x="435428" y="1596572"/>
                </a:lnTo>
                <a:lnTo>
                  <a:pt x="609600" y="1291772"/>
                </a:lnTo>
                <a:lnTo>
                  <a:pt x="798285" y="1103086"/>
                </a:lnTo>
                <a:lnTo>
                  <a:pt x="899885" y="943429"/>
                </a:lnTo>
                <a:lnTo>
                  <a:pt x="986971" y="914400"/>
                </a:lnTo>
                <a:lnTo>
                  <a:pt x="1103085" y="827315"/>
                </a:lnTo>
                <a:lnTo>
                  <a:pt x="1161143" y="682172"/>
                </a:lnTo>
                <a:lnTo>
                  <a:pt x="1320800" y="522515"/>
                </a:lnTo>
                <a:lnTo>
                  <a:pt x="1480457" y="362857"/>
                </a:lnTo>
                <a:lnTo>
                  <a:pt x="1582057" y="203200"/>
                </a:lnTo>
                <a:lnTo>
                  <a:pt x="1640114" y="0"/>
                </a:lnTo>
                <a:lnTo>
                  <a:pt x="1640114"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6016179" y="1774371"/>
            <a:ext cx="2605307" cy="707886"/>
          </a:xfrm>
          <a:prstGeom prst="rect">
            <a:avLst/>
          </a:prstGeom>
          <a:noFill/>
        </p:spPr>
        <p:txBody>
          <a:bodyPr wrap="square" rtlCol="0">
            <a:spAutoFit/>
          </a:bodyPr>
          <a:lstStyle/>
          <a:p>
            <a:r>
              <a:rPr lang="es-MX" sz="2000" dirty="0" smtClean="0"/>
              <a:t>Integración Interestatal con la CF307</a:t>
            </a:r>
            <a:endParaRPr lang="es-MX" sz="2000" dirty="0"/>
          </a:p>
        </p:txBody>
      </p:sp>
      <p:sp>
        <p:nvSpPr>
          <p:cNvPr id="11" name="10 Forma libre"/>
          <p:cNvSpPr/>
          <p:nvPr/>
        </p:nvSpPr>
        <p:spPr>
          <a:xfrm>
            <a:off x="3149599" y="4296228"/>
            <a:ext cx="1204686" cy="711200"/>
          </a:xfrm>
          <a:custGeom>
            <a:avLst/>
            <a:gdLst>
              <a:gd name="connsiteX0" fmla="*/ 1204686 w 1204686"/>
              <a:gd name="connsiteY0" fmla="*/ 711200 h 711200"/>
              <a:gd name="connsiteX1" fmla="*/ 1132114 w 1204686"/>
              <a:gd name="connsiteY1" fmla="*/ 667657 h 711200"/>
              <a:gd name="connsiteX2" fmla="*/ 1059543 w 1204686"/>
              <a:gd name="connsiteY2" fmla="*/ 667657 h 711200"/>
              <a:gd name="connsiteX3" fmla="*/ 1016000 w 1204686"/>
              <a:gd name="connsiteY3" fmla="*/ 624114 h 711200"/>
              <a:gd name="connsiteX4" fmla="*/ 914400 w 1204686"/>
              <a:gd name="connsiteY4" fmla="*/ 595085 h 711200"/>
              <a:gd name="connsiteX5" fmla="*/ 725714 w 1204686"/>
              <a:gd name="connsiteY5" fmla="*/ 348343 h 711200"/>
              <a:gd name="connsiteX6" fmla="*/ 609600 w 1204686"/>
              <a:gd name="connsiteY6" fmla="*/ 348343 h 711200"/>
              <a:gd name="connsiteX7" fmla="*/ 566057 w 1204686"/>
              <a:gd name="connsiteY7" fmla="*/ 333828 h 711200"/>
              <a:gd name="connsiteX8" fmla="*/ 566057 w 1204686"/>
              <a:gd name="connsiteY8" fmla="*/ 304800 h 711200"/>
              <a:gd name="connsiteX9" fmla="*/ 348343 w 1204686"/>
              <a:gd name="connsiteY9" fmla="*/ 203200 h 711200"/>
              <a:gd name="connsiteX10" fmla="*/ 261257 w 1204686"/>
              <a:gd name="connsiteY10" fmla="*/ 159657 h 711200"/>
              <a:gd name="connsiteX11" fmla="*/ 0 w 1204686"/>
              <a:gd name="connsiteY11" fmla="*/ 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4686" h="711200">
                <a:moveTo>
                  <a:pt x="1204686" y="711200"/>
                </a:moveTo>
                <a:lnTo>
                  <a:pt x="1132114" y="667657"/>
                </a:lnTo>
                <a:lnTo>
                  <a:pt x="1059543" y="667657"/>
                </a:lnTo>
                <a:lnTo>
                  <a:pt x="1016000" y="624114"/>
                </a:lnTo>
                <a:lnTo>
                  <a:pt x="914400" y="595085"/>
                </a:lnTo>
                <a:lnTo>
                  <a:pt x="725714" y="348343"/>
                </a:lnTo>
                <a:lnTo>
                  <a:pt x="609600" y="348343"/>
                </a:lnTo>
                <a:lnTo>
                  <a:pt x="566057" y="333828"/>
                </a:lnTo>
                <a:lnTo>
                  <a:pt x="566057" y="304800"/>
                </a:lnTo>
                <a:lnTo>
                  <a:pt x="348343" y="203200"/>
                </a:lnTo>
                <a:lnTo>
                  <a:pt x="261257" y="159657"/>
                </a:lnTo>
                <a:lnTo>
                  <a:pt x="0"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CuadroTexto"/>
          <p:cNvSpPr txBox="1"/>
          <p:nvPr/>
        </p:nvSpPr>
        <p:spPr>
          <a:xfrm>
            <a:off x="522522" y="3636165"/>
            <a:ext cx="2481936" cy="1015663"/>
          </a:xfrm>
          <a:prstGeom prst="rect">
            <a:avLst/>
          </a:prstGeom>
          <a:noFill/>
        </p:spPr>
        <p:txBody>
          <a:bodyPr wrap="square" rtlCol="0">
            <a:spAutoFit/>
          </a:bodyPr>
          <a:lstStyle/>
          <a:p>
            <a:r>
              <a:rPr lang="es-MX" sz="2000" dirty="0" smtClean="0"/>
              <a:t>Integración Regional con el Estado de Campeche (Futura)</a:t>
            </a:r>
            <a:endParaRPr lang="es-MX" sz="2000" dirty="0"/>
          </a:p>
        </p:txBody>
      </p:sp>
      <p:sp>
        <p:nvSpPr>
          <p:cNvPr id="12" name="11 Forma libre"/>
          <p:cNvSpPr/>
          <p:nvPr/>
        </p:nvSpPr>
        <p:spPr>
          <a:xfrm>
            <a:off x="3672114" y="3483429"/>
            <a:ext cx="885372" cy="1277257"/>
          </a:xfrm>
          <a:custGeom>
            <a:avLst/>
            <a:gdLst>
              <a:gd name="connsiteX0" fmla="*/ 885372 w 885372"/>
              <a:gd name="connsiteY0" fmla="*/ 1277257 h 1277257"/>
              <a:gd name="connsiteX1" fmla="*/ 783772 w 885372"/>
              <a:gd name="connsiteY1" fmla="*/ 1161142 h 1277257"/>
              <a:gd name="connsiteX2" fmla="*/ 653143 w 885372"/>
              <a:gd name="connsiteY2" fmla="*/ 1161142 h 1277257"/>
              <a:gd name="connsiteX3" fmla="*/ 580572 w 885372"/>
              <a:gd name="connsiteY3" fmla="*/ 1146628 h 1277257"/>
              <a:gd name="connsiteX4" fmla="*/ 522515 w 885372"/>
              <a:gd name="connsiteY4" fmla="*/ 1059542 h 1277257"/>
              <a:gd name="connsiteX5" fmla="*/ 478972 w 885372"/>
              <a:gd name="connsiteY5" fmla="*/ 957942 h 1277257"/>
              <a:gd name="connsiteX6" fmla="*/ 478972 w 885372"/>
              <a:gd name="connsiteY6" fmla="*/ 885371 h 1277257"/>
              <a:gd name="connsiteX7" fmla="*/ 478972 w 885372"/>
              <a:gd name="connsiteY7" fmla="*/ 856342 h 1277257"/>
              <a:gd name="connsiteX8" fmla="*/ 449943 w 885372"/>
              <a:gd name="connsiteY8" fmla="*/ 740228 h 1277257"/>
              <a:gd name="connsiteX9" fmla="*/ 449943 w 885372"/>
              <a:gd name="connsiteY9" fmla="*/ 624114 h 1277257"/>
              <a:gd name="connsiteX10" fmla="*/ 449943 w 885372"/>
              <a:gd name="connsiteY10" fmla="*/ 522514 h 1277257"/>
              <a:gd name="connsiteX11" fmla="*/ 391886 w 885372"/>
              <a:gd name="connsiteY11" fmla="*/ 406400 h 1277257"/>
              <a:gd name="connsiteX12" fmla="*/ 319315 w 885372"/>
              <a:gd name="connsiteY12" fmla="*/ 377371 h 1277257"/>
              <a:gd name="connsiteX13" fmla="*/ 246743 w 885372"/>
              <a:gd name="connsiteY13" fmla="*/ 232228 h 1277257"/>
              <a:gd name="connsiteX14" fmla="*/ 145143 w 885372"/>
              <a:gd name="connsiteY14" fmla="*/ 145142 h 1277257"/>
              <a:gd name="connsiteX15" fmla="*/ 0 w 885372"/>
              <a:gd name="connsiteY15" fmla="*/ 0 h 127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5372" h="1277257">
                <a:moveTo>
                  <a:pt x="885372" y="1277257"/>
                </a:moveTo>
                <a:lnTo>
                  <a:pt x="783772" y="1161142"/>
                </a:lnTo>
                <a:lnTo>
                  <a:pt x="653143" y="1161142"/>
                </a:lnTo>
                <a:lnTo>
                  <a:pt x="580572" y="1146628"/>
                </a:lnTo>
                <a:lnTo>
                  <a:pt x="522515" y="1059542"/>
                </a:lnTo>
                <a:lnTo>
                  <a:pt x="478972" y="957942"/>
                </a:lnTo>
                <a:lnTo>
                  <a:pt x="478972" y="885371"/>
                </a:lnTo>
                <a:lnTo>
                  <a:pt x="478972" y="856342"/>
                </a:lnTo>
                <a:lnTo>
                  <a:pt x="449943" y="740228"/>
                </a:lnTo>
                <a:lnTo>
                  <a:pt x="449943" y="624114"/>
                </a:lnTo>
                <a:lnTo>
                  <a:pt x="449943" y="522514"/>
                </a:lnTo>
                <a:lnTo>
                  <a:pt x="391886" y="406400"/>
                </a:lnTo>
                <a:lnTo>
                  <a:pt x="319315" y="377371"/>
                </a:lnTo>
                <a:lnTo>
                  <a:pt x="246743" y="232228"/>
                </a:lnTo>
                <a:lnTo>
                  <a:pt x="145143" y="145142"/>
                </a:lnTo>
                <a:lnTo>
                  <a:pt x="0"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CuadroTexto"/>
          <p:cNvSpPr txBox="1"/>
          <p:nvPr/>
        </p:nvSpPr>
        <p:spPr>
          <a:xfrm>
            <a:off x="1625590" y="2409735"/>
            <a:ext cx="2902868" cy="1015663"/>
          </a:xfrm>
          <a:prstGeom prst="rect">
            <a:avLst/>
          </a:prstGeom>
          <a:noFill/>
        </p:spPr>
        <p:txBody>
          <a:bodyPr wrap="square" rtlCol="0">
            <a:spAutoFit/>
          </a:bodyPr>
          <a:lstStyle/>
          <a:p>
            <a:r>
              <a:rPr lang="es-MX" sz="2000" dirty="0" smtClean="0"/>
              <a:t>Integración Regional con el Estado de Yucatán (Mejora en proceso)</a:t>
            </a:r>
            <a:endParaRPr lang="es-MX" sz="2000" dirty="0"/>
          </a:p>
        </p:txBody>
      </p:sp>
      <p:sp>
        <p:nvSpPr>
          <p:cNvPr id="14" name="13 Elipse"/>
          <p:cNvSpPr/>
          <p:nvPr/>
        </p:nvSpPr>
        <p:spPr>
          <a:xfrm>
            <a:off x="4281715" y="5050974"/>
            <a:ext cx="268216" cy="29028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960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Juventino Castillo\Desktop\Documentos plan sectorial\AERODROMOS.jpg"/>
          <p:cNvPicPr>
            <a:picLocks noChangeAspect="1" noChangeArrowheads="1"/>
          </p:cNvPicPr>
          <p:nvPr/>
        </p:nvPicPr>
        <p:blipFill rotWithShape="1">
          <a:blip r:embed="rId2">
            <a:extLst>
              <a:ext uri="{28A0092B-C50C-407E-A947-70E740481C1C}">
                <a14:useLocalDpi xmlns:a14="http://schemas.microsoft.com/office/drawing/2010/main" val="0"/>
              </a:ext>
            </a:extLst>
          </a:blip>
          <a:srcRect l="6972" t="4179" r="5569" b="6914"/>
          <a:stretch/>
        </p:blipFill>
        <p:spPr bwMode="auto">
          <a:xfrm>
            <a:off x="877266" y="1736589"/>
            <a:ext cx="3586800" cy="5152315"/>
          </a:xfrm>
          <a:prstGeom prst="rect">
            <a:avLst/>
          </a:prstGeom>
          <a:noFill/>
          <a:extLst>
            <a:ext uri="{909E8E84-426E-40DD-AFC4-6F175D3DCCD1}">
              <a14:hiddenFill xmlns:a14="http://schemas.microsoft.com/office/drawing/2010/main">
                <a:solidFill>
                  <a:srgbClr val="FFFFFF"/>
                </a:solidFill>
              </a14:hiddenFill>
            </a:ext>
          </a:extLst>
        </p:spPr>
      </p:pic>
      <p:pic>
        <p:nvPicPr>
          <p:cNvPr id="6147" name="Marcador de contenido 5"/>
          <p:cNvPicPr>
            <a:picLocks noGrp="1" noChangeAspect="1"/>
          </p:cNvPicPr>
          <p:nvPr>
            <p:ph idx="1"/>
          </p:nvPr>
        </p:nvPicPr>
        <p:blipFill rotWithShape="1">
          <a:blip r:embed="rId3">
            <a:extLst>
              <a:ext uri="{28A0092B-C50C-407E-A947-70E740481C1C}">
                <a14:useLocalDpi xmlns:a14="http://schemas.microsoft.com/office/drawing/2010/main" val="0"/>
              </a:ext>
            </a:extLst>
          </a:blip>
          <a:srcRect r="23636"/>
          <a:stretch/>
        </p:blipFill>
        <p:spPr>
          <a:xfrm>
            <a:off x="0" y="0"/>
            <a:ext cx="9144000" cy="6835776"/>
          </a:xfrm>
        </p:spPr>
      </p:pic>
      <p:sp>
        <p:nvSpPr>
          <p:cNvPr id="4" name="3 Rectángulo"/>
          <p:cNvSpPr/>
          <p:nvPr/>
        </p:nvSpPr>
        <p:spPr>
          <a:xfrm>
            <a:off x="1480458" y="477966"/>
            <a:ext cx="7141028" cy="523220"/>
          </a:xfrm>
          <a:prstGeom prst="rect">
            <a:avLst/>
          </a:prstGeom>
        </p:spPr>
        <p:txBody>
          <a:bodyPr wrap="square">
            <a:spAutoFit/>
          </a:bodyPr>
          <a:lstStyle/>
          <a:p>
            <a:pPr algn="ctr">
              <a:spcBef>
                <a:spcPts val="0"/>
              </a:spcBef>
              <a:spcAft>
                <a:spcPts val="1800"/>
              </a:spcAft>
            </a:pPr>
            <a:r>
              <a:rPr lang="es-MX" sz="2800" b="1" dirty="0" smtClean="0">
                <a:solidFill>
                  <a:srgbClr val="FF0000"/>
                </a:solidFill>
                <a:latin typeface="Arial Narrow" panose="020B0606020202030204" pitchFamily="34" charset="0"/>
              </a:rPr>
              <a:t>COMUNICACIÓN AÉREA</a:t>
            </a:r>
            <a:endParaRPr lang="es-MX" sz="2800" b="1" dirty="0" smtClean="0">
              <a:solidFill>
                <a:srgbClr val="FF0000"/>
              </a:solidFill>
              <a:latin typeface="Arial Narrow" panose="020B0606020202030204" pitchFamily="34" charset="0"/>
            </a:endParaRPr>
          </a:p>
        </p:txBody>
      </p:sp>
      <p:sp>
        <p:nvSpPr>
          <p:cNvPr id="20" name="19 CuadroTexto"/>
          <p:cNvSpPr txBox="1"/>
          <p:nvPr/>
        </p:nvSpPr>
        <p:spPr>
          <a:xfrm>
            <a:off x="4862287" y="2423107"/>
            <a:ext cx="3831776" cy="2677656"/>
          </a:xfrm>
          <a:prstGeom prst="rect">
            <a:avLst/>
          </a:prstGeom>
          <a:noFill/>
          <a:ln w="38100">
            <a:solidFill>
              <a:srgbClr val="FF0000"/>
            </a:solidFill>
          </a:ln>
        </p:spPr>
        <p:txBody>
          <a:bodyPr wrap="square" rtlCol="0">
            <a:spAutoFit/>
          </a:bodyPr>
          <a:lstStyle/>
          <a:p>
            <a:pPr algn="just"/>
            <a:r>
              <a:rPr lang="es-MX" sz="2400" dirty="0" smtClean="0"/>
              <a:t>Su aeropuerto </a:t>
            </a:r>
            <a:r>
              <a:rPr lang="es-MX" sz="2400" dirty="0" smtClean="0"/>
              <a:t>Internacional ampliado y en proceso de </a:t>
            </a:r>
            <a:r>
              <a:rPr lang="es-MX" sz="2400" dirty="0" smtClean="0"/>
              <a:t>modernización, permitirá además de su enlace regional y nacional, contar con capacidad para transportar productos al extranjero.</a:t>
            </a:r>
            <a:endParaRPr lang="es-MX" sz="2400" dirty="0"/>
          </a:p>
        </p:txBody>
      </p:sp>
      <p:sp>
        <p:nvSpPr>
          <p:cNvPr id="17" name="16 Elipse"/>
          <p:cNvSpPr/>
          <p:nvPr/>
        </p:nvSpPr>
        <p:spPr>
          <a:xfrm>
            <a:off x="2104613" y="5036450"/>
            <a:ext cx="769256" cy="71120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924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64" t="2868" r="3605" b="3577"/>
          <a:stretch/>
        </p:blipFill>
        <p:spPr bwMode="auto">
          <a:xfrm>
            <a:off x="841822" y="1795521"/>
            <a:ext cx="3102017" cy="456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C:\Users\Juventino Castillo\AppData\Local\Microsoft\Windows\Temporary Internet Files\Content.IE5\X85N76NV\sailboat-15381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6811" y="2964165"/>
            <a:ext cx="303892" cy="3563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Juventino Castillo\AppData\Local\Microsoft\Windows\Temporary Internet Files\Content.IE5\X85N76NV\sailboat-15381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407" y="2202183"/>
            <a:ext cx="303892" cy="3563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Juventino Castillo\AppData\Local\Microsoft\Windows\Temporary Internet Files\Content.IE5\X85N76NV\sailboat-15381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3791" y="3102051"/>
            <a:ext cx="303892" cy="3563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Juventino Castillo\AppData\Local\Microsoft\Windows\Temporary Internet Files\Content.IE5\X85N76NV\sailboat-15381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1221" y="1549053"/>
            <a:ext cx="303892" cy="3563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Juventino Castillo\AppData\Local\Microsoft\Windows\Temporary Internet Files\Content.IE5\X85N76NV\sailboat-15381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5" y="4829217"/>
            <a:ext cx="303892" cy="3563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Juventino Castillo\AppData\Local\Microsoft\Windows\Temporary Internet Files\Content.IE5\X85N76NV\sailboat-15381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829" y="5525889"/>
            <a:ext cx="303892" cy="3563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Juventino Castillo\AppData\Local\Microsoft\Windows\Temporary Internet Files\Content.IE5\X85N76NV\sailboat-15381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6213" y="5264637"/>
            <a:ext cx="303892" cy="356356"/>
          </a:xfrm>
          <a:prstGeom prst="rect">
            <a:avLst/>
          </a:prstGeom>
          <a:noFill/>
          <a:extLst>
            <a:ext uri="{909E8E84-426E-40DD-AFC4-6F175D3DCCD1}">
              <a14:hiddenFill xmlns:a14="http://schemas.microsoft.com/office/drawing/2010/main">
                <a:solidFill>
                  <a:srgbClr val="FFFFFF"/>
                </a:solidFill>
              </a14:hiddenFill>
            </a:ext>
          </a:extLst>
        </p:spPr>
      </p:pic>
      <p:sp>
        <p:nvSpPr>
          <p:cNvPr id="29" name="28 Rectángulo"/>
          <p:cNvSpPr/>
          <p:nvPr/>
        </p:nvSpPr>
        <p:spPr>
          <a:xfrm>
            <a:off x="1480458" y="477966"/>
            <a:ext cx="7141028" cy="523220"/>
          </a:xfrm>
          <a:prstGeom prst="rect">
            <a:avLst/>
          </a:prstGeom>
        </p:spPr>
        <p:txBody>
          <a:bodyPr wrap="square">
            <a:spAutoFit/>
          </a:bodyPr>
          <a:lstStyle/>
          <a:p>
            <a:pPr algn="ctr">
              <a:spcBef>
                <a:spcPts val="0"/>
              </a:spcBef>
              <a:spcAft>
                <a:spcPts val="1800"/>
              </a:spcAft>
            </a:pPr>
            <a:r>
              <a:rPr lang="es-MX" sz="2800" b="1" dirty="0" smtClean="0">
                <a:solidFill>
                  <a:srgbClr val="FF0000"/>
                </a:solidFill>
                <a:latin typeface="Arial Narrow" panose="020B0606020202030204" pitchFamily="34" charset="0"/>
              </a:rPr>
              <a:t>VÍA MARÍTIMA</a:t>
            </a:r>
            <a:endParaRPr lang="es-MX" sz="2800" b="1" dirty="0" smtClean="0">
              <a:solidFill>
                <a:srgbClr val="FF0000"/>
              </a:solidFill>
              <a:latin typeface="Arial Narrow" panose="020B0606020202030204" pitchFamily="34" charset="0"/>
            </a:endParaRPr>
          </a:p>
        </p:txBody>
      </p:sp>
      <p:sp>
        <p:nvSpPr>
          <p:cNvPr id="30" name="29 Rectángulo"/>
          <p:cNvSpPr/>
          <p:nvPr/>
        </p:nvSpPr>
        <p:spPr>
          <a:xfrm>
            <a:off x="4615543" y="1849567"/>
            <a:ext cx="4180114" cy="4385816"/>
          </a:xfrm>
          <a:prstGeom prst="rect">
            <a:avLst/>
          </a:prstGeom>
        </p:spPr>
        <p:txBody>
          <a:bodyPr wrap="square">
            <a:spAutoFit/>
          </a:bodyPr>
          <a:lstStyle/>
          <a:p>
            <a:pPr marL="6350" lvl="1" algn="just">
              <a:spcBef>
                <a:spcPts val="0"/>
              </a:spcBef>
              <a:spcAft>
                <a:spcPts val="1800"/>
              </a:spcAft>
            </a:pPr>
            <a:r>
              <a:rPr lang="es-MX" sz="2400" b="1" dirty="0" smtClean="0">
                <a:latin typeface="Arial Narrow" panose="020B0606020202030204" pitchFamily="34" charset="0"/>
              </a:rPr>
              <a:t>Chetumal cuenta con enlace terrestre al Puerto </a:t>
            </a:r>
            <a:r>
              <a:rPr lang="es-MX" sz="2400" b="1" dirty="0" smtClean="0">
                <a:latin typeface="Arial Narrow" panose="020B0606020202030204" pitchFamily="34" charset="0"/>
              </a:rPr>
              <a:t>de </a:t>
            </a:r>
            <a:r>
              <a:rPr lang="es-MX" sz="2400" b="1" dirty="0" err="1" smtClean="0">
                <a:latin typeface="Arial Narrow" panose="020B0606020202030204" pitchFamily="34" charset="0"/>
              </a:rPr>
              <a:t>Mahahual</a:t>
            </a:r>
            <a:r>
              <a:rPr lang="es-MX" sz="2400" b="1" dirty="0" smtClean="0">
                <a:latin typeface="Arial Narrow" panose="020B0606020202030204" pitchFamily="34" charset="0"/>
              </a:rPr>
              <a:t>, situación que permite garantizar la transportación de productos al extranjero vía marítima; </a:t>
            </a:r>
            <a:endParaRPr lang="es-MX" sz="2400" b="1" dirty="0" smtClean="0">
              <a:latin typeface="Arial Narrow" panose="020B0606020202030204" pitchFamily="34" charset="0"/>
            </a:endParaRPr>
          </a:p>
          <a:p>
            <a:pPr marL="6350" lvl="1" algn="just">
              <a:spcBef>
                <a:spcPts val="0"/>
              </a:spcBef>
              <a:spcAft>
                <a:spcPts val="1800"/>
              </a:spcAft>
            </a:pPr>
            <a:r>
              <a:rPr lang="es-MX" sz="2400" b="1" dirty="0">
                <a:latin typeface="Arial Narrow" panose="020B0606020202030204" pitchFamily="34" charset="0"/>
              </a:rPr>
              <a:t>Con </a:t>
            </a:r>
            <a:r>
              <a:rPr lang="es-MX" sz="2400" b="1" dirty="0" smtClean="0">
                <a:latin typeface="Arial Narrow" panose="020B0606020202030204" pitchFamily="34" charset="0"/>
              </a:rPr>
              <a:t>las acciones de </a:t>
            </a:r>
            <a:r>
              <a:rPr lang="es-MX" sz="2400" b="1" dirty="0">
                <a:latin typeface="Arial Narrow" panose="020B0606020202030204" pitchFamily="34" charset="0"/>
              </a:rPr>
              <a:t>profundización del Canal de </a:t>
            </a:r>
            <a:r>
              <a:rPr lang="es-MX" sz="2400" b="1" dirty="0" smtClean="0">
                <a:latin typeface="Arial Narrow" panose="020B0606020202030204" pitchFamily="34" charset="0"/>
              </a:rPr>
              <a:t>Zaragoza en proceso, la zona representa un </a:t>
            </a:r>
            <a:r>
              <a:rPr lang="es-MX" sz="2400" b="1" dirty="0">
                <a:latin typeface="Arial Narrow" panose="020B0606020202030204" pitchFamily="34" charset="0"/>
              </a:rPr>
              <a:t>refugio natural para embarcaciones de mediano calado</a:t>
            </a:r>
            <a:r>
              <a:rPr lang="es-MX" sz="2400" b="1" dirty="0" smtClean="0">
                <a:latin typeface="Arial Narrow" panose="020B0606020202030204" pitchFamily="34" charset="0"/>
              </a:rPr>
              <a:t>;</a:t>
            </a:r>
            <a:endParaRPr lang="es-MX" sz="2400" b="1" dirty="0">
              <a:latin typeface="Arial Narrow" panose="020B0606020202030204" pitchFamily="34" charset="0"/>
            </a:endParaRPr>
          </a:p>
        </p:txBody>
      </p:sp>
      <p:sp>
        <p:nvSpPr>
          <p:cNvPr id="5" name="4 Flecha derecha"/>
          <p:cNvSpPr/>
          <p:nvPr/>
        </p:nvSpPr>
        <p:spPr>
          <a:xfrm rot="20186367">
            <a:off x="2103267" y="4929682"/>
            <a:ext cx="609588" cy="1944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009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sp>
        <p:nvSpPr>
          <p:cNvPr id="29" name="28 Rectángulo"/>
          <p:cNvSpPr/>
          <p:nvPr/>
        </p:nvSpPr>
        <p:spPr>
          <a:xfrm>
            <a:off x="1413227" y="477966"/>
            <a:ext cx="7141028" cy="523220"/>
          </a:xfrm>
          <a:prstGeom prst="rect">
            <a:avLst/>
          </a:prstGeom>
        </p:spPr>
        <p:txBody>
          <a:bodyPr wrap="square">
            <a:spAutoFit/>
          </a:bodyPr>
          <a:lstStyle/>
          <a:p>
            <a:pPr algn="ctr">
              <a:spcBef>
                <a:spcPts val="0"/>
              </a:spcBef>
              <a:spcAft>
                <a:spcPts val="1800"/>
              </a:spcAft>
            </a:pPr>
            <a:r>
              <a:rPr lang="es-MX" sz="2800" b="1" dirty="0" smtClean="0">
                <a:solidFill>
                  <a:srgbClr val="FF0000"/>
                </a:solidFill>
                <a:latin typeface="Arial Narrow" panose="020B0606020202030204" pitchFamily="34" charset="0"/>
              </a:rPr>
              <a:t>VÍAS FERREAS</a:t>
            </a:r>
            <a:endParaRPr lang="es-MX" sz="2800" b="1" dirty="0" smtClean="0">
              <a:solidFill>
                <a:srgbClr val="FF0000"/>
              </a:solidFill>
              <a:latin typeface="Arial Narrow" panose="020B0606020202030204" pitchFamily="34" charset="0"/>
            </a:endParaRPr>
          </a:p>
        </p:txBody>
      </p:sp>
      <p:grpSp>
        <p:nvGrpSpPr>
          <p:cNvPr id="14" name="13 Grupo"/>
          <p:cNvGrpSpPr/>
          <p:nvPr/>
        </p:nvGrpSpPr>
        <p:grpSpPr>
          <a:xfrm>
            <a:off x="547459" y="1681512"/>
            <a:ext cx="4250363" cy="4900646"/>
            <a:chOff x="4652420" y="1017270"/>
            <a:chExt cx="4250363" cy="4900646"/>
          </a:xfrm>
        </p:grpSpPr>
        <p:grpSp>
          <p:nvGrpSpPr>
            <p:cNvPr id="15" name="14 Grupo"/>
            <p:cNvGrpSpPr/>
            <p:nvPr/>
          </p:nvGrpSpPr>
          <p:grpSpPr>
            <a:xfrm>
              <a:off x="4652420" y="1017270"/>
              <a:ext cx="4250363" cy="4900646"/>
              <a:chOff x="4644008" y="1024832"/>
              <a:chExt cx="4250363" cy="4900646"/>
            </a:xfrm>
          </p:grpSpPr>
          <p:sp>
            <p:nvSpPr>
              <p:cNvPr id="33" name="32 Proceso"/>
              <p:cNvSpPr/>
              <p:nvPr/>
            </p:nvSpPr>
            <p:spPr>
              <a:xfrm>
                <a:off x="4664990" y="1024832"/>
                <a:ext cx="4095574" cy="490064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90"/>
              <a:stretch/>
            </p:blipFill>
            <p:spPr bwMode="auto">
              <a:xfrm>
                <a:off x="4679504" y="1124743"/>
                <a:ext cx="3888432" cy="460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34 CuadroTexto"/>
              <p:cNvSpPr txBox="1"/>
              <p:nvPr/>
            </p:nvSpPr>
            <p:spPr>
              <a:xfrm>
                <a:off x="7656014" y="2283488"/>
                <a:ext cx="623889" cy="246221"/>
              </a:xfrm>
              <a:prstGeom prst="rect">
                <a:avLst/>
              </a:prstGeom>
              <a:noFill/>
            </p:spPr>
            <p:txBody>
              <a:bodyPr wrap="none" rtlCol="0">
                <a:spAutoFit/>
              </a:bodyPr>
              <a:lstStyle/>
              <a:p>
                <a:r>
                  <a:rPr lang="es-MX" sz="1000" dirty="0" smtClean="0"/>
                  <a:t>Cancún</a:t>
                </a:r>
                <a:endParaRPr lang="es-MX" sz="1000" dirty="0"/>
              </a:p>
            </p:txBody>
          </p:sp>
          <p:sp>
            <p:nvSpPr>
              <p:cNvPr id="36" name="35 CuadroTexto"/>
              <p:cNvSpPr txBox="1"/>
              <p:nvPr/>
            </p:nvSpPr>
            <p:spPr>
              <a:xfrm>
                <a:off x="7977583" y="2817629"/>
                <a:ext cx="767905" cy="400110"/>
              </a:xfrm>
              <a:prstGeom prst="rect">
                <a:avLst/>
              </a:prstGeom>
              <a:noFill/>
            </p:spPr>
            <p:txBody>
              <a:bodyPr wrap="square" rtlCol="0">
                <a:spAutoFit/>
              </a:bodyPr>
              <a:lstStyle/>
              <a:p>
                <a:r>
                  <a:rPr lang="es-MX" sz="1000" dirty="0" smtClean="0"/>
                  <a:t>Playa del Carmen</a:t>
                </a:r>
                <a:endParaRPr lang="es-MX" sz="1000" dirty="0"/>
              </a:p>
            </p:txBody>
          </p:sp>
          <p:sp>
            <p:nvSpPr>
              <p:cNvPr id="37" name="36 CuadroTexto"/>
              <p:cNvSpPr txBox="1"/>
              <p:nvPr/>
            </p:nvSpPr>
            <p:spPr>
              <a:xfrm>
                <a:off x="7775848" y="3141530"/>
                <a:ext cx="767905" cy="246221"/>
              </a:xfrm>
              <a:prstGeom prst="rect">
                <a:avLst/>
              </a:prstGeom>
              <a:noFill/>
            </p:spPr>
            <p:txBody>
              <a:bodyPr wrap="square" rtlCol="0">
                <a:spAutoFit/>
              </a:bodyPr>
              <a:lstStyle/>
              <a:p>
                <a:r>
                  <a:rPr lang="es-MX" sz="1000" dirty="0" smtClean="0"/>
                  <a:t>Tulum</a:t>
                </a:r>
                <a:endParaRPr lang="es-MX" sz="1000" dirty="0"/>
              </a:p>
            </p:txBody>
          </p:sp>
          <p:sp>
            <p:nvSpPr>
              <p:cNvPr id="38" name="37 CuadroTexto"/>
              <p:cNvSpPr txBox="1"/>
              <p:nvPr/>
            </p:nvSpPr>
            <p:spPr>
              <a:xfrm>
                <a:off x="6838573" y="2795413"/>
                <a:ext cx="767905" cy="246221"/>
              </a:xfrm>
              <a:prstGeom prst="rect">
                <a:avLst/>
              </a:prstGeom>
              <a:noFill/>
            </p:spPr>
            <p:txBody>
              <a:bodyPr wrap="square" rtlCol="0">
                <a:spAutoFit/>
              </a:bodyPr>
              <a:lstStyle/>
              <a:p>
                <a:r>
                  <a:rPr lang="es-MX" sz="1000" dirty="0" smtClean="0"/>
                  <a:t>Valladolid</a:t>
                </a:r>
                <a:endParaRPr lang="es-MX" sz="1000" dirty="0"/>
              </a:p>
            </p:txBody>
          </p:sp>
          <p:sp>
            <p:nvSpPr>
              <p:cNvPr id="39" name="38 CuadroTexto"/>
              <p:cNvSpPr txBox="1"/>
              <p:nvPr/>
            </p:nvSpPr>
            <p:spPr>
              <a:xfrm>
                <a:off x="6556883" y="2406599"/>
                <a:ext cx="936104" cy="246221"/>
              </a:xfrm>
              <a:prstGeom prst="rect">
                <a:avLst/>
              </a:prstGeom>
              <a:noFill/>
            </p:spPr>
            <p:txBody>
              <a:bodyPr wrap="square" rtlCol="0">
                <a:spAutoFit/>
              </a:bodyPr>
              <a:lstStyle/>
              <a:p>
                <a:r>
                  <a:rPr lang="es-MX" sz="1000" dirty="0" smtClean="0"/>
                  <a:t>Chichén Itzá</a:t>
                </a:r>
                <a:endParaRPr lang="es-MX" sz="1000" dirty="0"/>
              </a:p>
            </p:txBody>
          </p:sp>
          <p:sp>
            <p:nvSpPr>
              <p:cNvPr id="40" name="39 CuadroTexto"/>
              <p:cNvSpPr txBox="1"/>
              <p:nvPr/>
            </p:nvSpPr>
            <p:spPr>
              <a:xfrm>
                <a:off x="5855815" y="2264324"/>
                <a:ext cx="767905" cy="246221"/>
              </a:xfrm>
              <a:prstGeom prst="rect">
                <a:avLst/>
              </a:prstGeom>
              <a:noFill/>
            </p:spPr>
            <p:txBody>
              <a:bodyPr wrap="square" rtlCol="0">
                <a:spAutoFit/>
              </a:bodyPr>
              <a:lstStyle/>
              <a:p>
                <a:r>
                  <a:rPr lang="es-MX" sz="1000" dirty="0" smtClean="0"/>
                  <a:t>Mérida</a:t>
                </a:r>
                <a:endParaRPr lang="es-MX" sz="1000" dirty="0"/>
              </a:p>
            </p:txBody>
          </p:sp>
          <p:sp>
            <p:nvSpPr>
              <p:cNvPr id="41" name="40 Estrella de 5 puntas"/>
              <p:cNvSpPr/>
              <p:nvPr/>
            </p:nvSpPr>
            <p:spPr>
              <a:xfrm>
                <a:off x="7166443" y="2713683"/>
                <a:ext cx="121275" cy="103946"/>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41 Estrella de 5 puntas"/>
              <p:cNvSpPr/>
              <p:nvPr/>
            </p:nvSpPr>
            <p:spPr>
              <a:xfrm>
                <a:off x="6873085" y="2590685"/>
                <a:ext cx="121275" cy="103946"/>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42 Estrella de 5 puntas"/>
              <p:cNvSpPr/>
              <p:nvPr/>
            </p:nvSpPr>
            <p:spPr>
              <a:xfrm>
                <a:off x="7977583" y="2799980"/>
                <a:ext cx="121275" cy="103946"/>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43 Estrella de 5 puntas"/>
              <p:cNvSpPr/>
              <p:nvPr/>
            </p:nvSpPr>
            <p:spPr>
              <a:xfrm>
                <a:off x="7732418" y="3140968"/>
                <a:ext cx="121275" cy="103946"/>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44 Estrella de 5 puntas"/>
              <p:cNvSpPr/>
              <p:nvPr/>
            </p:nvSpPr>
            <p:spPr>
              <a:xfrm>
                <a:off x="8220548" y="2406599"/>
                <a:ext cx="121275" cy="103946"/>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45 Estrella de 5 puntas"/>
              <p:cNvSpPr/>
              <p:nvPr/>
            </p:nvSpPr>
            <p:spPr>
              <a:xfrm>
                <a:off x="6145788" y="2495886"/>
                <a:ext cx="121275" cy="103946"/>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46 Estrella de 5 puntas"/>
              <p:cNvSpPr/>
              <p:nvPr/>
            </p:nvSpPr>
            <p:spPr>
              <a:xfrm>
                <a:off x="8190620" y="2590685"/>
                <a:ext cx="121275" cy="103946"/>
              </a:xfrm>
              <a:prstGeom prst="star5">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47 Estrella de 5 puntas"/>
              <p:cNvSpPr/>
              <p:nvPr/>
            </p:nvSpPr>
            <p:spPr>
              <a:xfrm>
                <a:off x="7907320" y="2876339"/>
                <a:ext cx="121275" cy="103946"/>
              </a:xfrm>
              <a:prstGeom prst="star5">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9" name="48 CuadroTexto"/>
              <p:cNvSpPr txBox="1"/>
              <p:nvPr/>
            </p:nvSpPr>
            <p:spPr>
              <a:xfrm>
                <a:off x="8126466" y="2489116"/>
                <a:ext cx="767905" cy="400110"/>
              </a:xfrm>
              <a:prstGeom prst="rect">
                <a:avLst/>
              </a:prstGeom>
              <a:noFill/>
            </p:spPr>
            <p:txBody>
              <a:bodyPr wrap="square" rtlCol="0">
                <a:spAutoFit/>
              </a:bodyPr>
              <a:lstStyle/>
              <a:p>
                <a:pPr algn="ctr"/>
                <a:r>
                  <a:rPr lang="es-MX" sz="1000" dirty="0" smtClean="0"/>
                  <a:t>Puerto Morelos</a:t>
                </a:r>
                <a:endParaRPr lang="es-MX" sz="1000" dirty="0"/>
              </a:p>
            </p:txBody>
          </p:sp>
          <p:sp>
            <p:nvSpPr>
              <p:cNvPr id="50" name="49 CuadroTexto"/>
              <p:cNvSpPr txBox="1"/>
              <p:nvPr/>
            </p:nvSpPr>
            <p:spPr>
              <a:xfrm>
                <a:off x="7471558" y="2831194"/>
                <a:ext cx="767905" cy="246221"/>
              </a:xfrm>
              <a:prstGeom prst="rect">
                <a:avLst/>
              </a:prstGeom>
              <a:noFill/>
            </p:spPr>
            <p:txBody>
              <a:bodyPr wrap="square" rtlCol="0">
                <a:spAutoFit/>
              </a:bodyPr>
              <a:lstStyle/>
              <a:p>
                <a:r>
                  <a:rPr lang="es-MX" sz="1000" dirty="0" err="1" smtClean="0"/>
                  <a:t>Calica</a:t>
                </a:r>
                <a:endParaRPr lang="es-MX" sz="1000" dirty="0"/>
              </a:p>
            </p:txBody>
          </p:sp>
          <p:sp>
            <p:nvSpPr>
              <p:cNvPr id="51" name="50 CuadroTexto"/>
              <p:cNvSpPr txBox="1"/>
              <p:nvPr/>
            </p:nvSpPr>
            <p:spPr>
              <a:xfrm>
                <a:off x="4644008" y="5589240"/>
                <a:ext cx="4139952" cy="307777"/>
              </a:xfrm>
              <a:prstGeom prst="rect">
                <a:avLst/>
              </a:prstGeom>
              <a:noFill/>
            </p:spPr>
            <p:txBody>
              <a:bodyPr wrap="square" rtlCol="0">
                <a:spAutoFit/>
              </a:bodyPr>
              <a:lstStyle/>
              <a:p>
                <a:pPr algn="ctr"/>
                <a:r>
                  <a:rPr lang="es-MX" sz="1400" dirty="0" smtClean="0"/>
                  <a:t>VISIÓN DE FUTURO: SISTEMA FERROVIARIO</a:t>
                </a:r>
                <a:endParaRPr lang="es-MX" sz="1400" dirty="0"/>
              </a:p>
            </p:txBody>
          </p:sp>
        </p:grpSp>
        <p:sp>
          <p:nvSpPr>
            <p:cNvPr id="16" name="15 Forma libre"/>
            <p:cNvSpPr/>
            <p:nvPr/>
          </p:nvSpPr>
          <p:spPr>
            <a:xfrm>
              <a:off x="7396163" y="3236119"/>
              <a:ext cx="392906" cy="378619"/>
            </a:xfrm>
            <a:custGeom>
              <a:avLst/>
              <a:gdLst>
                <a:gd name="connsiteX0" fmla="*/ 392906 w 392906"/>
                <a:gd name="connsiteY0" fmla="*/ 0 h 378619"/>
                <a:gd name="connsiteX1" fmla="*/ 328612 w 392906"/>
                <a:gd name="connsiteY1" fmla="*/ 104775 h 378619"/>
                <a:gd name="connsiteX2" fmla="*/ 230981 w 392906"/>
                <a:gd name="connsiteY2" fmla="*/ 219075 h 378619"/>
                <a:gd name="connsiteX3" fmla="*/ 123825 w 392906"/>
                <a:gd name="connsiteY3" fmla="*/ 330994 h 378619"/>
                <a:gd name="connsiteX4" fmla="*/ 0 w 392906"/>
                <a:gd name="connsiteY4" fmla="*/ 378619 h 378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06" h="378619">
                  <a:moveTo>
                    <a:pt x="392906" y="0"/>
                  </a:moveTo>
                  <a:lnTo>
                    <a:pt x="328612" y="104775"/>
                  </a:lnTo>
                  <a:lnTo>
                    <a:pt x="230981" y="219075"/>
                  </a:lnTo>
                  <a:lnTo>
                    <a:pt x="123825" y="330994"/>
                  </a:lnTo>
                  <a:lnTo>
                    <a:pt x="0" y="378619"/>
                  </a:lnTo>
                </a:path>
              </a:pathLst>
            </a:custGeom>
            <a:noFill/>
            <a:ln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CuadroTexto"/>
            <p:cNvSpPr txBox="1"/>
            <p:nvPr/>
          </p:nvSpPr>
          <p:spPr>
            <a:xfrm>
              <a:off x="6660232" y="3316922"/>
              <a:ext cx="901325" cy="400110"/>
            </a:xfrm>
            <a:prstGeom prst="rect">
              <a:avLst/>
            </a:prstGeom>
            <a:noFill/>
          </p:spPr>
          <p:txBody>
            <a:bodyPr wrap="square" rtlCol="0">
              <a:spAutoFit/>
            </a:bodyPr>
            <a:lstStyle/>
            <a:p>
              <a:pPr algn="ctr"/>
              <a:r>
                <a:rPr lang="es-MX" sz="1000" dirty="0" smtClean="0"/>
                <a:t>Felipe Carrillo Puerto</a:t>
              </a:r>
              <a:endParaRPr lang="es-MX" sz="1000" dirty="0"/>
            </a:p>
          </p:txBody>
        </p:sp>
        <p:sp>
          <p:nvSpPr>
            <p:cNvPr id="18" name="17 Forma libre"/>
            <p:cNvSpPr/>
            <p:nvPr/>
          </p:nvSpPr>
          <p:spPr>
            <a:xfrm>
              <a:off x="7150893" y="3667125"/>
              <a:ext cx="228601" cy="854869"/>
            </a:xfrm>
            <a:custGeom>
              <a:avLst/>
              <a:gdLst>
                <a:gd name="connsiteX0" fmla="*/ 247650 w 247650"/>
                <a:gd name="connsiteY0" fmla="*/ 0 h 847725"/>
                <a:gd name="connsiteX1" fmla="*/ 233362 w 247650"/>
                <a:gd name="connsiteY1" fmla="*/ 164306 h 847725"/>
                <a:gd name="connsiteX2" fmla="*/ 211931 w 247650"/>
                <a:gd name="connsiteY2" fmla="*/ 316706 h 847725"/>
                <a:gd name="connsiteX3" fmla="*/ 173831 w 247650"/>
                <a:gd name="connsiteY3" fmla="*/ 438150 h 847725"/>
                <a:gd name="connsiteX4" fmla="*/ 147637 w 247650"/>
                <a:gd name="connsiteY4" fmla="*/ 604838 h 847725"/>
                <a:gd name="connsiteX5" fmla="*/ 109537 w 247650"/>
                <a:gd name="connsiteY5" fmla="*/ 688181 h 847725"/>
                <a:gd name="connsiteX6" fmla="*/ 71437 w 247650"/>
                <a:gd name="connsiteY6" fmla="*/ 783431 h 847725"/>
                <a:gd name="connsiteX7" fmla="*/ 0 w 247650"/>
                <a:gd name="connsiteY7" fmla="*/ 847725 h 847725"/>
                <a:gd name="connsiteX0" fmla="*/ 247650 w 247650"/>
                <a:gd name="connsiteY0" fmla="*/ 0 h 847725"/>
                <a:gd name="connsiteX1" fmla="*/ 233362 w 247650"/>
                <a:gd name="connsiteY1" fmla="*/ 164306 h 847725"/>
                <a:gd name="connsiteX2" fmla="*/ 211931 w 247650"/>
                <a:gd name="connsiteY2" fmla="*/ 316706 h 847725"/>
                <a:gd name="connsiteX3" fmla="*/ 173831 w 247650"/>
                <a:gd name="connsiteY3" fmla="*/ 438150 h 847725"/>
                <a:gd name="connsiteX4" fmla="*/ 147637 w 247650"/>
                <a:gd name="connsiteY4" fmla="*/ 604838 h 847725"/>
                <a:gd name="connsiteX5" fmla="*/ 109537 w 247650"/>
                <a:gd name="connsiteY5" fmla="*/ 688181 h 847725"/>
                <a:gd name="connsiteX6" fmla="*/ 40481 w 247650"/>
                <a:gd name="connsiteY6" fmla="*/ 764381 h 847725"/>
                <a:gd name="connsiteX7" fmla="*/ 0 w 247650"/>
                <a:gd name="connsiteY7" fmla="*/ 847725 h 847725"/>
                <a:gd name="connsiteX0" fmla="*/ 247650 w 247650"/>
                <a:gd name="connsiteY0" fmla="*/ 0 h 847725"/>
                <a:gd name="connsiteX1" fmla="*/ 233362 w 247650"/>
                <a:gd name="connsiteY1" fmla="*/ 164306 h 847725"/>
                <a:gd name="connsiteX2" fmla="*/ 211931 w 247650"/>
                <a:gd name="connsiteY2" fmla="*/ 316706 h 847725"/>
                <a:gd name="connsiteX3" fmla="*/ 173831 w 247650"/>
                <a:gd name="connsiteY3" fmla="*/ 438150 h 847725"/>
                <a:gd name="connsiteX4" fmla="*/ 147637 w 247650"/>
                <a:gd name="connsiteY4" fmla="*/ 604838 h 847725"/>
                <a:gd name="connsiteX5" fmla="*/ 92868 w 247650"/>
                <a:gd name="connsiteY5" fmla="*/ 635793 h 847725"/>
                <a:gd name="connsiteX6" fmla="*/ 40481 w 247650"/>
                <a:gd name="connsiteY6" fmla="*/ 764381 h 847725"/>
                <a:gd name="connsiteX7" fmla="*/ 0 w 247650"/>
                <a:gd name="connsiteY7" fmla="*/ 847725 h 847725"/>
                <a:gd name="connsiteX0" fmla="*/ 247650 w 247650"/>
                <a:gd name="connsiteY0" fmla="*/ 0 h 847725"/>
                <a:gd name="connsiteX1" fmla="*/ 233362 w 247650"/>
                <a:gd name="connsiteY1" fmla="*/ 164306 h 847725"/>
                <a:gd name="connsiteX2" fmla="*/ 211931 w 247650"/>
                <a:gd name="connsiteY2" fmla="*/ 316706 h 847725"/>
                <a:gd name="connsiteX3" fmla="*/ 173831 w 247650"/>
                <a:gd name="connsiteY3" fmla="*/ 438150 h 847725"/>
                <a:gd name="connsiteX4" fmla="*/ 95249 w 247650"/>
                <a:gd name="connsiteY4" fmla="*/ 557213 h 847725"/>
                <a:gd name="connsiteX5" fmla="*/ 92868 w 247650"/>
                <a:gd name="connsiteY5" fmla="*/ 635793 h 847725"/>
                <a:gd name="connsiteX6" fmla="*/ 40481 w 247650"/>
                <a:gd name="connsiteY6" fmla="*/ 764381 h 847725"/>
                <a:gd name="connsiteX7" fmla="*/ 0 w 247650"/>
                <a:gd name="connsiteY7" fmla="*/ 847725 h 847725"/>
                <a:gd name="connsiteX0" fmla="*/ 247650 w 247650"/>
                <a:gd name="connsiteY0" fmla="*/ 0 h 847725"/>
                <a:gd name="connsiteX1" fmla="*/ 233362 w 247650"/>
                <a:gd name="connsiteY1" fmla="*/ 164306 h 847725"/>
                <a:gd name="connsiteX2" fmla="*/ 211931 w 247650"/>
                <a:gd name="connsiteY2" fmla="*/ 316706 h 847725"/>
                <a:gd name="connsiteX3" fmla="*/ 145256 w 247650"/>
                <a:gd name="connsiteY3" fmla="*/ 431006 h 847725"/>
                <a:gd name="connsiteX4" fmla="*/ 95249 w 247650"/>
                <a:gd name="connsiteY4" fmla="*/ 557213 h 847725"/>
                <a:gd name="connsiteX5" fmla="*/ 92868 w 247650"/>
                <a:gd name="connsiteY5" fmla="*/ 635793 h 847725"/>
                <a:gd name="connsiteX6" fmla="*/ 40481 w 247650"/>
                <a:gd name="connsiteY6" fmla="*/ 764381 h 847725"/>
                <a:gd name="connsiteX7" fmla="*/ 0 w 247650"/>
                <a:gd name="connsiteY7" fmla="*/ 847725 h 847725"/>
                <a:gd name="connsiteX0" fmla="*/ 247650 w 247650"/>
                <a:gd name="connsiteY0" fmla="*/ 0 h 847725"/>
                <a:gd name="connsiteX1" fmla="*/ 233362 w 247650"/>
                <a:gd name="connsiteY1" fmla="*/ 164306 h 847725"/>
                <a:gd name="connsiteX2" fmla="*/ 202406 w 247650"/>
                <a:gd name="connsiteY2" fmla="*/ 300037 h 847725"/>
                <a:gd name="connsiteX3" fmla="*/ 145256 w 247650"/>
                <a:gd name="connsiteY3" fmla="*/ 431006 h 847725"/>
                <a:gd name="connsiteX4" fmla="*/ 95249 w 247650"/>
                <a:gd name="connsiteY4" fmla="*/ 557213 h 847725"/>
                <a:gd name="connsiteX5" fmla="*/ 92868 w 247650"/>
                <a:gd name="connsiteY5" fmla="*/ 635793 h 847725"/>
                <a:gd name="connsiteX6" fmla="*/ 40481 w 247650"/>
                <a:gd name="connsiteY6" fmla="*/ 764381 h 847725"/>
                <a:gd name="connsiteX7" fmla="*/ 0 w 247650"/>
                <a:gd name="connsiteY7" fmla="*/ 847725 h 847725"/>
                <a:gd name="connsiteX0" fmla="*/ 247650 w 247650"/>
                <a:gd name="connsiteY0" fmla="*/ 0 h 847725"/>
                <a:gd name="connsiteX1" fmla="*/ 233362 w 247650"/>
                <a:gd name="connsiteY1" fmla="*/ 164306 h 847725"/>
                <a:gd name="connsiteX2" fmla="*/ 202406 w 247650"/>
                <a:gd name="connsiteY2" fmla="*/ 300037 h 847725"/>
                <a:gd name="connsiteX3" fmla="*/ 145256 w 247650"/>
                <a:gd name="connsiteY3" fmla="*/ 431006 h 847725"/>
                <a:gd name="connsiteX4" fmla="*/ 95249 w 247650"/>
                <a:gd name="connsiteY4" fmla="*/ 557213 h 847725"/>
                <a:gd name="connsiteX5" fmla="*/ 69055 w 247650"/>
                <a:gd name="connsiteY5" fmla="*/ 642936 h 847725"/>
                <a:gd name="connsiteX6" fmla="*/ 40481 w 247650"/>
                <a:gd name="connsiteY6" fmla="*/ 764381 h 847725"/>
                <a:gd name="connsiteX7" fmla="*/ 0 w 247650"/>
                <a:gd name="connsiteY7" fmla="*/ 847725 h 847725"/>
                <a:gd name="connsiteX0" fmla="*/ 247650 w 247650"/>
                <a:gd name="connsiteY0" fmla="*/ 0 h 847725"/>
                <a:gd name="connsiteX1" fmla="*/ 233362 w 247650"/>
                <a:gd name="connsiteY1" fmla="*/ 164306 h 847725"/>
                <a:gd name="connsiteX2" fmla="*/ 202406 w 247650"/>
                <a:gd name="connsiteY2" fmla="*/ 300037 h 847725"/>
                <a:gd name="connsiteX3" fmla="*/ 121444 w 247650"/>
                <a:gd name="connsiteY3" fmla="*/ 426244 h 847725"/>
                <a:gd name="connsiteX4" fmla="*/ 95249 w 247650"/>
                <a:gd name="connsiteY4" fmla="*/ 557213 h 847725"/>
                <a:gd name="connsiteX5" fmla="*/ 69055 w 247650"/>
                <a:gd name="connsiteY5" fmla="*/ 642936 h 847725"/>
                <a:gd name="connsiteX6" fmla="*/ 40481 w 247650"/>
                <a:gd name="connsiteY6" fmla="*/ 764381 h 847725"/>
                <a:gd name="connsiteX7" fmla="*/ 0 w 247650"/>
                <a:gd name="connsiteY7" fmla="*/ 847725 h 847725"/>
                <a:gd name="connsiteX0" fmla="*/ 247650 w 247650"/>
                <a:gd name="connsiteY0" fmla="*/ 0 h 847725"/>
                <a:gd name="connsiteX1" fmla="*/ 233362 w 247650"/>
                <a:gd name="connsiteY1" fmla="*/ 164306 h 847725"/>
                <a:gd name="connsiteX2" fmla="*/ 202406 w 247650"/>
                <a:gd name="connsiteY2" fmla="*/ 300037 h 847725"/>
                <a:gd name="connsiteX3" fmla="*/ 121444 w 247650"/>
                <a:gd name="connsiteY3" fmla="*/ 426244 h 847725"/>
                <a:gd name="connsiteX4" fmla="*/ 61912 w 247650"/>
                <a:gd name="connsiteY4" fmla="*/ 576263 h 847725"/>
                <a:gd name="connsiteX5" fmla="*/ 69055 w 247650"/>
                <a:gd name="connsiteY5" fmla="*/ 642936 h 847725"/>
                <a:gd name="connsiteX6" fmla="*/ 40481 w 247650"/>
                <a:gd name="connsiteY6" fmla="*/ 764381 h 847725"/>
                <a:gd name="connsiteX7" fmla="*/ 0 w 247650"/>
                <a:gd name="connsiteY7" fmla="*/ 847725 h 847725"/>
                <a:gd name="connsiteX0" fmla="*/ 247650 w 247650"/>
                <a:gd name="connsiteY0" fmla="*/ 0 h 847725"/>
                <a:gd name="connsiteX1" fmla="*/ 233362 w 247650"/>
                <a:gd name="connsiteY1" fmla="*/ 164306 h 847725"/>
                <a:gd name="connsiteX2" fmla="*/ 202406 w 247650"/>
                <a:gd name="connsiteY2" fmla="*/ 300037 h 847725"/>
                <a:gd name="connsiteX3" fmla="*/ 121444 w 247650"/>
                <a:gd name="connsiteY3" fmla="*/ 426244 h 847725"/>
                <a:gd name="connsiteX4" fmla="*/ 61912 w 247650"/>
                <a:gd name="connsiteY4" fmla="*/ 576263 h 847725"/>
                <a:gd name="connsiteX5" fmla="*/ 69055 w 247650"/>
                <a:gd name="connsiteY5" fmla="*/ 642936 h 847725"/>
                <a:gd name="connsiteX6" fmla="*/ 40481 w 247650"/>
                <a:gd name="connsiteY6" fmla="*/ 671513 h 847725"/>
                <a:gd name="connsiteX7" fmla="*/ 40481 w 247650"/>
                <a:gd name="connsiteY7" fmla="*/ 764381 h 847725"/>
                <a:gd name="connsiteX8" fmla="*/ 0 w 247650"/>
                <a:gd name="connsiteY8" fmla="*/ 847725 h 847725"/>
                <a:gd name="connsiteX0" fmla="*/ 247650 w 247650"/>
                <a:gd name="connsiteY0" fmla="*/ 0 h 847725"/>
                <a:gd name="connsiteX1" fmla="*/ 233362 w 247650"/>
                <a:gd name="connsiteY1" fmla="*/ 164306 h 847725"/>
                <a:gd name="connsiteX2" fmla="*/ 202406 w 247650"/>
                <a:gd name="connsiteY2" fmla="*/ 300037 h 847725"/>
                <a:gd name="connsiteX3" fmla="*/ 121444 w 247650"/>
                <a:gd name="connsiteY3" fmla="*/ 426244 h 847725"/>
                <a:gd name="connsiteX4" fmla="*/ 61912 w 247650"/>
                <a:gd name="connsiteY4" fmla="*/ 576263 h 847725"/>
                <a:gd name="connsiteX5" fmla="*/ 52386 w 247650"/>
                <a:gd name="connsiteY5" fmla="*/ 635792 h 847725"/>
                <a:gd name="connsiteX6" fmla="*/ 40481 w 247650"/>
                <a:gd name="connsiteY6" fmla="*/ 671513 h 847725"/>
                <a:gd name="connsiteX7" fmla="*/ 40481 w 247650"/>
                <a:gd name="connsiteY7" fmla="*/ 764381 h 847725"/>
                <a:gd name="connsiteX8" fmla="*/ 0 w 247650"/>
                <a:gd name="connsiteY8" fmla="*/ 847725 h 847725"/>
                <a:gd name="connsiteX0" fmla="*/ 247650 w 247650"/>
                <a:gd name="connsiteY0" fmla="*/ 0 h 847725"/>
                <a:gd name="connsiteX1" fmla="*/ 233362 w 247650"/>
                <a:gd name="connsiteY1" fmla="*/ 164306 h 847725"/>
                <a:gd name="connsiteX2" fmla="*/ 202406 w 247650"/>
                <a:gd name="connsiteY2" fmla="*/ 300037 h 847725"/>
                <a:gd name="connsiteX3" fmla="*/ 121444 w 247650"/>
                <a:gd name="connsiteY3" fmla="*/ 426244 h 847725"/>
                <a:gd name="connsiteX4" fmla="*/ 61912 w 247650"/>
                <a:gd name="connsiteY4" fmla="*/ 576263 h 847725"/>
                <a:gd name="connsiteX5" fmla="*/ 52386 w 247650"/>
                <a:gd name="connsiteY5" fmla="*/ 635792 h 847725"/>
                <a:gd name="connsiteX6" fmla="*/ 40481 w 247650"/>
                <a:gd name="connsiteY6" fmla="*/ 671513 h 847725"/>
                <a:gd name="connsiteX7" fmla="*/ 19049 w 247650"/>
                <a:gd name="connsiteY7" fmla="*/ 769143 h 847725"/>
                <a:gd name="connsiteX8" fmla="*/ 0 w 247650"/>
                <a:gd name="connsiteY8" fmla="*/ 847725 h 847725"/>
                <a:gd name="connsiteX0" fmla="*/ 228601 w 228601"/>
                <a:gd name="connsiteY0" fmla="*/ 0 h 854869"/>
                <a:gd name="connsiteX1" fmla="*/ 214313 w 228601"/>
                <a:gd name="connsiteY1" fmla="*/ 164306 h 854869"/>
                <a:gd name="connsiteX2" fmla="*/ 183357 w 228601"/>
                <a:gd name="connsiteY2" fmla="*/ 300037 h 854869"/>
                <a:gd name="connsiteX3" fmla="*/ 102395 w 228601"/>
                <a:gd name="connsiteY3" fmla="*/ 426244 h 854869"/>
                <a:gd name="connsiteX4" fmla="*/ 42863 w 228601"/>
                <a:gd name="connsiteY4" fmla="*/ 576263 h 854869"/>
                <a:gd name="connsiteX5" fmla="*/ 33337 w 228601"/>
                <a:gd name="connsiteY5" fmla="*/ 635792 h 854869"/>
                <a:gd name="connsiteX6" fmla="*/ 21432 w 228601"/>
                <a:gd name="connsiteY6" fmla="*/ 671513 h 854869"/>
                <a:gd name="connsiteX7" fmla="*/ 0 w 228601"/>
                <a:gd name="connsiteY7" fmla="*/ 769143 h 854869"/>
                <a:gd name="connsiteX8" fmla="*/ 4764 w 228601"/>
                <a:gd name="connsiteY8" fmla="*/ 854869 h 85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1" h="854869">
                  <a:moveTo>
                    <a:pt x="228601" y="0"/>
                  </a:moveTo>
                  <a:lnTo>
                    <a:pt x="214313" y="164306"/>
                  </a:lnTo>
                  <a:lnTo>
                    <a:pt x="183357" y="300037"/>
                  </a:lnTo>
                  <a:lnTo>
                    <a:pt x="102395" y="426244"/>
                  </a:lnTo>
                  <a:lnTo>
                    <a:pt x="42863" y="576263"/>
                  </a:lnTo>
                  <a:cubicBezTo>
                    <a:pt x="42069" y="602456"/>
                    <a:pt x="34131" y="609599"/>
                    <a:pt x="33337" y="635792"/>
                  </a:cubicBezTo>
                  <a:cubicBezTo>
                    <a:pt x="32544" y="639761"/>
                    <a:pt x="22225" y="667544"/>
                    <a:pt x="21432" y="671513"/>
                  </a:cubicBezTo>
                  <a:lnTo>
                    <a:pt x="0" y="769143"/>
                  </a:lnTo>
                  <a:lnTo>
                    <a:pt x="4764" y="854869"/>
                  </a:lnTo>
                </a:path>
              </a:pathLst>
            </a:custGeom>
            <a:noFill/>
            <a:ln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Estrella de 5 puntas"/>
            <p:cNvSpPr/>
            <p:nvPr/>
          </p:nvSpPr>
          <p:spPr>
            <a:xfrm>
              <a:off x="7115021" y="4462877"/>
              <a:ext cx="121275" cy="103946"/>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CuadroTexto"/>
            <p:cNvSpPr txBox="1"/>
            <p:nvPr/>
          </p:nvSpPr>
          <p:spPr>
            <a:xfrm>
              <a:off x="6447490" y="4385656"/>
              <a:ext cx="716798" cy="246221"/>
            </a:xfrm>
            <a:prstGeom prst="rect">
              <a:avLst/>
            </a:prstGeom>
            <a:noFill/>
          </p:spPr>
          <p:txBody>
            <a:bodyPr wrap="square" rtlCol="0">
              <a:spAutoFit/>
            </a:bodyPr>
            <a:lstStyle/>
            <a:p>
              <a:pPr algn="ctr"/>
              <a:r>
                <a:rPr lang="es-MX" sz="1000" dirty="0" smtClean="0"/>
                <a:t>Chetumal</a:t>
              </a:r>
              <a:endParaRPr lang="es-MX" sz="1000" dirty="0"/>
            </a:p>
          </p:txBody>
        </p:sp>
        <p:sp>
          <p:nvSpPr>
            <p:cNvPr id="22" name="21 Estrella de 5 puntas"/>
            <p:cNvSpPr/>
            <p:nvPr/>
          </p:nvSpPr>
          <p:spPr>
            <a:xfrm>
              <a:off x="7322590" y="3582540"/>
              <a:ext cx="121275" cy="103946"/>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30 Estrella de 5 puntas"/>
            <p:cNvSpPr/>
            <p:nvPr/>
          </p:nvSpPr>
          <p:spPr>
            <a:xfrm>
              <a:off x="7118471" y="4211564"/>
              <a:ext cx="121275" cy="103946"/>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31 CuadroTexto"/>
            <p:cNvSpPr txBox="1"/>
            <p:nvPr/>
          </p:nvSpPr>
          <p:spPr>
            <a:xfrm>
              <a:off x="6478987" y="4078329"/>
              <a:ext cx="901325" cy="241369"/>
            </a:xfrm>
            <a:prstGeom prst="rect">
              <a:avLst/>
            </a:prstGeom>
            <a:noFill/>
          </p:spPr>
          <p:txBody>
            <a:bodyPr wrap="square" rtlCol="0">
              <a:spAutoFit/>
            </a:bodyPr>
            <a:lstStyle/>
            <a:p>
              <a:pPr algn="ctr"/>
              <a:r>
                <a:rPr lang="es-MX" sz="1000" dirty="0" smtClean="0"/>
                <a:t>Bacalar</a:t>
              </a:r>
              <a:endParaRPr lang="es-MX" sz="1000" dirty="0"/>
            </a:p>
          </p:txBody>
        </p:sp>
      </p:grpSp>
      <p:sp>
        <p:nvSpPr>
          <p:cNvPr id="3" name="2 Forma libre"/>
          <p:cNvSpPr/>
          <p:nvPr/>
        </p:nvSpPr>
        <p:spPr>
          <a:xfrm>
            <a:off x="1189138" y="5169782"/>
            <a:ext cx="1756228" cy="58057"/>
          </a:xfrm>
          <a:custGeom>
            <a:avLst/>
            <a:gdLst>
              <a:gd name="connsiteX0" fmla="*/ 1756228 w 1756228"/>
              <a:gd name="connsiteY0" fmla="*/ 14514 h 58057"/>
              <a:gd name="connsiteX1" fmla="*/ 1494971 w 1756228"/>
              <a:gd name="connsiteY1" fmla="*/ 58057 h 58057"/>
              <a:gd name="connsiteX2" fmla="*/ 1190171 w 1756228"/>
              <a:gd name="connsiteY2" fmla="*/ 58057 h 58057"/>
              <a:gd name="connsiteX3" fmla="*/ 928914 w 1756228"/>
              <a:gd name="connsiteY3" fmla="*/ 58057 h 58057"/>
              <a:gd name="connsiteX4" fmla="*/ 551543 w 1756228"/>
              <a:gd name="connsiteY4" fmla="*/ 43543 h 58057"/>
              <a:gd name="connsiteX5" fmla="*/ 0 w 1756228"/>
              <a:gd name="connsiteY5" fmla="*/ 0 h 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228" h="58057">
                <a:moveTo>
                  <a:pt x="1756228" y="14514"/>
                </a:moveTo>
                <a:lnTo>
                  <a:pt x="1494971" y="58057"/>
                </a:lnTo>
                <a:lnTo>
                  <a:pt x="1190171" y="58057"/>
                </a:lnTo>
                <a:lnTo>
                  <a:pt x="928914" y="58057"/>
                </a:lnTo>
                <a:lnTo>
                  <a:pt x="551543" y="43543"/>
                </a:ln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51 Rectángulo"/>
          <p:cNvSpPr/>
          <p:nvPr/>
        </p:nvSpPr>
        <p:spPr>
          <a:xfrm>
            <a:off x="4841364" y="1824965"/>
            <a:ext cx="4142977" cy="4524315"/>
          </a:xfrm>
          <a:prstGeom prst="rect">
            <a:avLst/>
          </a:prstGeom>
        </p:spPr>
        <p:txBody>
          <a:bodyPr wrap="square">
            <a:spAutoFit/>
          </a:bodyPr>
          <a:lstStyle/>
          <a:p>
            <a:pPr marL="6350" lvl="1" algn="just">
              <a:lnSpc>
                <a:spcPct val="150000"/>
              </a:lnSpc>
              <a:spcBef>
                <a:spcPts val="0"/>
              </a:spcBef>
              <a:spcAft>
                <a:spcPts val="1800"/>
              </a:spcAft>
            </a:pPr>
            <a:r>
              <a:rPr lang="es-MX" sz="2400" b="1" dirty="0" smtClean="0">
                <a:latin typeface="Arial Narrow" panose="020B0606020202030204" pitchFamily="34" charset="0"/>
              </a:rPr>
              <a:t>Se </a:t>
            </a:r>
            <a:r>
              <a:rPr lang="es-MX" sz="2400" b="1" dirty="0" smtClean="0">
                <a:latin typeface="Arial Narrow" panose="020B0606020202030204" pitchFamily="34" charset="0"/>
              </a:rPr>
              <a:t>tiene concebido a mediano plazo el desarrollo de un </a:t>
            </a:r>
            <a:r>
              <a:rPr lang="es-MX" sz="2400" b="1" dirty="0" smtClean="0">
                <a:latin typeface="Arial Narrow" panose="020B0606020202030204" pitchFamily="34" charset="0"/>
              </a:rPr>
              <a:t>sistema ferroviario que </a:t>
            </a:r>
            <a:r>
              <a:rPr lang="es-MX" sz="2400" b="1" dirty="0" smtClean="0">
                <a:latin typeface="Arial Narrow" panose="020B0606020202030204" pitchFamily="34" charset="0"/>
              </a:rPr>
              <a:t>interconectará la zona con el centro </a:t>
            </a:r>
            <a:r>
              <a:rPr lang="es-MX" sz="2400" b="1" dirty="0" smtClean="0">
                <a:latin typeface="Arial Narrow" panose="020B0606020202030204" pitchFamily="34" charset="0"/>
              </a:rPr>
              <a:t>de la </a:t>
            </a:r>
            <a:r>
              <a:rPr lang="es-MX" sz="2400" b="1" dirty="0" smtClean="0">
                <a:latin typeface="Arial Narrow" panose="020B0606020202030204" pitchFamily="34" charset="0"/>
              </a:rPr>
              <a:t>República y a nivel peninsular, ofreciendo costos </a:t>
            </a:r>
            <a:r>
              <a:rPr lang="es-MX" sz="2400" b="1" dirty="0" smtClean="0">
                <a:latin typeface="Arial Narrow" panose="020B0606020202030204" pitchFamily="34" charset="0"/>
              </a:rPr>
              <a:t>de traslado de productos y </a:t>
            </a:r>
            <a:r>
              <a:rPr lang="es-MX" sz="2400" b="1" dirty="0" smtClean="0">
                <a:latin typeface="Arial Narrow" panose="020B0606020202030204" pitchFamily="34" charset="0"/>
              </a:rPr>
              <a:t>mercancías más competitivos.</a:t>
            </a:r>
            <a:endParaRPr lang="es-MX" sz="2400" b="1" dirty="0" smtClean="0">
              <a:latin typeface="Arial Narrow" panose="020B0606020202030204" pitchFamily="34" charset="0"/>
            </a:endParaRPr>
          </a:p>
        </p:txBody>
      </p:sp>
    </p:spTree>
    <p:extLst>
      <p:ext uri="{BB962C8B-B14F-4D97-AF65-F5344CB8AC3E}">
        <p14:creationId xmlns:p14="http://schemas.microsoft.com/office/powerpoint/2010/main" val="128087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sp>
        <p:nvSpPr>
          <p:cNvPr id="3" name="2 Rectángulo"/>
          <p:cNvSpPr/>
          <p:nvPr/>
        </p:nvSpPr>
        <p:spPr>
          <a:xfrm>
            <a:off x="812807" y="1941077"/>
            <a:ext cx="7823198" cy="3323987"/>
          </a:xfrm>
          <a:prstGeom prst="rect">
            <a:avLst/>
          </a:prstGeom>
        </p:spPr>
        <p:txBody>
          <a:bodyPr wrap="square">
            <a:spAutoFit/>
          </a:bodyPr>
          <a:lstStyle/>
          <a:p>
            <a:pPr marL="6350" lvl="1" algn="just">
              <a:lnSpc>
                <a:spcPct val="150000"/>
              </a:lnSpc>
              <a:spcBef>
                <a:spcPts val="0"/>
              </a:spcBef>
              <a:spcAft>
                <a:spcPts val="1800"/>
              </a:spcAft>
            </a:pPr>
            <a:r>
              <a:rPr lang="es-MX" sz="2800" b="1" dirty="0" smtClean="0">
                <a:latin typeface="Arial Narrow" panose="020B0606020202030204" pitchFamily="34" charset="0"/>
              </a:rPr>
              <a:t>Es importante hacer mención que la evaluación de la infraestructura para la Zona Económica de Carácter Especial de la Zona Sur del Estado, se encuentra en proceso de evaluación para su presentación ante la SCT</a:t>
            </a:r>
            <a:endParaRPr lang="es-MX" sz="2800" b="1" dirty="0" smtClean="0">
              <a:latin typeface="Arial Narrow" panose="020B0606020202030204" pitchFamily="34" charset="0"/>
            </a:endParaRPr>
          </a:p>
        </p:txBody>
      </p:sp>
    </p:spTree>
    <p:extLst>
      <p:ext uri="{BB962C8B-B14F-4D97-AF65-F5344CB8AC3E}">
        <p14:creationId xmlns:p14="http://schemas.microsoft.com/office/powerpoint/2010/main" val="24569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8841" y="423746"/>
            <a:ext cx="1775971" cy="620023"/>
          </a:xfrm>
          <a:prstGeom prst="rect">
            <a:avLst/>
          </a:prstGeom>
        </p:spPr>
      </p:pic>
      <p:sp>
        <p:nvSpPr>
          <p:cNvPr id="2" name="1 CuadroTexto"/>
          <p:cNvSpPr txBox="1"/>
          <p:nvPr/>
        </p:nvSpPr>
        <p:spPr>
          <a:xfrm>
            <a:off x="1988463" y="2772221"/>
            <a:ext cx="4754612" cy="1200329"/>
          </a:xfrm>
          <a:prstGeom prst="rect">
            <a:avLst/>
          </a:prstGeom>
          <a:noFill/>
        </p:spPr>
        <p:txBody>
          <a:bodyPr wrap="square" rtlCol="0">
            <a:spAutoFit/>
          </a:bodyPr>
          <a:lstStyle/>
          <a:p>
            <a:pPr algn="ctr"/>
            <a:r>
              <a:rPr lang="es-MX" sz="7200" b="1" dirty="0" smtClean="0"/>
              <a:t>GRACIAS</a:t>
            </a:r>
            <a:endParaRPr lang="es-MX" sz="7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sp>
        <p:nvSpPr>
          <p:cNvPr id="4" name="3 Rectángulo"/>
          <p:cNvSpPr/>
          <p:nvPr/>
        </p:nvSpPr>
        <p:spPr>
          <a:xfrm>
            <a:off x="1480458" y="477966"/>
            <a:ext cx="7141028" cy="954107"/>
          </a:xfrm>
          <a:prstGeom prst="rect">
            <a:avLst/>
          </a:prstGeom>
        </p:spPr>
        <p:txBody>
          <a:bodyPr wrap="square">
            <a:spAutoFit/>
          </a:bodyPr>
          <a:lstStyle/>
          <a:p>
            <a:pPr algn="just">
              <a:spcBef>
                <a:spcPts val="0"/>
              </a:spcBef>
              <a:spcAft>
                <a:spcPts val="1800"/>
              </a:spcAft>
            </a:pPr>
            <a:r>
              <a:rPr lang="es-MX" sz="2800" b="1" dirty="0" smtClean="0">
                <a:solidFill>
                  <a:srgbClr val="0070C0"/>
                </a:solidFill>
                <a:latin typeface="Arial Narrow" panose="020B0606020202030204" pitchFamily="34" charset="0"/>
              </a:rPr>
              <a:t>QUINTANA ROO…, </a:t>
            </a:r>
            <a:r>
              <a:rPr lang="es-MX" sz="2800" b="1" dirty="0" smtClean="0">
                <a:latin typeface="Arial Narrow" panose="020B0606020202030204" pitchFamily="34" charset="0"/>
              </a:rPr>
              <a:t>CUENTA CON GRANDES FORTALEZAS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64" t="2868" r="3605" b="3577"/>
          <a:stretch/>
        </p:blipFill>
        <p:spPr bwMode="auto">
          <a:xfrm>
            <a:off x="3164107" y="1617343"/>
            <a:ext cx="3102017" cy="456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103086" y="1835053"/>
            <a:ext cx="7518400" cy="4016484"/>
          </a:xfrm>
          <a:prstGeom prst="rect">
            <a:avLst/>
          </a:prstGeom>
        </p:spPr>
        <p:txBody>
          <a:bodyPr wrap="square">
            <a:spAutoFit/>
          </a:bodyPr>
          <a:lstStyle/>
          <a:p>
            <a:pPr marL="349250" lvl="1" indent="-342900">
              <a:spcBef>
                <a:spcPts val="0"/>
              </a:spcBef>
              <a:spcAft>
                <a:spcPts val="1800"/>
              </a:spcAft>
              <a:buFont typeface="Wingdings" panose="05000000000000000000" pitchFamily="2" charset="2"/>
              <a:buChar char="v"/>
            </a:pPr>
            <a:r>
              <a:rPr lang="es-MX" sz="2000" b="1" dirty="0" smtClean="0">
                <a:latin typeface="Arial Narrow" panose="020B0606020202030204" pitchFamily="34" charset="0"/>
              </a:rPr>
              <a:t>   Ingresa cerca del 50% de las divisas turísticas que llegan al país;</a:t>
            </a:r>
          </a:p>
          <a:p>
            <a:pPr marL="536575" indent="-536575">
              <a:spcBef>
                <a:spcPts val="0"/>
              </a:spcBef>
              <a:spcAft>
                <a:spcPts val="1800"/>
              </a:spcAft>
              <a:buFont typeface="Wingdings" panose="05000000000000000000" pitchFamily="2" charset="2"/>
              <a:buChar char="v"/>
            </a:pPr>
            <a:r>
              <a:rPr lang="es-MX" sz="2000" b="1" dirty="0" smtClean="0">
                <a:latin typeface="Arial Narrow" panose="020B0606020202030204" pitchFamily="34" charset="0"/>
              </a:rPr>
              <a:t>Tiene un flujo de visitantes extranjeros 120% superior al promedio nacional;</a:t>
            </a:r>
          </a:p>
          <a:p>
            <a:pPr marL="536575" indent="-536575">
              <a:spcBef>
                <a:spcPts val="0"/>
              </a:spcBef>
              <a:spcAft>
                <a:spcPts val="1800"/>
              </a:spcAft>
              <a:buFont typeface="Wingdings" panose="05000000000000000000" pitchFamily="2" charset="2"/>
              <a:buChar char="v"/>
            </a:pPr>
            <a:r>
              <a:rPr lang="es-MX" sz="2000" b="1" dirty="0" smtClean="0">
                <a:latin typeface="Arial Narrow" panose="020B0606020202030204" pitchFamily="34" charset="0"/>
              </a:rPr>
              <a:t>El 18.5% de su PIB corresponde al turismo, siendo la entidad con mejor desempeño en el Sector;</a:t>
            </a:r>
          </a:p>
          <a:p>
            <a:pPr marL="536575" indent="-536575">
              <a:spcBef>
                <a:spcPts val="0"/>
              </a:spcBef>
              <a:spcAft>
                <a:spcPts val="1800"/>
              </a:spcAft>
              <a:buFont typeface="Wingdings" panose="05000000000000000000" pitchFamily="2" charset="2"/>
              <a:buChar char="v"/>
            </a:pPr>
            <a:r>
              <a:rPr lang="es-MX" sz="2000" b="1" dirty="0" smtClean="0">
                <a:latin typeface="Arial Narrow" panose="020B0606020202030204" pitchFamily="34" charset="0"/>
              </a:rPr>
              <a:t>La tasa de crecimiento anualizado del PIB observada en el último año es de 5.5%, 87% superior al promedio nacional;</a:t>
            </a:r>
          </a:p>
          <a:p>
            <a:pPr marL="285750" indent="-285750">
              <a:spcBef>
                <a:spcPts val="0"/>
              </a:spcBef>
              <a:spcAft>
                <a:spcPts val="1800"/>
              </a:spcAft>
              <a:buFont typeface="Wingdings" panose="05000000000000000000" pitchFamily="2" charset="2"/>
              <a:buChar char="v"/>
            </a:pPr>
            <a:r>
              <a:rPr lang="es-MX" sz="2000" b="1" dirty="0" smtClean="0">
                <a:latin typeface="Arial Narrow" panose="020B0606020202030204" pitchFamily="34" charset="0"/>
              </a:rPr>
              <a:t>     El ingreso PIB Per cápita es cercano a los 150 mil pesos anuales;</a:t>
            </a:r>
          </a:p>
          <a:p>
            <a:pPr marL="285750" indent="-285750">
              <a:spcBef>
                <a:spcPts val="0"/>
              </a:spcBef>
              <a:spcAft>
                <a:spcPts val="1800"/>
              </a:spcAft>
              <a:buFont typeface="Wingdings" panose="05000000000000000000" pitchFamily="2" charset="2"/>
              <a:buChar char="v"/>
            </a:pPr>
            <a:r>
              <a:rPr lang="es-MX" sz="2000" b="1" dirty="0">
                <a:latin typeface="Arial Narrow" panose="020B0606020202030204" pitchFamily="34" charset="0"/>
              </a:rPr>
              <a:t> </a:t>
            </a:r>
            <a:r>
              <a:rPr lang="es-MX" sz="2000" b="1" dirty="0" smtClean="0">
                <a:latin typeface="Arial Narrow" panose="020B0606020202030204" pitchFamily="34" charset="0"/>
              </a:rPr>
              <a:t>    Más del 50% de su energía proviene de fuentes no contaminantes. </a:t>
            </a:r>
          </a:p>
        </p:txBody>
      </p:sp>
    </p:spTree>
    <p:extLst>
      <p:ext uri="{BB962C8B-B14F-4D97-AF65-F5344CB8AC3E}">
        <p14:creationId xmlns:p14="http://schemas.microsoft.com/office/powerpoint/2010/main" val="289657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3" t="3882" r="4000" b="2135"/>
          <a:stretch/>
        </p:blipFill>
        <p:spPr bwMode="auto">
          <a:xfrm>
            <a:off x="2315927" y="1451440"/>
            <a:ext cx="3388212" cy="49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Marcador de contenido 5"/>
          <p:cNvPicPr>
            <a:picLocks noGrp="1" noChangeAspect="1"/>
          </p:cNvPicPr>
          <p:nvPr>
            <p:ph idx="1"/>
          </p:nvPr>
        </p:nvPicPr>
        <p:blipFill rotWithShape="1">
          <a:blip r:embed="rId3">
            <a:extLst>
              <a:ext uri="{28A0092B-C50C-407E-A947-70E740481C1C}">
                <a14:useLocalDpi xmlns:a14="http://schemas.microsoft.com/office/drawing/2010/main" val="0"/>
              </a:ext>
            </a:extLst>
          </a:blip>
          <a:srcRect r="23636"/>
          <a:stretch/>
        </p:blipFill>
        <p:spPr>
          <a:xfrm>
            <a:off x="0" y="0"/>
            <a:ext cx="9144000" cy="6835776"/>
          </a:xfrm>
        </p:spPr>
      </p:pic>
      <p:sp>
        <p:nvSpPr>
          <p:cNvPr id="4" name="3 Rectángulo"/>
          <p:cNvSpPr/>
          <p:nvPr/>
        </p:nvSpPr>
        <p:spPr>
          <a:xfrm>
            <a:off x="1480458" y="477966"/>
            <a:ext cx="7141028" cy="523220"/>
          </a:xfrm>
          <a:prstGeom prst="rect">
            <a:avLst/>
          </a:prstGeom>
        </p:spPr>
        <p:txBody>
          <a:bodyPr wrap="square">
            <a:spAutoFit/>
          </a:bodyPr>
          <a:lstStyle/>
          <a:p>
            <a:pPr algn="just">
              <a:spcBef>
                <a:spcPts val="0"/>
              </a:spcBef>
              <a:spcAft>
                <a:spcPts val="1800"/>
              </a:spcAft>
            </a:pPr>
            <a:r>
              <a:rPr lang="es-MX" sz="2800" b="1" dirty="0" smtClean="0">
                <a:solidFill>
                  <a:srgbClr val="FF0000"/>
                </a:solidFill>
                <a:latin typeface="Arial Narrow" panose="020B0606020202030204" pitchFamily="34" charset="0"/>
              </a:rPr>
              <a:t>NO OBSTANTE LO ANTERIOR…</a:t>
            </a:r>
          </a:p>
        </p:txBody>
      </p:sp>
      <p:sp>
        <p:nvSpPr>
          <p:cNvPr id="3" name="2 Rectángulo"/>
          <p:cNvSpPr/>
          <p:nvPr/>
        </p:nvSpPr>
        <p:spPr>
          <a:xfrm>
            <a:off x="4967965" y="4749268"/>
            <a:ext cx="3276155" cy="1631216"/>
          </a:xfrm>
          <a:prstGeom prst="rect">
            <a:avLst/>
          </a:prstGeom>
        </p:spPr>
        <p:txBody>
          <a:bodyPr wrap="square">
            <a:spAutoFit/>
          </a:bodyPr>
          <a:lstStyle/>
          <a:p>
            <a:pPr algn="just">
              <a:spcBef>
                <a:spcPts val="0"/>
              </a:spcBef>
              <a:spcAft>
                <a:spcPts val="1800"/>
              </a:spcAft>
            </a:pPr>
            <a:r>
              <a:rPr lang="es-MX" sz="2000" b="1" dirty="0" smtClean="0">
                <a:solidFill>
                  <a:srgbClr val="FF0000"/>
                </a:solidFill>
                <a:latin typeface="Arial Narrow" panose="020B0606020202030204" pitchFamily="34" charset="0"/>
              </a:rPr>
              <a:t>A partir de desaparición de las zonas libres, la </a:t>
            </a:r>
            <a:r>
              <a:rPr lang="es-MX" sz="2000" b="1" dirty="0" smtClean="0">
                <a:solidFill>
                  <a:srgbClr val="FF0000"/>
                </a:solidFill>
                <a:latin typeface="Arial Narrow" panose="020B0606020202030204" pitchFamily="34" charset="0"/>
              </a:rPr>
              <a:t>zona sur </a:t>
            </a:r>
            <a:r>
              <a:rPr lang="es-MX" sz="2000" b="1" dirty="0" smtClean="0">
                <a:solidFill>
                  <a:srgbClr val="FF0000"/>
                </a:solidFill>
                <a:latin typeface="Arial Narrow" panose="020B0606020202030204" pitchFamily="34" charset="0"/>
              </a:rPr>
              <a:t>presenta </a:t>
            </a:r>
            <a:r>
              <a:rPr lang="es-MX" sz="2000" b="1" dirty="0" smtClean="0">
                <a:solidFill>
                  <a:srgbClr val="FF0000"/>
                </a:solidFill>
                <a:latin typeface="Arial Narrow" panose="020B0606020202030204" pitchFamily="34" charset="0"/>
              </a:rPr>
              <a:t>condiciones </a:t>
            </a:r>
            <a:r>
              <a:rPr lang="es-MX" sz="2000" b="1" dirty="0" smtClean="0">
                <a:solidFill>
                  <a:srgbClr val="FF0000"/>
                </a:solidFill>
                <a:latin typeface="Arial Narrow" panose="020B0606020202030204" pitchFamily="34" charset="0"/>
              </a:rPr>
              <a:t>muy </a:t>
            </a:r>
            <a:r>
              <a:rPr lang="es-MX" sz="2000" b="1" dirty="0" smtClean="0">
                <a:solidFill>
                  <a:srgbClr val="FF0000"/>
                </a:solidFill>
                <a:latin typeface="Arial Narrow" panose="020B0606020202030204" pitchFamily="34" charset="0"/>
              </a:rPr>
              <a:t>limitadas de desarrollo </a:t>
            </a:r>
            <a:r>
              <a:rPr lang="es-MX" sz="2000" b="1" dirty="0" smtClean="0">
                <a:solidFill>
                  <a:srgbClr val="FF0000"/>
                </a:solidFill>
                <a:latin typeface="Arial Narrow" panose="020B0606020202030204" pitchFamily="34" charset="0"/>
              </a:rPr>
              <a:t>económico.</a:t>
            </a:r>
            <a:endParaRPr lang="es-MX" sz="2000" b="1" dirty="0" smtClean="0">
              <a:solidFill>
                <a:srgbClr val="FF0000"/>
              </a:solidFill>
              <a:latin typeface="Arial Narrow" panose="020B0606020202030204" pitchFamily="34" charset="0"/>
            </a:endParaRPr>
          </a:p>
        </p:txBody>
      </p:sp>
      <p:sp>
        <p:nvSpPr>
          <p:cNvPr id="9" name="8 Rectángulo"/>
          <p:cNvSpPr/>
          <p:nvPr/>
        </p:nvSpPr>
        <p:spPr>
          <a:xfrm>
            <a:off x="5733139" y="1313039"/>
            <a:ext cx="3222171" cy="1631216"/>
          </a:xfrm>
          <a:prstGeom prst="rect">
            <a:avLst/>
          </a:prstGeom>
        </p:spPr>
        <p:txBody>
          <a:bodyPr wrap="square">
            <a:spAutoFit/>
          </a:bodyPr>
          <a:lstStyle/>
          <a:p>
            <a:pPr marL="6350" lvl="1" algn="just">
              <a:spcBef>
                <a:spcPts val="0"/>
              </a:spcBef>
              <a:spcAft>
                <a:spcPts val="1800"/>
              </a:spcAft>
            </a:pPr>
            <a:r>
              <a:rPr lang="es-MX" sz="2000" b="1" dirty="0" smtClean="0">
                <a:solidFill>
                  <a:schemeClr val="accent6">
                    <a:lumMod val="50000"/>
                  </a:schemeClr>
                </a:solidFill>
                <a:latin typeface="Arial Narrow" panose="020B0606020202030204" pitchFamily="34" charset="0"/>
              </a:rPr>
              <a:t>Su </a:t>
            </a:r>
            <a:r>
              <a:rPr lang="es-MX" sz="2000" b="1" dirty="0" smtClean="0">
                <a:solidFill>
                  <a:schemeClr val="accent6">
                    <a:lumMod val="50000"/>
                  </a:schemeClr>
                </a:solidFill>
                <a:latin typeface="Arial Narrow" panose="020B0606020202030204" pitchFamily="34" charset="0"/>
              </a:rPr>
              <a:t>mayor sustento </a:t>
            </a:r>
            <a:r>
              <a:rPr lang="es-MX" sz="2000" b="1" dirty="0" smtClean="0">
                <a:solidFill>
                  <a:schemeClr val="accent6">
                    <a:lumMod val="50000"/>
                  </a:schemeClr>
                </a:solidFill>
                <a:latin typeface="Arial Narrow" panose="020B0606020202030204" pitchFamily="34" charset="0"/>
              </a:rPr>
              <a:t>económico es la </a:t>
            </a:r>
            <a:r>
              <a:rPr lang="es-MX" sz="2000" b="1" dirty="0" smtClean="0">
                <a:solidFill>
                  <a:schemeClr val="accent6">
                    <a:lumMod val="50000"/>
                  </a:schemeClr>
                </a:solidFill>
                <a:latin typeface="Arial Narrow" panose="020B0606020202030204" pitchFamily="34" charset="0"/>
              </a:rPr>
              <a:t>actividad </a:t>
            </a:r>
            <a:r>
              <a:rPr lang="es-MX" sz="2000" b="1" dirty="0" smtClean="0">
                <a:solidFill>
                  <a:schemeClr val="accent6">
                    <a:lumMod val="50000"/>
                  </a:schemeClr>
                </a:solidFill>
                <a:latin typeface="Arial Narrow" panose="020B0606020202030204" pitchFamily="34" charset="0"/>
              </a:rPr>
              <a:t>turística, la cuál se desarrolla </a:t>
            </a:r>
            <a:r>
              <a:rPr lang="es-MX" sz="2000" b="1" dirty="0" smtClean="0">
                <a:solidFill>
                  <a:schemeClr val="accent6">
                    <a:lumMod val="50000"/>
                  </a:schemeClr>
                </a:solidFill>
                <a:latin typeface="Arial Narrow" panose="020B0606020202030204" pitchFamily="34" charset="0"/>
              </a:rPr>
              <a:t>en los municipios costeros de la zona norte</a:t>
            </a:r>
            <a:r>
              <a:rPr lang="es-MX" sz="2000" b="1" dirty="0" smtClean="0">
                <a:solidFill>
                  <a:schemeClr val="accent6">
                    <a:lumMod val="50000"/>
                  </a:schemeClr>
                </a:solidFill>
                <a:latin typeface="Arial Narrow" panose="020B0606020202030204" pitchFamily="34" charset="0"/>
              </a:rPr>
              <a:t>;</a:t>
            </a:r>
            <a:endParaRPr lang="es-MX" sz="2000" b="1" dirty="0" smtClean="0">
              <a:solidFill>
                <a:schemeClr val="accent6">
                  <a:lumMod val="50000"/>
                </a:schemeClr>
              </a:solidFill>
              <a:latin typeface="Arial Narrow" panose="020B0606020202030204" pitchFamily="34" charset="0"/>
            </a:endParaRPr>
          </a:p>
        </p:txBody>
      </p:sp>
      <p:sp>
        <p:nvSpPr>
          <p:cNvPr id="10" name="9 Rectángulo"/>
          <p:cNvSpPr/>
          <p:nvPr/>
        </p:nvSpPr>
        <p:spPr>
          <a:xfrm>
            <a:off x="326578" y="1845344"/>
            <a:ext cx="3011710" cy="1938992"/>
          </a:xfrm>
          <a:prstGeom prst="rect">
            <a:avLst/>
          </a:prstGeom>
        </p:spPr>
        <p:txBody>
          <a:bodyPr wrap="square">
            <a:spAutoFit/>
          </a:bodyPr>
          <a:lstStyle/>
          <a:p>
            <a:pPr algn="just">
              <a:spcBef>
                <a:spcPts val="0"/>
              </a:spcBef>
              <a:spcAft>
                <a:spcPts val="1800"/>
              </a:spcAft>
            </a:pPr>
            <a:r>
              <a:rPr lang="es-MX" sz="2000" b="1" dirty="0" smtClean="0">
                <a:solidFill>
                  <a:srgbClr val="FF0000"/>
                </a:solidFill>
                <a:latin typeface="Arial Narrow" panose="020B0606020202030204" pitchFamily="34" charset="0"/>
              </a:rPr>
              <a:t>Su región Poniente hacia el centro de la Península de Yucatán (Zona Maya), cuenta con  condiciones altas de </a:t>
            </a:r>
            <a:r>
              <a:rPr lang="es-MX" sz="2000" b="1" dirty="0">
                <a:solidFill>
                  <a:srgbClr val="FF0000"/>
                </a:solidFill>
                <a:latin typeface="Arial Narrow" panose="020B0606020202030204" pitchFamily="34" charset="0"/>
              </a:rPr>
              <a:t>marginación y pobreza</a:t>
            </a:r>
            <a:r>
              <a:rPr lang="es-MX" sz="2000" b="1" dirty="0" smtClean="0">
                <a:solidFill>
                  <a:srgbClr val="FF0000"/>
                </a:solidFill>
                <a:latin typeface="Arial Narrow" panose="020B0606020202030204" pitchFamily="34" charset="0"/>
              </a:rPr>
              <a:t>;</a:t>
            </a:r>
            <a:endParaRPr lang="es-MX" sz="20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65502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sp>
        <p:nvSpPr>
          <p:cNvPr id="4" name="3 Rectángulo"/>
          <p:cNvSpPr/>
          <p:nvPr/>
        </p:nvSpPr>
        <p:spPr>
          <a:xfrm>
            <a:off x="1480458" y="260252"/>
            <a:ext cx="7141028" cy="1938992"/>
          </a:xfrm>
          <a:prstGeom prst="rect">
            <a:avLst/>
          </a:prstGeom>
        </p:spPr>
        <p:txBody>
          <a:bodyPr wrap="square">
            <a:spAutoFit/>
          </a:bodyPr>
          <a:lstStyle/>
          <a:p>
            <a:pPr algn="just">
              <a:spcBef>
                <a:spcPts val="0"/>
              </a:spcBef>
              <a:spcAft>
                <a:spcPts val="1800"/>
              </a:spcAft>
            </a:pPr>
            <a:r>
              <a:rPr lang="es-MX" sz="2400" b="1" dirty="0" smtClean="0">
                <a:latin typeface="Arial Narrow" panose="020B0606020202030204" pitchFamily="34" charset="0"/>
              </a:rPr>
              <a:t>PARA</a:t>
            </a:r>
            <a:r>
              <a:rPr lang="es-MX" sz="2400" b="1" dirty="0" smtClean="0">
                <a:latin typeface="Arial Narrow" panose="020B0606020202030204" pitchFamily="34" charset="0"/>
              </a:rPr>
              <a:t> </a:t>
            </a:r>
            <a:r>
              <a:rPr lang="es-MX" sz="2400" b="1" dirty="0" smtClean="0">
                <a:latin typeface="Arial Narrow" panose="020B0606020202030204" pitchFamily="34" charset="0"/>
              </a:rPr>
              <a:t>GENERAR MAYOR DINAMISMO AL ESTADO, SE </a:t>
            </a:r>
            <a:r>
              <a:rPr lang="es-MX" sz="2400" b="1" dirty="0" smtClean="0">
                <a:latin typeface="Arial Narrow" panose="020B0606020202030204" pitchFamily="34" charset="0"/>
              </a:rPr>
              <a:t>CONCIBEN DOS PROGRAMAS DE  DESARROLLO REGIONAL</a:t>
            </a:r>
            <a:r>
              <a:rPr lang="es-MX" sz="2400" b="1" dirty="0">
                <a:latin typeface="Arial Narrow" panose="020B0606020202030204" pitchFamily="34" charset="0"/>
              </a:rPr>
              <a:t>: EL CIRCUITO CARRETERO PENINSULAR MUNDO MAYA </a:t>
            </a:r>
            <a:r>
              <a:rPr lang="es-MX" sz="2400" b="1" dirty="0" smtClean="0">
                <a:latin typeface="Arial Narrow" panose="020B0606020202030204" pitchFamily="34" charset="0"/>
              </a:rPr>
              <a:t>Y LA </a:t>
            </a:r>
            <a:r>
              <a:rPr lang="es-MX" sz="2400" b="1" dirty="0" smtClean="0">
                <a:latin typeface="Arial Narrow" panose="020B0606020202030204" pitchFamily="34" charset="0"/>
              </a:rPr>
              <a:t>APERTURA DE UNA ZEE EN EL SUR DEL </a:t>
            </a:r>
            <a:r>
              <a:rPr lang="es-MX" sz="2400" b="1" dirty="0" smtClean="0">
                <a:latin typeface="Arial Narrow" panose="020B0606020202030204" pitchFamily="34" charset="0"/>
              </a:rPr>
              <a:t>ESTADO.</a:t>
            </a:r>
            <a:endParaRPr lang="es-MX" sz="2400" b="1" dirty="0" smtClean="0">
              <a:latin typeface="Arial Narrow" panose="020B0606020202030204" pitchFamily="34" charset="0"/>
            </a:endParaRPr>
          </a:p>
        </p:txBody>
      </p:sp>
      <p:grpSp>
        <p:nvGrpSpPr>
          <p:cNvPr id="7" name="6 Grupo"/>
          <p:cNvGrpSpPr/>
          <p:nvPr/>
        </p:nvGrpSpPr>
        <p:grpSpPr>
          <a:xfrm>
            <a:off x="5496484" y="2199244"/>
            <a:ext cx="3125002" cy="4557486"/>
            <a:chOff x="518134" y="2225811"/>
            <a:chExt cx="3125002" cy="4557486"/>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83" t="5803" r="4181" b="4524"/>
            <a:stretch/>
          </p:blipFill>
          <p:spPr bwMode="auto">
            <a:xfrm>
              <a:off x="519359" y="2225811"/>
              <a:ext cx="3123777" cy="455748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640165" y="5602507"/>
              <a:ext cx="426568" cy="39188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518134" y="4963535"/>
              <a:ext cx="2670629" cy="523220"/>
            </a:xfrm>
            <a:prstGeom prst="rect">
              <a:avLst/>
            </a:prstGeom>
            <a:noFill/>
          </p:spPr>
          <p:txBody>
            <a:bodyPr wrap="square" rtlCol="0">
              <a:spAutoFit/>
            </a:bodyPr>
            <a:lstStyle/>
            <a:p>
              <a:r>
                <a:rPr lang="es-MX" sz="2800" b="1" dirty="0" smtClean="0">
                  <a:solidFill>
                    <a:srgbClr val="FF0000"/>
                  </a:solidFill>
                </a:rPr>
                <a:t>ZEE CHETUMAL</a:t>
              </a:r>
              <a:endParaRPr lang="es-MX" sz="2800" b="1" dirty="0">
                <a:solidFill>
                  <a:srgbClr val="FF0000"/>
                </a:solidFill>
              </a:endParaRPr>
            </a:p>
          </p:txBody>
        </p:sp>
      </p:grpSp>
      <p:grpSp>
        <p:nvGrpSpPr>
          <p:cNvPr id="8" name="7 Grupo"/>
          <p:cNvGrpSpPr/>
          <p:nvPr/>
        </p:nvGrpSpPr>
        <p:grpSpPr>
          <a:xfrm>
            <a:off x="982541" y="2199244"/>
            <a:ext cx="4513943" cy="4584053"/>
            <a:chOff x="4348956" y="2199244"/>
            <a:chExt cx="4513943" cy="4584053"/>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319" b="5765"/>
            <a:stretch/>
          </p:blipFill>
          <p:spPr bwMode="auto">
            <a:xfrm>
              <a:off x="4633912" y="3353719"/>
              <a:ext cx="4031116" cy="32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4348956" y="2327042"/>
              <a:ext cx="4513943" cy="954107"/>
            </a:xfrm>
            <a:prstGeom prst="rect">
              <a:avLst/>
            </a:prstGeom>
            <a:noFill/>
          </p:spPr>
          <p:txBody>
            <a:bodyPr wrap="square" rtlCol="0">
              <a:spAutoFit/>
            </a:bodyPr>
            <a:lstStyle/>
            <a:p>
              <a:pPr algn="ctr"/>
              <a:r>
                <a:rPr lang="es-MX" sz="2800" b="1" dirty="0" smtClean="0">
                  <a:solidFill>
                    <a:srgbClr val="FF0000"/>
                  </a:solidFill>
                </a:rPr>
                <a:t>CIRCUITO CARRETERO PENINSULAR MUNDO MAYA</a:t>
              </a:r>
              <a:endParaRPr lang="es-MX" sz="2800" b="1" dirty="0">
                <a:solidFill>
                  <a:srgbClr val="FF0000"/>
                </a:solidFill>
              </a:endParaRPr>
            </a:p>
          </p:txBody>
        </p:sp>
        <p:sp>
          <p:nvSpPr>
            <p:cNvPr id="6" name="5 Rectángulo"/>
            <p:cNvSpPr/>
            <p:nvPr/>
          </p:nvSpPr>
          <p:spPr>
            <a:xfrm>
              <a:off x="4492167" y="2199244"/>
              <a:ext cx="4230917" cy="45840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2227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229" y="1205389"/>
            <a:ext cx="7445827" cy="538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407889" y="406403"/>
            <a:ext cx="7126514" cy="830997"/>
          </a:xfrm>
          <a:prstGeom prst="rect">
            <a:avLst/>
          </a:prstGeom>
          <a:noFill/>
        </p:spPr>
        <p:txBody>
          <a:bodyPr wrap="square" rtlCol="0">
            <a:spAutoFit/>
          </a:bodyPr>
          <a:lstStyle/>
          <a:p>
            <a:pPr algn="just"/>
            <a:r>
              <a:rPr lang="es-MX" sz="2400" b="1" dirty="0" smtClean="0"/>
              <a:t>EL CIRCUITO CARRETERO PENINSULAR CUENTA CON 44 TRAMOS; 24 DE LOS CUALES SON RENTABLES</a:t>
            </a:r>
            <a:endParaRPr lang="es-MX" sz="2400" b="1" dirty="0"/>
          </a:p>
        </p:txBody>
      </p:sp>
    </p:spTree>
    <p:extLst>
      <p:ext uri="{BB962C8B-B14F-4D97-AF65-F5344CB8AC3E}">
        <p14:creationId xmlns:p14="http://schemas.microsoft.com/office/powerpoint/2010/main" val="4050230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sp>
        <p:nvSpPr>
          <p:cNvPr id="5" name="Marcador de contenido 2"/>
          <p:cNvSpPr txBox="1">
            <a:spLocks/>
          </p:cNvSpPr>
          <p:nvPr/>
        </p:nvSpPr>
        <p:spPr bwMode="auto">
          <a:xfrm>
            <a:off x="1306286" y="357947"/>
            <a:ext cx="7660820" cy="136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b="1" dirty="0" smtClean="0"/>
              <a:t>A nivel integral el Circuito Carretero Peninsular es de casi 1 mil 200 kilómetros y demanda poco más de 4 mil 500 millones de pesos</a:t>
            </a:r>
          </a:p>
        </p:txBody>
      </p:sp>
      <p:graphicFrame>
        <p:nvGraphicFramePr>
          <p:cNvPr id="6" name="Tabla 4"/>
          <p:cNvGraphicFramePr>
            <a:graphicFrameLocks noGrp="1"/>
          </p:cNvGraphicFramePr>
          <p:nvPr>
            <p:extLst>
              <p:ext uri="{D42A27DB-BD31-4B8C-83A1-F6EECF244321}">
                <p14:modId xmlns:p14="http://schemas.microsoft.com/office/powerpoint/2010/main" val="657060425"/>
              </p:ext>
            </p:extLst>
          </p:nvPr>
        </p:nvGraphicFramePr>
        <p:xfrm>
          <a:off x="713922" y="2705203"/>
          <a:ext cx="8064501" cy="914400"/>
        </p:xfrm>
        <a:graphic>
          <a:graphicData uri="http://schemas.openxmlformats.org/drawingml/2006/table">
            <a:tbl>
              <a:tblPr firstRow="1">
                <a:tableStyleId>{69012ECD-51FC-41F1-AA8D-1B2483CD663E}</a:tableStyleId>
              </a:tblPr>
              <a:tblGrid>
                <a:gridCol w="1766510"/>
                <a:gridCol w="1741305"/>
                <a:gridCol w="2043953"/>
                <a:gridCol w="1358153"/>
                <a:gridCol w="1154580"/>
              </a:tblGrid>
              <a:tr h="571500">
                <a:tc>
                  <a:txBody>
                    <a:bodyPr/>
                    <a:lstStyle/>
                    <a:p>
                      <a:pPr algn="ctr" fontAlgn="ctr"/>
                      <a:r>
                        <a:rPr lang="es-MX" sz="1600" u="none" strike="noStrike" dirty="0">
                          <a:effectLst/>
                        </a:rPr>
                        <a:t>Valor Presente </a:t>
                      </a:r>
                      <a:r>
                        <a:rPr lang="es-MX" sz="1600" u="none" strike="noStrike" dirty="0" smtClean="0">
                          <a:effectLst/>
                        </a:rPr>
                        <a:t>Neto</a:t>
                      </a:r>
                      <a:endParaRPr lang="es-MX" sz="1600" b="1" i="0" u="none" strike="noStrike" dirty="0">
                        <a:solidFill>
                          <a:srgbClr val="FFFFFF"/>
                        </a:solidFill>
                        <a:effectLst/>
                        <a:latin typeface="Calibri" panose="020F0502020204030204" pitchFamily="34" charset="0"/>
                      </a:endParaRPr>
                    </a:p>
                  </a:txBody>
                  <a:tcPr anchor="ctr"/>
                </a:tc>
                <a:tc>
                  <a:txBody>
                    <a:bodyPr/>
                    <a:lstStyle/>
                    <a:p>
                      <a:pPr algn="ctr" fontAlgn="ctr"/>
                      <a:r>
                        <a:rPr lang="es-MX" sz="1600" u="none" strike="noStrike" dirty="0">
                          <a:effectLst/>
                        </a:rPr>
                        <a:t>Tasa Interna de </a:t>
                      </a:r>
                      <a:r>
                        <a:rPr lang="es-MX" sz="1600" u="none" strike="noStrike" dirty="0" smtClean="0">
                          <a:effectLst/>
                        </a:rPr>
                        <a:t>Retorno</a:t>
                      </a:r>
                      <a:endParaRPr lang="es-MX" sz="1600" b="1" i="0" u="none" strike="noStrike" dirty="0">
                        <a:solidFill>
                          <a:srgbClr val="FFFFFF"/>
                        </a:solidFill>
                        <a:effectLst/>
                        <a:latin typeface="Calibri" panose="020F0502020204030204" pitchFamily="34" charset="0"/>
                      </a:endParaRPr>
                    </a:p>
                  </a:txBody>
                  <a:tcPr anchor="ctr"/>
                </a:tc>
                <a:tc>
                  <a:txBody>
                    <a:bodyPr/>
                    <a:lstStyle/>
                    <a:p>
                      <a:pPr algn="ctr" fontAlgn="ctr"/>
                      <a:r>
                        <a:rPr lang="es-MX" sz="1600" u="none" strike="noStrike" dirty="0">
                          <a:effectLst/>
                        </a:rPr>
                        <a:t>Tasa de Rentabilidad </a:t>
                      </a:r>
                      <a:r>
                        <a:rPr lang="es-MX" sz="1600" u="none" strike="noStrike" dirty="0" smtClean="0">
                          <a:effectLst/>
                        </a:rPr>
                        <a:t>Inmediata</a:t>
                      </a:r>
                      <a:endParaRPr lang="es-MX" sz="1600" b="1" i="0" u="none" strike="noStrike" dirty="0">
                        <a:solidFill>
                          <a:srgbClr val="FFFFFF"/>
                        </a:solidFill>
                        <a:effectLst/>
                        <a:latin typeface="Calibri" panose="020F0502020204030204" pitchFamily="34" charset="0"/>
                      </a:endParaRPr>
                    </a:p>
                  </a:txBody>
                  <a:tcPr anchor="ctr"/>
                </a:tc>
                <a:tc>
                  <a:txBody>
                    <a:bodyPr/>
                    <a:lstStyle/>
                    <a:p>
                      <a:pPr algn="ctr" fontAlgn="ctr"/>
                      <a:r>
                        <a:rPr lang="es-MX" sz="1600" u="none" strike="noStrike" dirty="0" smtClean="0">
                          <a:effectLst/>
                        </a:rPr>
                        <a:t>Inicio </a:t>
                      </a:r>
                      <a:r>
                        <a:rPr lang="es-MX" sz="1600" u="none" strike="noStrike" dirty="0">
                          <a:effectLst/>
                        </a:rPr>
                        <a:t>de inversión</a:t>
                      </a:r>
                      <a:endParaRPr lang="es-MX" sz="1600" b="1" i="0" u="none" strike="noStrike" dirty="0">
                        <a:solidFill>
                          <a:srgbClr val="FFFFFF"/>
                        </a:solidFill>
                        <a:effectLst/>
                        <a:latin typeface="Calibri" panose="020F0502020204030204" pitchFamily="34" charset="0"/>
                      </a:endParaRPr>
                    </a:p>
                  </a:txBody>
                  <a:tcPr anchor="ctr"/>
                </a:tc>
                <a:tc>
                  <a:txBody>
                    <a:bodyPr/>
                    <a:lstStyle/>
                    <a:p>
                      <a:pPr algn="ctr" fontAlgn="ctr"/>
                      <a:r>
                        <a:rPr lang="es-MX" sz="1600" u="none" strike="noStrike">
                          <a:effectLst/>
                        </a:rPr>
                        <a:t>Años de  inversión</a:t>
                      </a:r>
                      <a:endParaRPr lang="es-MX" sz="1600" b="1" i="0" u="none" strike="noStrike">
                        <a:solidFill>
                          <a:srgbClr val="FFFFFF"/>
                        </a:solidFill>
                        <a:effectLst/>
                        <a:latin typeface="Calibri" panose="020F0502020204030204" pitchFamily="34" charset="0"/>
                      </a:endParaRPr>
                    </a:p>
                  </a:txBody>
                  <a:tcPr anchor="ctr"/>
                </a:tc>
              </a:tr>
              <a:tr h="190500">
                <a:tc>
                  <a:txBody>
                    <a:bodyPr/>
                    <a:lstStyle/>
                    <a:p>
                      <a:pPr algn="ctr" fontAlgn="ctr"/>
                      <a:r>
                        <a:rPr lang="es-MX" sz="1600" u="none" strike="noStrike" dirty="0">
                          <a:effectLst/>
                        </a:rPr>
                        <a:t>18,189.15 </a:t>
                      </a:r>
                      <a:r>
                        <a:rPr lang="es-MX" sz="1600" u="none" strike="noStrike" dirty="0" smtClean="0">
                          <a:effectLst/>
                        </a:rPr>
                        <a:t>MDP</a:t>
                      </a:r>
                      <a:endParaRPr lang="es-MX" sz="1600" b="0" i="0" u="none" strike="noStrike" dirty="0">
                        <a:solidFill>
                          <a:srgbClr val="000000"/>
                        </a:solidFill>
                        <a:effectLst/>
                        <a:latin typeface="Calibri" panose="020F0502020204030204" pitchFamily="34" charset="0"/>
                      </a:endParaRPr>
                    </a:p>
                  </a:txBody>
                  <a:tcPr anchor="ctr"/>
                </a:tc>
                <a:tc>
                  <a:txBody>
                    <a:bodyPr/>
                    <a:lstStyle/>
                    <a:p>
                      <a:pPr algn="ctr" fontAlgn="ctr"/>
                      <a:r>
                        <a:rPr lang="es-MX" sz="1600" u="none" strike="noStrike" dirty="0">
                          <a:effectLst/>
                        </a:rPr>
                        <a:t>34.89%</a:t>
                      </a:r>
                      <a:endParaRPr lang="es-MX" sz="1600" b="0" i="0" u="none" strike="noStrike" dirty="0">
                        <a:solidFill>
                          <a:srgbClr val="000000"/>
                        </a:solidFill>
                        <a:effectLst/>
                        <a:latin typeface="Calibri" panose="020F0502020204030204" pitchFamily="34" charset="0"/>
                      </a:endParaRPr>
                    </a:p>
                  </a:txBody>
                  <a:tcPr anchor="ctr"/>
                </a:tc>
                <a:tc>
                  <a:txBody>
                    <a:bodyPr/>
                    <a:lstStyle/>
                    <a:p>
                      <a:pPr algn="ctr" fontAlgn="ctr"/>
                      <a:r>
                        <a:rPr lang="es-MX" sz="1600" u="none" strike="noStrike" dirty="0">
                          <a:effectLst/>
                        </a:rPr>
                        <a:t>38.84%</a:t>
                      </a:r>
                      <a:endParaRPr lang="es-MX" sz="1600" b="0" i="0" u="none" strike="noStrike" dirty="0">
                        <a:solidFill>
                          <a:srgbClr val="000000"/>
                        </a:solidFill>
                        <a:effectLst/>
                        <a:latin typeface="Calibri" panose="020F0502020204030204" pitchFamily="34" charset="0"/>
                      </a:endParaRPr>
                    </a:p>
                  </a:txBody>
                  <a:tcPr anchor="ctr"/>
                </a:tc>
                <a:tc>
                  <a:txBody>
                    <a:bodyPr/>
                    <a:lstStyle/>
                    <a:p>
                      <a:pPr algn="ctr" fontAlgn="ctr"/>
                      <a:r>
                        <a:rPr lang="es-MX" sz="1600" u="none" strike="noStrike" dirty="0">
                          <a:effectLst/>
                        </a:rPr>
                        <a:t>2016</a:t>
                      </a:r>
                      <a:endParaRPr lang="es-MX" sz="1600" b="0" i="0" u="none" strike="noStrike" dirty="0">
                        <a:solidFill>
                          <a:srgbClr val="000000"/>
                        </a:solidFill>
                        <a:effectLst/>
                        <a:latin typeface="Calibri" panose="020F0502020204030204" pitchFamily="34" charset="0"/>
                      </a:endParaRPr>
                    </a:p>
                  </a:txBody>
                  <a:tcPr anchor="ctr"/>
                </a:tc>
                <a:tc>
                  <a:txBody>
                    <a:bodyPr/>
                    <a:lstStyle/>
                    <a:p>
                      <a:pPr algn="ctr" fontAlgn="ctr"/>
                      <a:r>
                        <a:rPr lang="es-MX" sz="1600" u="none" strike="noStrike" dirty="0">
                          <a:effectLst/>
                        </a:rPr>
                        <a:t>3</a:t>
                      </a:r>
                      <a:endParaRPr lang="es-MX" sz="1600" b="0" i="0" u="none" strike="noStrike" dirty="0">
                        <a:solidFill>
                          <a:srgbClr val="000000"/>
                        </a:solidFill>
                        <a:effectLst/>
                        <a:latin typeface="Calibri" panose="020F0502020204030204" pitchFamily="34" charset="0"/>
                      </a:endParaRPr>
                    </a:p>
                  </a:txBody>
                  <a:tcPr anchor="ctr"/>
                </a:tc>
              </a:tr>
            </a:tbl>
          </a:graphicData>
        </a:graphic>
      </p:graphicFrame>
      <p:graphicFrame>
        <p:nvGraphicFramePr>
          <p:cNvPr id="7" name="Tabla 5"/>
          <p:cNvGraphicFramePr>
            <a:graphicFrameLocks noGrp="1"/>
          </p:cNvGraphicFramePr>
          <p:nvPr>
            <p:extLst>
              <p:ext uri="{D42A27DB-BD31-4B8C-83A1-F6EECF244321}">
                <p14:modId xmlns:p14="http://schemas.microsoft.com/office/powerpoint/2010/main" val="3099930994"/>
              </p:ext>
            </p:extLst>
          </p:nvPr>
        </p:nvGraphicFramePr>
        <p:xfrm>
          <a:off x="2237926" y="4965166"/>
          <a:ext cx="4760259" cy="914400"/>
        </p:xfrm>
        <a:graphic>
          <a:graphicData uri="http://schemas.openxmlformats.org/drawingml/2006/table">
            <a:tbl>
              <a:tblPr firstRow="1">
                <a:tableStyleId>{B301B821-A1FF-4177-AEE7-76D212191A09}</a:tableStyleId>
              </a:tblPr>
              <a:tblGrid>
                <a:gridCol w="1586753"/>
                <a:gridCol w="1586753"/>
                <a:gridCol w="1586753"/>
              </a:tblGrid>
              <a:tr h="571500">
                <a:tc>
                  <a:txBody>
                    <a:bodyPr/>
                    <a:lstStyle/>
                    <a:p>
                      <a:pPr algn="ctr" fontAlgn="ctr"/>
                      <a:r>
                        <a:rPr lang="es-MX" sz="1600" u="none" strike="noStrike" dirty="0">
                          <a:effectLst/>
                        </a:rPr>
                        <a:t>Sensibilidad TPDA</a:t>
                      </a:r>
                      <a:endParaRPr lang="es-MX" sz="1600" b="1" i="0" u="none" strike="noStrike" dirty="0">
                        <a:solidFill>
                          <a:srgbClr val="FFFFFF"/>
                        </a:solidFill>
                        <a:effectLst/>
                        <a:latin typeface="Calibri" panose="020F0502020204030204" pitchFamily="34" charset="0"/>
                      </a:endParaRPr>
                    </a:p>
                  </a:txBody>
                  <a:tcPr anchor="ctr"/>
                </a:tc>
                <a:tc>
                  <a:txBody>
                    <a:bodyPr/>
                    <a:lstStyle/>
                    <a:p>
                      <a:pPr algn="ctr" fontAlgn="ctr"/>
                      <a:r>
                        <a:rPr lang="es-MX" sz="1600" u="none" strike="noStrike" dirty="0">
                          <a:effectLst/>
                        </a:rPr>
                        <a:t>Sensibilidad </a:t>
                      </a:r>
                      <a:r>
                        <a:rPr lang="es-MX" sz="1600" u="none" strike="noStrike" dirty="0" smtClean="0">
                          <a:effectLst/>
                        </a:rPr>
                        <a:t>a la Inversión</a:t>
                      </a:r>
                      <a:endParaRPr lang="es-MX" sz="1600" b="1" i="0" u="none" strike="noStrike" dirty="0">
                        <a:solidFill>
                          <a:srgbClr val="FFFFFF"/>
                        </a:solidFill>
                        <a:effectLst/>
                        <a:latin typeface="Calibri" panose="020F0502020204030204" pitchFamily="34" charset="0"/>
                      </a:endParaRPr>
                    </a:p>
                  </a:txBody>
                  <a:tcPr anchor="ctr"/>
                </a:tc>
                <a:tc>
                  <a:txBody>
                    <a:bodyPr/>
                    <a:lstStyle/>
                    <a:p>
                      <a:pPr algn="ctr" fontAlgn="ctr"/>
                      <a:r>
                        <a:rPr lang="es-MX" sz="1600" u="none" strike="noStrike" dirty="0">
                          <a:effectLst/>
                        </a:rPr>
                        <a:t>Sensibilidad </a:t>
                      </a:r>
                      <a:r>
                        <a:rPr lang="es-MX" sz="1600" u="none" strike="noStrike" dirty="0" smtClean="0">
                          <a:effectLst/>
                        </a:rPr>
                        <a:t> al costo operativo</a:t>
                      </a:r>
                      <a:endParaRPr lang="es-MX" sz="1600" b="1" i="0" u="none" strike="noStrike" dirty="0">
                        <a:solidFill>
                          <a:srgbClr val="FFFFFF"/>
                        </a:solidFill>
                        <a:effectLst/>
                        <a:latin typeface="Calibri" panose="020F0502020204030204" pitchFamily="34" charset="0"/>
                      </a:endParaRPr>
                    </a:p>
                  </a:txBody>
                  <a:tcPr anchor="ctr"/>
                </a:tc>
              </a:tr>
              <a:tr h="190500">
                <a:tc>
                  <a:txBody>
                    <a:bodyPr/>
                    <a:lstStyle/>
                    <a:p>
                      <a:pPr algn="ctr" fontAlgn="ctr"/>
                      <a:r>
                        <a:rPr lang="es-MX" sz="1600" u="none" strike="noStrike">
                          <a:effectLst/>
                        </a:rPr>
                        <a:t>-71.36%</a:t>
                      </a:r>
                      <a:endParaRPr lang="es-MX" sz="1600" b="0" i="0" u="none" strike="noStrike">
                        <a:solidFill>
                          <a:srgbClr val="000000"/>
                        </a:solidFill>
                        <a:effectLst/>
                        <a:latin typeface="Calibri" panose="020F0502020204030204" pitchFamily="34" charset="0"/>
                      </a:endParaRPr>
                    </a:p>
                  </a:txBody>
                  <a:tcPr anchor="ctr"/>
                </a:tc>
                <a:tc>
                  <a:txBody>
                    <a:bodyPr/>
                    <a:lstStyle/>
                    <a:p>
                      <a:pPr algn="ctr" fontAlgn="ctr"/>
                      <a:r>
                        <a:rPr lang="es-MX" sz="1600" u="none" strike="noStrike" dirty="0">
                          <a:effectLst/>
                        </a:rPr>
                        <a:t>432.00%</a:t>
                      </a:r>
                      <a:endParaRPr lang="es-MX" sz="1600" b="0" i="0" u="none" strike="noStrike" dirty="0">
                        <a:solidFill>
                          <a:srgbClr val="000000"/>
                        </a:solidFill>
                        <a:effectLst/>
                        <a:latin typeface="Calibri" panose="020F0502020204030204" pitchFamily="34" charset="0"/>
                      </a:endParaRPr>
                    </a:p>
                  </a:txBody>
                  <a:tcPr anchor="ctr"/>
                </a:tc>
                <a:tc>
                  <a:txBody>
                    <a:bodyPr/>
                    <a:lstStyle/>
                    <a:p>
                      <a:pPr algn="ctr" fontAlgn="ctr"/>
                      <a:r>
                        <a:rPr lang="es-MX" sz="1600" u="none" strike="noStrike" dirty="0">
                          <a:effectLst/>
                        </a:rPr>
                        <a:t>588.94%</a:t>
                      </a:r>
                      <a:endParaRPr lang="es-MX" sz="1600" b="0" i="0" u="none" strike="noStrike" dirty="0">
                        <a:solidFill>
                          <a:srgbClr val="000000"/>
                        </a:solidFill>
                        <a:effectLst/>
                        <a:latin typeface="Calibri" panose="020F0502020204030204" pitchFamily="34" charset="0"/>
                      </a:endParaRPr>
                    </a:p>
                  </a:txBody>
                  <a:tcPr anchor="ctr"/>
                </a:tc>
              </a:tr>
            </a:tbl>
          </a:graphicData>
        </a:graphic>
      </p:graphicFrame>
      <p:sp>
        <p:nvSpPr>
          <p:cNvPr id="2" name="1 CuadroTexto"/>
          <p:cNvSpPr txBox="1"/>
          <p:nvPr/>
        </p:nvSpPr>
        <p:spPr>
          <a:xfrm>
            <a:off x="1378856" y="2191654"/>
            <a:ext cx="6568978" cy="461665"/>
          </a:xfrm>
          <a:prstGeom prst="rect">
            <a:avLst/>
          </a:prstGeom>
          <a:noFill/>
        </p:spPr>
        <p:txBody>
          <a:bodyPr wrap="none" rtlCol="0">
            <a:spAutoFit/>
          </a:bodyPr>
          <a:lstStyle/>
          <a:p>
            <a:pPr algn="just"/>
            <a:r>
              <a:rPr lang="es-MX" sz="2400" b="1" dirty="0" smtClean="0"/>
              <a:t>Sus indicadores de rentabilidad son los siguientes:</a:t>
            </a:r>
            <a:endParaRPr lang="es-MX" sz="2400" b="1" dirty="0"/>
          </a:p>
        </p:txBody>
      </p:sp>
      <p:sp>
        <p:nvSpPr>
          <p:cNvPr id="9" name="8 CuadroTexto"/>
          <p:cNvSpPr txBox="1"/>
          <p:nvPr/>
        </p:nvSpPr>
        <p:spPr>
          <a:xfrm>
            <a:off x="2447075" y="4376054"/>
            <a:ext cx="4432560" cy="461665"/>
          </a:xfrm>
          <a:prstGeom prst="rect">
            <a:avLst/>
          </a:prstGeom>
          <a:noFill/>
        </p:spPr>
        <p:txBody>
          <a:bodyPr wrap="none" rtlCol="0">
            <a:spAutoFit/>
          </a:bodyPr>
          <a:lstStyle/>
          <a:p>
            <a:pPr algn="just"/>
            <a:r>
              <a:rPr lang="es-MX" sz="2400" b="1" dirty="0" smtClean="0"/>
              <a:t>El análisis de sensibilidad resulta:</a:t>
            </a:r>
            <a:endParaRPr lang="es-MX" sz="2400" b="1" dirty="0"/>
          </a:p>
        </p:txBody>
      </p:sp>
    </p:spTree>
    <p:extLst>
      <p:ext uri="{BB962C8B-B14F-4D97-AF65-F5344CB8AC3E}">
        <p14:creationId xmlns:p14="http://schemas.microsoft.com/office/powerpoint/2010/main" val="221711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sp>
        <p:nvSpPr>
          <p:cNvPr id="3" name="2 CuadroTexto"/>
          <p:cNvSpPr txBox="1"/>
          <p:nvPr/>
        </p:nvSpPr>
        <p:spPr>
          <a:xfrm>
            <a:off x="1407889" y="406403"/>
            <a:ext cx="7126514" cy="830997"/>
          </a:xfrm>
          <a:prstGeom prst="rect">
            <a:avLst/>
          </a:prstGeom>
          <a:noFill/>
        </p:spPr>
        <p:txBody>
          <a:bodyPr wrap="square" rtlCol="0">
            <a:spAutoFit/>
          </a:bodyPr>
          <a:lstStyle/>
          <a:p>
            <a:pPr algn="just"/>
            <a:r>
              <a:rPr lang="es-MX" sz="2400" b="1" dirty="0" smtClean="0"/>
              <a:t>EL CIRCUITO CARRETERO PENINSULAR CUENTA CON 40 TRAMOS; 24 DE LOS CUALES SON RENTABLES.</a:t>
            </a:r>
            <a:endParaRPr lang="es-MX" sz="24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92" y="1659605"/>
            <a:ext cx="8089900"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227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sp>
        <p:nvSpPr>
          <p:cNvPr id="3" name="2 CuadroTexto"/>
          <p:cNvSpPr txBox="1"/>
          <p:nvPr/>
        </p:nvSpPr>
        <p:spPr>
          <a:xfrm>
            <a:off x="1407889" y="406403"/>
            <a:ext cx="7126514" cy="830997"/>
          </a:xfrm>
          <a:prstGeom prst="rect">
            <a:avLst/>
          </a:prstGeom>
          <a:noFill/>
        </p:spPr>
        <p:txBody>
          <a:bodyPr wrap="square" rtlCol="0">
            <a:spAutoFit/>
          </a:bodyPr>
          <a:lstStyle/>
          <a:p>
            <a:pPr algn="just"/>
            <a:r>
              <a:rPr lang="es-MX" sz="2400" b="1" dirty="0" smtClean="0"/>
              <a:t>EL CIRCUITO CARRETERO PENINSULAR CUENTA CON 44 TRAMOS; 24 DE LOS CUALES SON RENTABLES</a:t>
            </a:r>
            <a:endParaRPr lang="es-MX"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34" y="1499967"/>
            <a:ext cx="8089900"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294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3636"/>
          <a:stretch/>
        </p:blipFill>
        <p:spPr>
          <a:xfrm>
            <a:off x="0" y="0"/>
            <a:ext cx="9144000" cy="6835776"/>
          </a:xfrm>
        </p:spPr>
      </p:pic>
      <p:sp>
        <p:nvSpPr>
          <p:cNvPr id="3" name="2 CuadroTexto"/>
          <p:cNvSpPr txBox="1"/>
          <p:nvPr/>
        </p:nvSpPr>
        <p:spPr>
          <a:xfrm>
            <a:off x="1407889" y="406403"/>
            <a:ext cx="7126514" cy="1323439"/>
          </a:xfrm>
          <a:prstGeom prst="rect">
            <a:avLst/>
          </a:prstGeom>
          <a:noFill/>
        </p:spPr>
        <p:txBody>
          <a:bodyPr wrap="square" rtlCol="0">
            <a:spAutoFit/>
          </a:bodyPr>
          <a:lstStyle/>
          <a:p>
            <a:pPr algn="just"/>
            <a:r>
              <a:rPr lang="es-MX" sz="2000" b="1" dirty="0" smtClean="0"/>
              <a:t>NO OBSTANTE LA RENTABILIDAD NEGATIVA DE LOS 16 TRAMOS SUBSECUENTES, SE CONSIDERAN ALTAMENTE PRIORITARIAS DEBIDO A QUE INTEGRAN AL DESARROLLO REGIONAL A LAS COMUNIDADES </a:t>
            </a:r>
            <a:r>
              <a:rPr lang="es-MX" sz="2000" b="1" dirty="0"/>
              <a:t>DE LA </a:t>
            </a:r>
            <a:r>
              <a:rPr lang="es-MX" sz="2000" b="1" dirty="0" smtClean="0"/>
              <a:t>PENÍNSULA CON ALTA MARGINACIÓN,</a:t>
            </a:r>
            <a:endParaRPr lang="es-MX" sz="20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36" y="1790237"/>
            <a:ext cx="8089900"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12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ON POWER 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CION POWER POINT.pot [Modo de compatibilidad]" id="{E4CF0A32-2B3D-42E6-9AF8-94AE17BF0054}" vid="{A487520E-E49B-42F5-8234-DEB6828210C6}"/>
    </a:ext>
  </a:extLst>
</a:theme>
</file>

<file path=docProps/app.xml><?xml version="1.0" encoding="utf-8"?>
<Properties xmlns="http://schemas.openxmlformats.org/officeDocument/2006/extended-properties" xmlns:vt="http://schemas.openxmlformats.org/officeDocument/2006/docPropsVTypes">
  <Template>PRESENTACION POWER POINT</Template>
  <TotalTime>3209</TotalTime>
  <Words>710</Words>
  <Application>Microsoft Office PowerPoint</Application>
  <PresentationFormat>Carta (216 x 279 mm)</PresentationFormat>
  <Paragraphs>73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PRESENTACION POWER POINT</vt:lpstr>
      <vt:lpstr>Infraestructura para fomento del desarrollo Económico del Estado de Quintana Roo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Porras</dc:creator>
  <cp:lastModifiedBy>Juventino Castillo</cp:lastModifiedBy>
  <cp:revision>51</cp:revision>
  <dcterms:created xsi:type="dcterms:W3CDTF">2016-12-05T02:42:42Z</dcterms:created>
  <dcterms:modified xsi:type="dcterms:W3CDTF">2017-05-09T15:30:09Z</dcterms:modified>
</cp:coreProperties>
</file>