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9"/>
  </p:notesMasterIdLst>
  <p:sldIdLst>
    <p:sldId id="257" r:id="rId2"/>
    <p:sldId id="256" r:id="rId3"/>
    <p:sldId id="263" r:id="rId4"/>
    <p:sldId id="265" r:id="rId5"/>
    <p:sldId id="258" r:id="rId6"/>
    <p:sldId id="264" r:id="rId7"/>
    <p:sldId id="351" r:id="rId8"/>
    <p:sldId id="352" r:id="rId9"/>
    <p:sldId id="266" r:id="rId10"/>
    <p:sldId id="267" r:id="rId11"/>
    <p:sldId id="271" r:id="rId12"/>
    <p:sldId id="269" r:id="rId13"/>
    <p:sldId id="270" r:id="rId14"/>
    <p:sldId id="272" r:id="rId15"/>
    <p:sldId id="314" r:id="rId16"/>
    <p:sldId id="373" r:id="rId17"/>
    <p:sldId id="354" r:id="rId18"/>
    <p:sldId id="355" r:id="rId19"/>
    <p:sldId id="356" r:id="rId20"/>
    <p:sldId id="357" r:id="rId21"/>
    <p:sldId id="374" r:id="rId22"/>
    <p:sldId id="359" r:id="rId23"/>
    <p:sldId id="360" r:id="rId24"/>
    <p:sldId id="361" r:id="rId25"/>
    <p:sldId id="362" r:id="rId26"/>
    <p:sldId id="363" r:id="rId27"/>
    <p:sldId id="364" r:id="rId28"/>
    <p:sldId id="365" r:id="rId29"/>
    <p:sldId id="366" r:id="rId30"/>
    <p:sldId id="367" r:id="rId31"/>
    <p:sldId id="375" r:id="rId32"/>
    <p:sldId id="369" r:id="rId33"/>
    <p:sldId id="370" r:id="rId34"/>
    <p:sldId id="371" r:id="rId35"/>
    <p:sldId id="372" r:id="rId36"/>
    <p:sldId id="350" r:id="rId37"/>
    <p:sldId id="353" r:id="rId38"/>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2638" userDrawn="1">
          <p15:clr>
            <a:srgbClr val="A4A3A4"/>
          </p15:clr>
        </p15:guide>
        <p15:guide id="3" pos="7423" userDrawn="1">
          <p15:clr>
            <a:srgbClr val="A4A3A4"/>
          </p15:clr>
        </p15:guide>
        <p15:guide id="4" orient="horz" pos="4042" userDrawn="1">
          <p15:clr>
            <a:srgbClr val="A4A3A4"/>
          </p15:clr>
        </p15:guide>
        <p15:guide id="5" orient="horz" pos="3906" userDrawn="1">
          <p15:clr>
            <a:srgbClr val="A4A3A4"/>
          </p15:clr>
        </p15:guide>
        <p15:guide id="6" orient="horz" pos="3203" userDrawn="1">
          <p15:clr>
            <a:srgbClr val="A4A3A4"/>
          </p15:clr>
        </p15:guide>
        <p15:guide id="9" orient="horz" pos="1366" userDrawn="1">
          <p15:clr>
            <a:srgbClr val="A4A3A4"/>
          </p15:clr>
        </p15:guide>
        <p15:guide id="10" pos="4430" userDrawn="1">
          <p15:clr>
            <a:srgbClr val="A4A3A4"/>
          </p15:clr>
        </p15:guide>
        <p15:guide id="11" pos="347" userDrawn="1">
          <p15:clr>
            <a:srgbClr val="A4A3A4"/>
          </p15:clr>
        </p15:guide>
        <p15:guide id="12" pos="4793" userDrawn="1">
          <p15:clr>
            <a:srgbClr val="A4A3A4"/>
          </p15:clr>
        </p15:guide>
        <p15:guide id="13" pos="30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Δ Γ Øₒ ₵ Ĝ ₂⁵ ." initials="ΔΓØ₵Ĝ₂." lastIdx="1" clrIdx="0">
    <p:extLst>
      <p:ext uri="{19B8F6BF-5375-455C-9EA6-DF929625EA0E}">
        <p15:presenceInfo xmlns:p15="http://schemas.microsoft.com/office/powerpoint/2012/main" userId="ae499e66509a6c66" providerId="Windows Live"/>
      </p:ext>
    </p:extLst>
  </p:cmAuthor>
  <p:cmAuthor id="2" name="Claudia Castillo" initials="CC" lastIdx="15" clrIdx="1">
    <p:extLst>
      <p:ext uri="{19B8F6BF-5375-455C-9EA6-DF929625EA0E}">
        <p15:presenceInfo xmlns:p15="http://schemas.microsoft.com/office/powerpoint/2012/main" userId="Claudia Castillo" providerId="None"/>
      </p:ext>
    </p:extLst>
  </p:cmAuthor>
  <p:cmAuthor id="3" name="José Cruz Triay" initials="JCT" lastIdx="1" clrIdx="2">
    <p:extLst>
      <p:ext uri="{19B8F6BF-5375-455C-9EA6-DF929625EA0E}">
        <p15:presenceInfo xmlns:p15="http://schemas.microsoft.com/office/powerpoint/2012/main" userId="S-1-5-21-3643861768-3583431242-1735575455-39141" providerId="AD"/>
      </p:ext>
    </p:extLst>
  </p:cmAuthor>
  <p:cmAuthor id="4" name="Magaly Villarreal" initials="MV" lastIdx="8" clrIdx="3">
    <p:extLst>
      <p:ext uri="{19B8F6BF-5375-455C-9EA6-DF929625EA0E}">
        <p15:presenceInfo xmlns:p15="http://schemas.microsoft.com/office/powerpoint/2012/main" userId="Magaly Villarreal" providerId="None"/>
      </p:ext>
    </p:extLst>
  </p:cmAuthor>
  <p:cmAuthor id="5" name="Infante Barbosa, Ernesto" initials="IBE" lastIdx="2" clrIdx="4">
    <p:extLst>
      <p:ext uri="{19B8F6BF-5375-455C-9EA6-DF929625EA0E}">
        <p15:presenceInfo xmlns:p15="http://schemas.microsoft.com/office/powerpoint/2012/main" userId="S-1-5-21-3643861768-3583431242-1735575455-1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500"/>
    <a:srgbClr val="C00000"/>
    <a:srgbClr val="D0D8E8"/>
    <a:srgbClr val="D04A38"/>
    <a:srgbClr val="D9D9D9"/>
    <a:srgbClr val="86B13F"/>
    <a:srgbClr val="FF6B6B"/>
    <a:srgbClr val="FA9C9C"/>
    <a:srgbClr val="E9EDF4"/>
    <a:srgbClr val="337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6172" autoAdjust="0"/>
  </p:normalViewPr>
  <p:slideViewPr>
    <p:cSldViewPr snapToGrid="0">
      <p:cViewPr varScale="1">
        <p:scale>
          <a:sx n="90" d="100"/>
          <a:sy n="90" d="100"/>
        </p:scale>
        <p:origin x="749" y="-5"/>
      </p:cViewPr>
      <p:guideLst>
        <p:guide orient="horz" pos="822"/>
        <p:guide pos="2638"/>
        <p:guide pos="7423"/>
        <p:guide orient="horz" pos="4042"/>
        <p:guide orient="horz" pos="3906"/>
        <p:guide orient="horz" pos="3203"/>
        <p:guide orient="horz" pos="1366"/>
        <p:guide pos="4430"/>
        <p:guide pos="347"/>
        <p:guide pos="4793"/>
        <p:guide pos="3092"/>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Colin Gonzalez" userId="b0ddc3e3-5d52-4be6-aa11-aff0a19e6f85" providerId="ADAL" clId="{91D90C8F-5B2B-4FE9-B783-B4CF56A3CF5B}"/>
    <pc:docChg chg="undo modSld">
      <pc:chgData name="Roberto Colin Gonzalez" userId="b0ddc3e3-5d52-4be6-aa11-aff0a19e6f85" providerId="ADAL" clId="{91D90C8F-5B2B-4FE9-B783-B4CF56A3CF5B}" dt="2018-06-14T16:06:54.179" v="102" actId="255"/>
      <pc:docMkLst>
        <pc:docMk/>
      </pc:docMkLst>
      <pc:sldChg chg="modSp">
        <pc:chgData name="Roberto Colin Gonzalez" userId="b0ddc3e3-5d52-4be6-aa11-aff0a19e6f85" providerId="ADAL" clId="{91D90C8F-5B2B-4FE9-B783-B4CF56A3CF5B}" dt="2018-06-14T16:06:54.179" v="102" actId="255"/>
        <pc:sldMkLst>
          <pc:docMk/>
          <pc:sldMk cId="2407370764" sldId="373"/>
        </pc:sldMkLst>
        <pc:spChg chg="mod">
          <ac:chgData name="Roberto Colin Gonzalez" userId="b0ddc3e3-5d52-4be6-aa11-aff0a19e6f85" providerId="ADAL" clId="{91D90C8F-5B2B-4FE9-B783-B4CF56A3CF5B}" dt="2018-06-14T16:06:54.179" v="102" actId="255"/>
          <ac:spMkLst>
            <pc:docMk/>
            <pc:sldMk cId="2407370764" sldId="373"/>
            <ac:spMk id="24" creationId="{70079CEE-B608-4F69-8E4F-B7DD9462A748}"/>
          </ac:spMkLst>
        </pc:spChg>
        <pc:spChg chg="mod">
          <ac:chgData name="Roberto Colin Gonzalez" userId="b0ddc3e3-5d52-4be6-aa11-aff0a19e6f85" providerId="ADAL" clId="{91D90C8F-5B2B-4FE9-B783-B4CF56A3CF5B}" dt="2018-06-14T16:06:41.530" v="101" actId="255"/>
          <ac:spMkLst>
            <pc:docMk/>
            <pc:sldMk cId="2407370764" sldId="373"/>
            <ac:spMk id="38" creationId="{9889AB8C-6A52-440A-8BD5-65FCCF375AF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B3840-7D3B-4DA5-8F81-454142A07B7E}" type="datetimeFigureOut">
              <a:rPr lang="es-MX" smtClean="0"/>
              <a:t>14/06/2018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CFF1C-A468-484A-B41B-07B46546B2AD}" type="slidenum">
              <a:rPr lang="es-MX" smtClean="0"/>
              <a:t>‹Nº›</a:t>
            </a:fld>
            <a:endParaRPr lang="es-MX"/>
          </a:p>
        </p:txBody>
      </p:sp>
    </p:spTree>
    <p:extLst>
      <p:ext uri="{BB962C8B-B14F-4D97-AF65-F5344CB8AC3E}">
        <p14:creationId xmlns:p14="http://schemas.microsoft.com/office/powerpoint/2010/main" val="1655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EFCFF1C-A468-484A-B41B-07B46546B2AD}" type="slidenum">
              <a:rPr lang="es-MX" smtClean="0"/>
              <a:t>2</a:t>
            </a:fld>
            <a:endParaRPr lang="es-MX"/>
          </a:p>
        </p:txBody>
      </p:sp>
    </p:spTree>
    <p:extLst>
      <p:ext uri="{BB962C8B-B14F-4D97-AF65-F5344CB8AC3E}">
        <p14:creationId xmlns:p14="http://schemas.microsoft.com/office/powerpoint/2010/main" val="355954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9</a:t>
            </a:fld>
            <a:endParaRPr lang="es-MX"/>
          </a:p>
        </p:txBody>
      </p:sp>
    </p:spTree>
    <p:extLst>
      <p:ext uri="{BB962C8B-B14F-4D97-AF65-F5344CB8AC3E}">
        <p14:creationId xmlns:p14="http://schemas.microsoft.com/office/powerpoint/2010/main" val="17233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10</a:t>
            </a:fld>
            <a:endParaRPr lang="es-MX"/>
          </a:p>
        </p:txBody>
      </p:sp>
    </p:spTree>
    <p:extLst>
      <p:ext uri="{BB962C8B-B14F-4D97-AF65-F5344CB8AC3E}">
        <p14:creationId xmlns:p14="http://schemas.microsoft.com/office/powerpoint/2010/main" val="404514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11</a:t>
            </a:fld>
            <a:endParaRPr lang="es-MX"/>
          </a:p>
        </p:txBody>
      </p:sp>
    </p:spTree>
    <p:extLst>
      <p:ext uri="{BB962C8B-B14F-4D97-AF65-F5344CB8AC3E}">
        <p14:creationId xmlns:p14="http://schemas.microsoft.com/office/powerpoint/2010/main" val="137462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12</a:t>
            </a:fld>
            <a:endParaRPr lang="es-MX"/>
          </a:p>
        </p:txBody>
      </p:sp>
    </p:spTree>
    <p:extLst>
      <p:ext uri="{BB962C8B-B14F-4D97-AF65-F5344CB8AC3E}">
        <p14:creationId xmlns:p14="http://schemas.microsoft.com/office/powerpoint/2010/main" val="426703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13</a:t>
            </a:fld>
            <a:endParaRPr lang="es-MX"/>
          </a:p>
        </p:txBody>
      </p:sp>
    </p:spTree>
    <p:extLst>
      <p:ext uri="{BB962C8B-B14F-4D97-AF65-F5344CB8AC3E}">
        <p14:creationId xmlns:p14="http://schemas.microsoft.com/office/powerpoint/2010/main" val="364456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14</a:t>
            </a:fld>
            <a:endParaRPr lang="es-MX"/>
          </a:p>
        </p:txBody>
      </p:sp>
    </p:spTree>
    <p:extLst>
      <p:ext uri="{BB962C8B-B14F-4D97-AF65-F5344CB8AC3E}">
        <p14:creationId xmlns:p14="http://schemas.microsoft.com/office/powerpoint/2010/main" val="410002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15</a:t>
            </a:fld>
            <a:endParaRPr lang="es-MX"/>
          </a:p>
        </p:txBody>
      </p:sp>
    </p:spTree>
    <p:extLst>
      <p:ext uri="{BB962C8B-B14F-4D97-AF65-F5344CB8AC3E}">
        <p14:creationId xmlns:p14="http://schemas.microsoft.com/office/powerpoint/2010/main" val="417226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EFCFF1C-A468-484A-B41B-07B46546B2AD}" type="slidenum">
              <a:rPr lang="es-MX" smtClean="0"/>
              <a:t>23</a:t>
            </a:fld>
            <a:endParaRPr lang="es-MX"/>
          </a:p>
        </p:txBody>
      </p:sp>
    </p:spTree>
    <p:extLst>
      <p:ext uri="{BB962C8B-B14F-4D97-AF65-F5344CB8AC3E}">
        <p14:creationId xmlns:p14="http://schemas.microsoft.com/office/powerpoint/2010/main" val="338701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9996C129-8EF1-8A45-8AED-833BEC8BA05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50BF0EDE-0565-FD44-91B3-14B8C14190F6}"/>
              </a:ext>
            </a:extLst>
          </p:cNvPr>
          <p:cNvSpPr>
            <a:spLocks noGrp="1"/>
          </p:cNvSpPr>
          <p:nvPr>
            <p:ph type="sldNum" sz="quarter" idx="12"/>
          </p:nvPr>
        </p:nvSpPr>
        <p:spPr/>
        <p:txBody>
          <a:bodyPr/>
          <a:lstStyle/>
          <a:p>
            <a:fld id="{10414900-F4B6-4F4D-B282-B8E28E9B300F}" type="slidenum">
              <a:rPr lang="es-US" smtClean="0"/>
              <a:t>‹Nº›</a:t>
            </a:fld>
            <a:endParaRPr lang="es-US"/>
          </a:p>
        </p:txBody>
      </p:sp>
      <p:grpSp>
        <p:nvGrpSpPr>
          <p:cNvPr id="7" name="Grupo 6">
            <a:extLst>
              <a:ext uri="{FF2B5EF4-FFF2-40B4-BE49-F238E27FC236}">
                <a16:creationId xmlns:a16="http://schemas.microsoft.com/office/drawing/2014/main" id="{654AAFC4-4259-4BBC-B1A3-CAA2E1820904}"/>
              </a:ext>
            </a:extLst>
          </p:cNvPr>
          <p:cNvGrpSpPr/>
          <p:nvPr userDrawn="1"/>
        </p:nvGrpSpPr>
        <p:grpSpPr>
          <a:xfrm>
            <a:off x="0" y="78795"/>
            <a:ext cx="12192000" cy="939925"/>
            <a:chOff x="0" y="78795"/>
            <a:chExt cx="12192000" cy="939925"/>
          </a:xfrm>
        </p:grpSpPr>
        <p:grpSp>
          <p:nvGrpSpPr>
            <p:cNvPr id="8" name="Grupo 7">
              <a:extLst>
                <a:ext uri="{FF2B5EF4-FFF2-40B4-BE49-F238E27FC236}">
                  <a16:creationId xmlns:a16="http://schemas.microsoft.com/office/drawing/2014/main" id="{8335B9EC-C240-4DCF-B0CB-4B0914AD0610}"/>
                </a:ext>
              </a:extLst>
            </p:cNvPr>
            <p:cNvGrpSpPr/>
            <p:nvPr/>
          </p:nvGrpSpPr>
          <p:grpSpPr>
            <a:xfrm>
              <a:off x="4326291" y="78795"/>
              <a:ext cx="3530249" cy="775802"/>
              <a:chOff x="1375332" y="2981966"/>
              <a:chExt cx="3530249" cy="775802"/>
            </a:xfrm>
          </p:grpSpPr>
          <p:pic>
            <p:nvPicPr>
              <p:cNvPr id="12" name="Imagen 11">
                <a:extLst>
                  <a:ext uri="{FF2B5EF4-FFF2-40B4-BE49-F238E27FC236}">
                    <a16:creationId xmlns:a16="http://schemas.microsoft.com/office/drawing/2014/main" id="{ED466680-6C2E-4B3C-8FA5-8BA906EF9A27}"/>
                  </a:ext>
                </a:extLst>
              </p:cNvPr>
              <p:cNvPicPr>
                <a:picLocks noChangeAspect="1"/>
              </p:cNvPicPr>
              <p:nvPr/>
            </p:nvPicPr>
            <p:blipFill>
              <a:blip r:embed="rId2"/>
              <a:stretch>
                <a:fillRect/>
              </a:stretch>
            </p:blipFill>
            <p:spPr>
              <a:xfrm>
                <a:off x="1375332" y="2981966"/>
                <a:ext cx="2143398" cy="657067"/>
              </a:xfrm>
              <a:prstGeom prst="rect">
                <a:avLst/>
              </a:prstGeom>
              <a:ln>
                <a:noFill/>
              </a:ln>
            </p:spPr>
          </p:pic>
          <p:pic>
            <p:nvPicPr>
              <p:cNvPr id="13" name="Imagen 12">
                <a:extLst>
                  <a:ext uri="{FF2B5EF4-FFF2-40B4-BE49-F238E27FC236}">
                    <a16:creationId xmlns:a16="http://schemas.microsoft.com/office/drawing/2014/main" id="{61CF8F0B-DC06-4776-AB69-DF9A944A7BED}"/>
                  </a:ext>
                </a:extLst>
              </p:cNvPr>
              <p:cNvPicPr>
                <a:picLocks noChangeAspect="1"/>
              </p:cNvPicPr>
              <p:nvPr/>
            </p:nvPicPr>
            <p:blipFill>
              <a:blip r:embed="rId3"/>
              <a:stretch>
                <a:fillRect/>
              </a:stretch>
            </p:blipFill>
            <p:spPr>
              <a:xfrm>
                <a:off x="3466626" y="2991026"/>
                <a:ext cx="1438955" cy="766742"/>
              </a:xfrm>
              <a:prstGeom prst="rect">
                <a:avLst/>
              </a:prstGeom>
              <a:ln>
                <a:noFill/>
              </a:ln>
            </p:spPr>
          </p:pic>
        </p:grpSp>
        <p:sp>
          <p:nvSpPr>
            <p:cNvPr id="10" name="Rectángulo 9">
              <a:extLst>
                <a:ext uri="{FF2B5EF4-FFF2-40B4-BE49-F238E27FC236}">
                  <a16:creationId xmlns:a16="http://schemas.microsoft.com/office/drawing/2014/main" id="{F0C608B8-C763-4846-BA95-C5EE7FD1731B}"/>
                </a:ext>
              </a:extLst>
            </p:cNvPr>
            <p:cNvSpPr/>
            <p:nvPr/>
          </p:nvSpPr>
          <p:spPr>
            <a:xfrm>
              <a:off x="0" y="961383"/>
              <a:ext cx="5449554" cy="57337"/>
            </a:xfrm>
            <a:prstGeom prst="rect">
              <a:avLst/>
            </a:prstGeom>
            <a:solidFill>
              <a:srgbClr val="337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sp>
          <p:nvSpPr>
            <p:cNvPr id="11" name="Rectángulo 10">
              <a:extLst>
                <a:ext uri="{FF2B5EF4-FFF2-40B4-BE49-F238E27FC236}">
                  <a16:creationId xmlns:a16="http://schemas.microsoft.com/office/drawing/2014/main" id="{84E18CC8-597A-4089-A3BB-F0D69C990F72}"/>
                </a:ext>
              </a:extLst>
            </p:cNvPr>
            <p:cNvSpPr/>
            <p:nvPr/>
          </p:nvSpPr>
          <p:spPr>
            <a:xfrm>
              <a:off x="6742446" y="959991"/>
              <a:ext cx="5449554" cy="57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grpSp>
    </p:spTree>
    <p:extLst>
      <p:ext uri="{BB962C8B-B14F-4D97-AF65-F5344CB8AC3E}">
        <p14:creationId xmlns:p14="http://schemas.microsoft.com/office/powerpoint/2010/main" val="143351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AC2B9-951D-1B41-A5A7-442B4967450F}"/>
              </a:ext>
            </a:extLst>
          </p:cNvPr>
          <p:cNvSpPr>
            <a:spLocks noGrp="1"/>
          </p:cNvSpPr>
          <p:nvPr>
            <p:ph type="title"/>
          </p:nvPr>
        </p:nvSpPr>
        <p:spPr/>
        <p:txBody>
          <a:bodyPr/>
          <a:lstStyle/>
          <a:p>
            <a:r>
              <a:rPr lang="es-ES"/>
              <a:t>Clic para editar título</a:t>
            </a:r>
            <a:endParaRPr lang="es-US"/>
          </a:p>
        </p:txBody>
      </p:sp>
      <p:sp>
        <p:nvSpPr>
          <p:cNvPr id="3" name="Marcador de texto vertical 2">
            <a:extLst>
              <a:ext uri="{FF2B5EF4-FFF2-40B4-BE49-F238E27FC236}">
                <a16:creationId xmlns:a16="http://schemas.microsoft.com/office/drawing/2014/main" id="{A33079A5-1F4D-824B-95B6-48341E431048}"/>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325C403C-67BA-BA42-80EF-D4531420494A}"/>
              </a:ext>
            </a:extLst>
          </p:cNvPr>
          <p:cNvSpPr>
            <a:spLocks noGrp="1"/>
          </p:cNvSpPr>
          <p:nvPr>
            <p:ph type="dt" sz="half" idx="10"/>
          </p:nvPr>
        </p:nvSpPr>
        <p:spPr/>
        <p:txBody>
          <a:bodyPr/>
          <a:lstStyle/>
          <a:p>
            <a:fld id="{1AC18E9F-CFBB-47A4-8E10-85FA62B57053}" type="datetime1">
              <a:rPr lang="es-US" smtClean="0"/>
              <a:t>6/14/2018</a:t>
            </a:fld>
            <a:endParaRPr lang="es-US"/>
          </a:p>
        </p:txBody>
      </p:sp>
      <p:sp>
        <p:nvSpPr>
          <p:cNvPr id="5" name="Marcador de pie de página 4">
            <a:extLst>
              <a:ext uri="{FF2B5EF4-FFF2-40B4-BE49-F238E27FC236}">
                <a16:creationId xmlns:a16="http://schemas.microsoft.com/office/drawing/2014/main" id="{B9448E5B-73DC-8447-8CB6-42ACA2244062}"/>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CD7CEA2-4D46-FB42-BC9B-BCEB22BCFB70}"/>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13720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64D916-9409-5C4B-9D22-B990FD3BA4B6}"/>
              </a:ext>
            </a:extLst>
          </p:cNvPr>
          <p:cNvSpPr>
            <a:spLocks noGrp="1"/>
          </p:cNvSpPr>
          <p:nvPr>
            <p:ph type="title" orient="vert"/>
          </p:nvPr>
        </p:nvSpPr>
        <p:spPr>
          <a:xfrm>
            <a:off x="8724900" y="365125"/>
            <a:ext cx="2628900" cy="5811838"/>
          </a:xfrm>
        </p:spPr>
        <p:txBody>
          <a:bodyPr vert="eaVert"/>
          <a:lstStyle/>
          <a:p>
            <a:r>
              <a:rPr lang="es-ES"/>
              <a:t>Clic para editar título</a:t>
            </a:r>
            <a:endParaRPr lang="es-US"/>
          </a:p>
        </p:txBody>
      </p:sp>
      <p:sp>
        <p:nvSpPr>
          <p:cNvPr id="3" name="Marcador de texto vertical 2">
            <a:extLst>
              <a:ext uri="{FF2B5EF4-FFF2-40B4-BE49-F238E27FC236}">
                <a16:creationId xmlns:a16="http://schemas.microsoft.com/office/drawing/2014/main" id="{CE7BE552-19F3-E441-8EA2-1732D376DF90}"/>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ED3B0A25-AEE5-5949-824C-C488C5B6956A}"/>
              </a:ext>
            </a:extLst>
          </p:cNvPr>
          <p:cNvSpPr>
            <a:spLocks noGrp="1"/>
          </p:cNvSpPr>
          <p:nvPr>
            <p:ph type="dt" sz="half" idx="10"/>
          </p:nvPr>
        </p:nvSpPr>
        <p:spPr/>
        <p:txBody>
          <a:bodyPr/>
          <a:lstStyle/>
          <a:p>
            <a:fld id="{3F0DB5A1-3D3D-4226-A748-1293E7DD06B9}" type="datetime1">
              <a:rPr lang="es-US" smtClean="0"/>
              <a:t>6/14/2018</a:t>
            </a:fld>
            <a:endParaRPr lang="es-US"/>
          </a:p>
        </p:txBody>
      </p:sp>
      <p:sp>
        <p:nvSpPr>
          <p:cNvPr id="5" name="Marcador de pie de página 4">
            <a:extLst>
              <a:ext uri="{FF2B5EF4-FFF2-40B4-BE49-F238E27FC236}">
                <a16:creationId xmlns:a16="http://schemas.microsoft.com/office/drawing/2014/main" id="{B0785DBA-3CC2-8643-B01C-46BB852195B5}"/>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A7B91D0-DB03-0C4A-BC20-A55D8970EC9B}"/>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138686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9996C129-8EF1-8A45-8AED-833BEC8BA05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50BF0EDE-0565-FD44-91B3-14B8C14190F6}"/>
              </a:ext>
            </a:extLst>
          </p:cNvPr>
          <p:cNvSpPr>
            <a:spLocks noGrp="1"/>
          </p:cNvSpPr>
          <p:nvPr>
            <p:ph type="sldNum" sz="quarter" idx="12"/>
          </p:nvPr>
        </p:nvSpPr>
        <p:spPr/>
        <p:txBody>
          <a:bodyPr/>
          <a:lstStyle/>
          <a:p>
            <a:fld id="{10414900-F4B6-4F4D-B282-B8E28E9B300F}" type="slidenum">
              <a:rPr lang="es-US" smtClean="0"/>
              <a:t>‹Nº›</a:t>
            </a:fld>
            <a:endParaRPr lang="es-US" dirty="0"/>
          </a:p>
        </p:txBody>
      </p:sp>
      <p:grpSp>
        <p:nvGrpSpPr>
          <p:cNvPr id="7" name="Grupo 6">
            <a:extLst>
              <a:ext uri="{FF2B5EF4-FFF2-40B4-BE49-F238E27FC236}">
                <a16:creationId xmlns:a16="http://schemas.microsoft.com/office/drawing/2014/main" id="{654AAFC4-4259-4BBC-B1A3-CAA2E1820904}"/>
              </a:ext>
            </a:extLst>
          </p:cNvPr>
          <p:cNvGrpSpPr/>
          <p:nvPr userDrawn="1"/>
        </p:nvGrpSpPr>
        <p:grpSpPr>
          <a:xfrm>
            <a:off x="0" y="78795"/>
            <a:ext cx="12192000" cy="939925"/>
            <a:chOff x="0" y="78795"/>
            <a:chExt cx="12192000" cy="939925"/>
          </a:xfrm>
        </p:grpSpPr>
        <p:grpSp>
          <p:nvGrpSpPr>
            <p:cNvPr id="8" name="Grupo 7">
              <a:extLst>
                <a:ext uri="{FF2B5EF4-FFF2-40B4-BE49-F238E27FC236}">
                  <a16:creationId xmlns:a16="http://schemas.microsoft.com/office/drawing/2014/main" id="{8335B9EC-C240-4DCF-B0CB-4B0914AD0610}"/>
                </a:ext>
              </a:extLst>
            </p:cNvPr>
            <p:cNvGrpSpPr/>
            <p:nvPr/>
          </p:nvGrpSpPr>
          <p:grpSpPr>
            <a:xfrm>
              <a:off x="4326291" y="78795"/>
              <a:ext cx="3530249" cy="775802"/>
              <a:chOff x="1375332" y="2981966"/>
              <a:chExt cx="3530249" cy="775802"/>
            </a:xfrm>
          </p:grpSpPr>
          <p:pic>
            <p:nvPicPr>
              <p:cNvPr id="12" name="Imagen 11">
                <a:extLst>
                  <a:ext uri="{FF2B5EF4-FFF2-40B4-BE49-F238E27FC236}">
                    <a16:creationId xmlns:a16="http://schemas.microsoft.com/office/drawing/2014/main" id="{ED466680-6C2E-4B3C-8FA5-8BA906EF9A27}"/>
                  </a:ext>
                </a:extLst>
              </p:cNvPr>
              <p:cNvPicPr>
                <a:picLocks noChangeAspect="1"/>
              </p:cNvPicPr>
              <p:nvPr/>
            </p:nvPicPr>
            <p:blipFill>
              <a:blip r:embed="rId2"/>
              <a:stretch>
                <a:fillRect/>
              </a:stretch>
            </p:blipFill>
            <p:spPr>
              <a:xfrm>
                <a:off x="1375332" y="2981966"/>
                <a:ext cx="2143398" cy="657067"/>
              </a:xfrm>
              <a:prstGeom prst="rect">
                <a:avLst/>
              </a:prstGeom>
              <a:ln>
                <a:noFill/>
              </a:ln>
            </p:spPr>
          </p:pic>
          <p:pic>
            <p:nvPicPr>
              <p:cNvPr id="13" name="Imagen 12">
                <a:extLst>
                  <a:ext uri="{FF2B5EF4-FFF2-40B4-BE49-F238E27FC236}">
                    <a16:creationId xmlns:a16="http://schemas.microsoft.com/office/drawing/2014/main" id="{61CF8F0B-DC06-4776-AB69-DF9A944A7BED}"/>
                  </a:ext>
                </a:extLst>
              </p:cNvPr>
              <p:cNvPicPr>
                <a:picLocks noChangeAspect="1"/>
              </p:cNvPicPr>
              <p:nvPr/>
            </p:nvPicPr>
            <p:blipFill>
              <a:blip r:embed="rId3"/>
              <a:stretch>
                <a:fillRect/>
              </a:stretch>
            </p:blipFill>
            <p:spPr>
              <a:xfrm>
                <a:off x="3466626" y="2991026"/>
                <a:ext cx="1438955" cy="766742"/>
              </a:xfrm>
              <a:prstGeom prst="rect">
                <a:avLst/>
              </a:prstGeom>
              <a:ln>
                <a:noFill/>
              </a:ln>
            </p:spPr>
          </p:pic>
        </p:grpSp>
        <p:sp>
          <p:nvSpPr>
            <p:cNvPr id="10" name="Rectángulo 9">
              <a:extLst>
                <a:ext uri="{FF2B5EF4-FFF2-40B4-BE49-F238E27FC236}">
                  <a16:creationId xmlns:a16="http://schemas.microsoft.com/office/drawing/2014/main" id="{F0C608B8-C763-4846-BA95-C5EE7FD1731B}"/>
                </a:ext>
              </a:extLst>
            </p:cNvPr>
            <p:cNvSpPr/>
            <p:nvPr/>
          </p:nvSpPr>
          <p:spPr>
            <a:xfrm>
              <a:off x="0" y="961383"/>
              <a:ext cx="5449554" cy="57337"/>
            </a:xfrm>
            <a:prstGeom prst="rect">
              <a:avLst/>
            </a:prstGeom>
            <a:solidFill>
              <a:srgbClr val="337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sp>
          <p:nvSpPr>
            <p:cNvPr id="11" name="Rectángulo 10">
              <a:extLst>
                <a:ext uri="{FF2B5EF4-FFF2-40B4-BE49-F238E27FC236}">
                  <a16:creationId xmlns:a16="http://schemas.microsoft.com/office/drawing/2014/main" id="{84E18CC8-597A-4089-A3BB-F0D69C990F72}"/>
                </a:ext>
              </a:extLst>
            </p:cNvPr>
            <p:cNvSpPr/>
            <p:nvPr/>
          </p:nvSpPr>
          <p:spPr>
            <a:xfrm>
              <a:off x="6742446" y="959991"/>
              <a:ext cx="5449554" cy="57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grpSp>
      <p:sp>
        <p:nvSpPr>
          <p:cNvPr id="15" name="Rectángulo 14">
            <a:extLst>
              <a:ext uri="{FF2B5EF4-FFF2-40B4-BE49-F238E27FC236}">
                <a16:creationId xmlns:a16="http://schemas.microsoft.com/office/drawing/2014/main" id="{6DB46F69-73B9-41A1-ABB1-BA8F8D72B920}"/>
              </a:ext>
            </a:extLst>
          </p:cNvPr>
          <p:cNvSpPr/>
          <p:nvPr userDrawn="1"/>
        </p:nvSpPr>
        <p:spPr>
          <a:xfrm>
            <a:off x="402465" y="6352143"/>
            <a:ext cx="1468672" cy="261610"/>
          </a:xfrm>
          <a:prstGeom prst="rect">
            <a:avLst/>
          </a:prstGeom>
        </p:spPr>
        <p:txBody>
          <a:bodyPr wrap="none">
            <a:spAutoFit/>
          </a:bodyPr>
          <a:lstStyle/>
          <a:p>
            <a:r>
              <a:rPr lang="es-MX" sz="1100" i="1" dirty="0"/>
              <a:t>Versión 12 Junio, 2018</a:t>
            </a:r>
          </a:p>
        </p:txBody>
      </p:sp>
    </p:spTree>
    <p:extLst>
      <p:ext uri="{BB962C8B-B14F-4D97-AF65-F5344CB8AC3E}">
        <p14:creationId xmlns:p14="http://schemas.microsoft.com/office/powerpoint/2010/main" val="302574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6B95C-BE0C-A140-9C32-78C20700D8A1}"/>
              </a:ext>
            </a:extLst>
          </p:cNvPr>
          <p:cNvSpPr>
            <a:spLocks noGrp="1"/>
          </p:cNvSpPr>
          <p:nvPr>
            <p:ph type="title"/>
          </p:nvPr>
        </p:nvSpPr>
        <p:spPr/>
        <p:txBody>
          <a:bodyPr/>
          <a:lstStyle/>
          <a:p>
            <a:r>
              <a:rPr lang="es-ES"/>
              <a:t>Clic para editar título</a:t>
            </a:r>
            <a:endParaRPr lang="es-US"/>
          </a:p>
        </p:txBody>
      </p:sp>
      <p:sp>
        <p:nvSpPr>
          <p:cNvPr id="3" name="Marcador de contenido 2">
            <a:extLst>
              <a:ext uri="{FF2B5EF4-FFF2-40B4-BE49-F238E27FC236}">
                <a16:creationId xmlns:a16="http://schemas.microsoft.com/office/drawing/2014/main" id="{93629E6E-B187-AC47-B511-469F9A05B1AF}"/>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6092C3D1-B416-3642-9762-88AB49A4F424}"/>
              </a:ext>
            </a:extLst>
          </p:cNvPr>
          <p:cNvSpPr>
            <a:spLocks noGrp="1"/>
          </p:cNvSpPr>
          <p:nvPr>
            <p:ph type="dt" sz="half" idx="10"/>
          </p:nvPr>
        </p:nvSpPr>
        <p:spPr/>
        <p:txBody>
          <a:bodyPr/>
          <a:lstStyle/>
          <a:p>
            <a:fld id="{6E375CE3-D579-4139-8D61-BB876CAB9EB6}" type="datetime1">
              <a:rPr lang="es-US" smtClean="0"/>
              <a:t>6/14/2018</a:t>
            </a:fld>
            <a:endParaRPr lang="es-US"/>
          </a:p>
        </p:txBody>
      </p:sp>
      <p:sp>
        <p:nvSpPr>
          <p:cNvPr id="5" name="Marcador de pie de página 4">
            <a:extLst>
              <a:ext uri="{FF2B5EF4-FFF2-40B4-BE49-F238E27FC236}">
                <a16:creationId xmlns:a16="http://schemas.microsoft.com/office/drawing/2014/main" id="{D6209E38-05DB-384D-8B2B-7A52666A8D8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CF67E10B-54AF-7C42-9A63-FFFA0C7F8126}"/>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181111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20B22-1AC0-704D-A18C-C41AFF70AB28}"/>
              </a:ext>
            </a:extLst>
          </p:cNvPr>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US"/>
          </a:p>
        </p:txBody>
      </p:sp>
      <p:sp>
        <p:nvSpPr>
          <p:cNvPr id="3" name="Marcador de texto 2">
            <a:extLst>
              <a:ext uri="{FF2B5EF4-FFF2-40B4-BE49-F238E27FC236}">
                <a16:creationId xmlns:a16="http://schemas.microsoft.com/office/drawing/2014/main" id="{27EC9FF8-E7AA-514B-8910-57CF3F930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32501048-44E0-D242-9C56-C5DF17BFFB0E}"/>
              </a:ext>
            </a:extLst>
          </p:cNvPr>
          <p:cNvSpPr>
            <a:spLocks noGrp="1"/>
          </p:cNvSpPr>
          <p:nvPr>
            <p:ph type="dt" sz="half" idx="10"/>
          </p:nvPr>
        </p:nvSpPr>
        <p:spPr/>
        <p:txBody>
          <a:bodyPr/>
          <a:lstStyle/>
          <a:p>
            <a:fld id="{18D87753-3BF0-4232-99C9-04C93183EF2A}" type="datetime1">
              <a:rPr lang="es-US" smtClean="0"/>
              <a:t>6/14/2018</a:t>
            </a:fld>
            <a:endParaRPr lang="es-US"/>
          </a:p>
        </p:txBody>
      </p:sp>
      <p:sp>
        <p:nvSpPr>
          <p:cNvPr id="5" name="Marcador de pie de página 4">
            <a:extLst>
              <a:ext uri="{FF2B5EF4-FFF2-40B4-BE49-F238E27FC236}">
                <a16:creationId xmlns:a16="http://schemas.microsoft.com/office/drawing/2014/main" id="{1288AE78-A603-D24E-BB1F-B2C95A544722}"/>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C3D8FA24-B61E-2547-9A95-016C861CF259}"/>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266182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AB87AB-4B26-CA48-B267-29229DA7020C}"/>
              </a:ext>
            </a:extLst>
          </p:cNvPr>
          <p:cNvSpPr>
            <a:spLocks noGrp="1"/>
          </p:cNvSpPr>
          <p:nvPr>
            <p:ph type="title"/>
          </p:nvPr>
        </p:nvSpPr>
        <p:spPr/>
        <p:txBody>
          <a:bodyPr/>
          <a:lstStyle/>
          <a:p>
            <a:r>
              <a:rPr lang="es-ES"/>
              <a:t>Clic para editar título</a:t>
            </a:r>
            <a:endParaRPr lang="es-US"/>
          </a:p>
        </p:txBody>
      </p:sp>
      <p:sp>
        <p:nvSpPr>
          <p:cNvPr id="3" name="Marcador de contenido 2">
            <a:extLst>
              <a:ext uri="{FF2B5EF4-FFF2-40B4-BE49-F238E27FC236}">
                <a16:creationId xmlns:a16="http://schemas.microsoft.com/office/drawing/2014/main" id="{53292D6F-2147-BD4D-BEDB-A1439BC430FF}"/>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0E29DB77-E9B6-AC4D-8E67-B0545EBC2B92}"/>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DF016B50-0DB8-5C48-8741-391A7159DD89}"/>
              </a:ext>
            </a:extLst>
          </p:cNvPr>
          <p:cNvSpPr>
            <a:spLocks noGrp="1"/>
          </p:cNvSpPr>
          <p:nvPr>
            <p:ph type="dt" sz="half" idx="10"/>
          </p:nvPr>
        </p:nvSpPr>
        <p:spPr/>
        <p:txBody>
          <a:bodyPr/>
          <a:lstStyle/>
          <a:p>
            <a:fld id="{97376F5C-F7E4-4C36-B4B6-3171ACDFCE99}" type="datetime1">
              <a:rPr lang="es-US" smtClean="0"/>
              <a:t>6/14/2018</a:t>
            </a:fld>
            <a:endParaRPr lang="es-US"/>
          </a:p>
        </p:txBody>
      </p:sp>
      <p:sp>
        <p:nvSpPr>
          <p:cNvPr id="6" name="Marcador de pie de página 5">
            <a:extLst>
              <a:ext uri="{FF2B5EF4-FFF2-40B4-BE49-F238E27FC236}">
                <a16:creationId xmlns:a16="http://schemas.microsoft.com/office/drawing/2014/main" id="{927AF9C4-D054-7C4C-921C-3C9537C23C64}"/>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87C17D8-9C71-3C47-A401-75452C723F6B}"/>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287433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9DCC8-B1D6-C341-99CA-637D162C44BB}"/>
              </a:ext>
            </a:extLst>
          </p:cNvPr>
          <p:cNvSpPr>
            <a:spLocks noGrp="1"/>
          </p:cNvSpPr>
          <p:nvPr>
            <p:ph type="title"/>
          </p:nvPr>
        </p:nvSpPr>
        <p:spPr>
          <a:xfrm>
            <a:off x="839788" y="365125"/>
            <a:ext cx="10515600" cy="1325563"/>
          </a:xfrm>
        </p:spPr>
        <p:txBody>
          <a:bodyPr/>
          <a:lstStyle/>
          <a:p>
            <a:r>
              <a:rPr lang="es-ES"/>
              <a:t>Clic para editar título</a:t>
            </a:r>
            <a:endParaRPr lang="es-US"/>
          </a:p>
        </p:txBody>
      </p:sp>
      <p:sp>
        <p:nvSpPr>
          <p:cNvPr id="3" name="Marcador de texto 2">
            <a:extLst>
              <a:ext uri="{FF2B5EF4-FFF2-40B4-BE49-F238E27FC236}">
                <a16:creationId xmlns:a16="http://schemas.microsoft.com/office/drawing/2014/main" id="{A1CD4641-C750-E34E-B39A-2ECA6EA6F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1D364488-8A3B-EA4A-A79F-C9549B01DBC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54601CC3-427F-494F-80F9-CAB83547F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673E604B-AE9F-E345-8C83-4A112C6723E4}"/>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42771FA4-9E09-9B4A-BE50-5AB89CBBB0DB}"/>
              </a:ext>
            </a:extLst>
          </p:cNvPr>
          <p:cNvSpPr>
            <a:spLocks noGrp="1"/>
          </p:cNvSpPr>
          <p:nvPr>
            <p:ph type="dt" sz="half" idx="10"/>
          </p:nvPr>
        </p:nvSpPr>
        <p:spPr/>
        <p:txBody>
          <a:bodyPr/>
          <a:lstStyle/>
          <a:p>
            <a:fld id="{4A1A0322-EAE9-4D97-86B7-44B0D37061A2}" type="datetime1">
              <a:rPr lang="es-US" smtClean="0"/>
              <a:t>6/14/2018</a:t>
            </a:fld>
            <a:endParaRPr lang="es-US"/>
          </a:p>
        </p:txBody>
      </p:sp>
      <p:sp>
        <p:nvSpPr>
          <p:cNvPr id="8" name="Marcador de pie de página 7">
            <a:extLst>
              <a:ext uri="{FF2B5EF4-FFF2-40B4-BE49-F238E27FC236}">
                <a16:creationId xmlns:a16="http://schemas.microsoft.com/office/drawing/2014/main" id="{6C62F13C-4E59-A34E-BD71-0D5DABCAE1C1}"/>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DCA74883-BCBC-C642-9214-2C0C2DEF41C9}"/>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117499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BDF46-0D23-8845-BC6C-7EC598FBA3AA}"/>
              </a:ext>
            </a:extLst>
          </p:cNvPr>
          <p:cNvSpPr>
            <a:spLocks noGrp="1"/>
          </p:cNvSpPr>
          <p:nvPr>
            <p:ph type="title"/>
          </p:nvPr>
        </p:nvSpPr>
        <p:spPr/>
        <p:txBody>
          <a:bodyPr/>
          <a:lstStyle/>
          <a:p>
            <a:r>
              <a:rPr lang="es-ES"/>
              <a:t>Clic para editar título</a:t>
            </a:r>
            <a:endParaRPr lang="es-US"/>
          </a:p>
        </p:txBody>
      </p:sp>
      <p:sp>
        <p:nvSpPr>
          <p:cNvPr id="3" name="Marcador de fecha 2">
            <a:extLst>
              <a:ext uri="{FF2B5EF4-FFF2-40B4-BE49-F238E27FC236}">
                <a16:creationId xmlns:a16="http://schemas.microsoft.com/office/drawing/2014/main" id="{163EF0A5-7FFA-8447-A945-1D12D9FBC721}"/>
              </a:ext>
            </a:extLst>
          </p:cNvPr>
          <p:cNvSpPr>
            <a:spLocks noGrp="1"/>
          </p:cNvSpPr>
          <p:nvPr>
            <p:ph type="dt" sz="half" idx="10"/>
          </p:nvPr>
        </p:nvSpPr>
        <p:spPr/>
        <p:txBody>
          <a:bodyPr/>
          <a:lstStyle/>
          <a:p>
            <a:fld id="{3B6B0003-6A4A-4A41-8E30-F466F6C368F7}" type="datetime1">
              <a:rPr lang="es-US" smtClean="0"/>
              <a:t>6/14/2018</a:t>
            </a:fld>
            <a:endParaRPr lang="es-US"/>
          </a:p>
        </p:txBody>
      </p:sp>
      <p:sp>
        <p:nvSpPr>
          <p:cNvPr id="4" name="Marcador de pie de página 3">
            <a:extLst>
              <a:ext uri="{FF2B5EF4-FFF2-40B4-BE49-F238E27FC236}">
                <a16:creationId xmlns:a16="http://schemas.microsoft.com/office/drawing/2014/main" id="{FB093B75-2CBC-8F49-8A92-F09BEAC4213A}"/>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53C6C486-287F-1548-8573-E26846D55AA3}"/>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311758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DF0F9C-9C77-3446-B0EE-2520B16EF714}"/>
              </a:ext>
            </a:extLst>
          </p:cNvPr>
          <p:cNvSpPr>
            <a:spLocks noGrp="1"/>
          </p:cNvSpPr>
          <p:nvPr>
            <p:ph type="dt" sz="half" idx="10"/>
          </p:nvPr>
        </p:nvSpPr>
        <p:spPr/>
        <p:txBody>
          <a:bodyPr/>
          <a:lstStyle/>
          <a:p>
            <a:fld id="{B2084F3D-E406-4317-A59E-BC36F6234C2E}" type="datetime1">
              <a:rPr lang="es-US" smtClean="0"/>
              <a:t>6/14/2018</a:t>
            </a:fld>
            <a:endParaRPr lang="es-US"/>
          </a:p>
        </p:txBody>
      </p:sp>
      <p:sp>
        <p:nvSpPr>
          <p:cNvPr id="3" name="Marcador de pie de página 2">
            <a:extLst>
              <a:ext uri="{FF2B5EF4-FFF2-40B4-BE49-F238E27FC236}">
                <a16:creationId xmlns:a16="http://schemas.microsoft.com/office/drawing/2014/main" id="{AACC8D05-E320-7247-84D1-A8B6E01A4E34}"/>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9C97422E-1E2A-5840-8642-85039E04C261}"/>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394019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EB364-D028-1343-8C43-337F7EBB7B4E}"/>
              </a:ext>
            </a:extLst>
          </p:cNvPr>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US"/>
          </a:p>
        </p:txBody>
      </p:sp>
      <p:sp>
        <p:nvSpPr>
          <p:cNvPr id="3" name="Marcador de contenido 2">
            <a:extLst>
              <a:ext uri="{FF2B5EF4-FFF2-40B4-BE49-F238E27FC236}">
                <a16:creationId xmlns:a16="http://schemas.microsoft.com/office/drawing/2014/main" id="{16C83C22-EF6F-6B42-B351-5F96ABF95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15BC6E81-07D8-7E42-B0E9-19E87E56B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7FC8CDC3-9969-5A4E-8BB5-AC965E5257CA}"/>
              </a:ext>
            </a:extLst>
          </p:cNvPr>
          <p:cNvSpPr>
            <a:spLocks noGrp="1"/>
          </p:cNvSpPr>
          <p:nvPr>
            <p:ph type="dt" sz="half" idx="10"/>
          </p:nvPr>
        </p:nvSpPr>
        <p:spPr/>
        <p:txBody>
          <a:bodyPr/>
          <a:lstStyle/>
          <a:p>
            <a:fld id="{5C442B0F-1A21-4485-9E02-C32799526F56}" type="datetime1">
              <a:rPr lang="es-US" smtClean="0"/>
              <a:t>6/14/2018</a:t>
            </a:fld>
            <a:endParaRPr lang="es-US"/>
          </a:p>
        </p:txBody>
      </p:sp>
      <p:sp>
        <p:nvSpPr>
          <p:cNvPr id="6" name="Marcador de pie de página 5">
            <a:extLst>
              <a:ext uri="{FF2B5EF4-FFF2-40B4-BE49-F238E27FC236}">
                <a16:creationId xmlns:a16="http://schemas.microsoft.com/office/drawing/2014/main" id="{98EAAE82-CC97-704B-9437-7BB430A14A69}"/>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B856EFAE-E9C5-CB43-9DFA-3119C7A42BE7}"/>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423920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9C0FF-77AB-D446-8097-824B4EB0A6FB}"/>
              </a:ext>
            </a:extLst>
          </p:cNvPr>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US"/>
          </a:p>
        </p:txBody>
      </p:sp>
      <p:sp>
        <p:nvSpPr>
          <p:cNvPr id="3" name="Marcador de posición de imagen 2">
            <a:extLst>
              <a:ext uri="{FF2B5EF4-FFF2-40B4-BE49-F238E27FC236}">
                <a16:creationId xmlns:a16="http://schemas.microsoft.com/office/drawing/2014/main" id="{39D31C0C-72E2-8C4F-A2BF-B01DAFCB3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D06AA875-32C6-6448-8D00-A0C129BEE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48EDDED6-7FCF-FC45-87AB-15BB6429B1E4}"/>
              </a:ext>
            </a:extLst>
          </p:cNvPr>
          <p:cNvSpPr>
            <a:spLocks noGrp="1"/>
          </p:cNvSpPr>
          <p:nvPr>
            <p:ph type="dt" sz="half" idx="10"/>
          </p:nvPr>
        </p:nvSpPr>
        <p:spPr/>
        <p:txBody>
          <a:bodyPr/>
          <a:lstStyle/>
          <a:p>
            <a:fld id="{B9685731-988C-4A4F-8D13-DC88A39E41EE}" type="datetime1">
              <a:rPr lang="es-US" smtClean="0"/>
              <a:t>6/14/2018</a:t>
            </a:fld>
            <a:endParaRPr lang="es-US"/>
          </a:p>
        </p:txBody>
      </p:sp>
      <p:sp>
        <p:nvSpPr>
          <p:cNvPr id="6" name="Marcador de pie de página 5">
            <a:extLst>
              <a:ext uri="{FF2B5EF4-FFF2-40B4-BE49-F238E27FC236}">
                <a16:creationId xmlns:a16="http://schemas.microsoft.com/office/drawing/2014/main" id="{C4CB277A-AE72-D44E-BEC9-A2E70B095F2D}"/>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72BC8683-EBD0-3144-BCDA-718D29B9CF1F}"/>
              </a:ext>
            </a:extLst>
          </p:cNvPr>
          <p:cNvSpPr>
            <a:spLocks noGrp="1"/>
          </p:cNvSpPr>
          <p:nvPr>
            <p:ph type="sldNum" sz="quarter" idx="12"/>
          </p:nvPr>
        </p:nvSpPr>
        <p:spPr/>
        <p:txBody>
          <a:bodyPr/>
          <a:lstStyle/>
          <a:p>
            <a:fld id="{10414900-F4B6-4F4D-B282-B8E28E9B300F}" type="slidenum">
              <a:rPr lang="es-US" smtClean="0"/>
              <a:t>‹Nº›</a:t>
            </a:fld>
            <a:endParaRPr lang="es-US"/>
          </a:p>
        </p:txBody>
      </p:sp>
    </p:spTree>
    <p:extLst>
      <p:ext uri="{BB962C8B-B14F-4D97-AF65-F5344CB8AC3E}">
        <p14:creationId xmlns:p14="http://schemas.microsoft.com/office/powerpoint/2010/main" val="271617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56A106-92EE-C242-AF1F-EF6044970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US"/>
          </a:p>
        </p:txBody>
      </p:sp>
      <p:sp>
        <p:nvSpPr>
          <p:cNvPr id="3" name="Marcador de texto 2">
            <a:extLst>
              <a:ext uri="{FF2B5EF4-FFF2-40B4-BE49-F238E27FC236}">
                <a16:creationId xmlns:a16="http://schemas.microsoft.com/office/drawing/2014/main" id="{C32F76E1-3F7F-3044-AC40-E3BAB303A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4E140BD0-05EE-3542-B66C-5C1CB6575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B6751-C190-4E98-9B05-19AC03F5E930}" type="datetime1">
              <a:rPr lang="es-US" smtClean="0"/>
              <a:t>6/14/2018</a:t>
            </a:fld>
            <a:endParaRPr lang="es-US"/>
          </a:p>
        </p:txBody>
      </p:sp>
      <p:sp>
        <p:nvSpPr>
          <p:cNvPr id="5" name="Marcador de pie de página 4">
            <a:extLst>
              <a:ext uri="{FF2B5EF4-FFF2-40B4-BE49-F238E27FC236}">
                <a16:creationId xmlns:a16="http://schemas.microsoft.com/office/drawing/2014/main" id="{2E0BD6B9-0301-BB44-A9C5-86B38C959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C07D8D56-CC49-F04A-A963-564B5621A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14900-F4B6-4F4D-B282-B8E28E9B300F}" type="slidenum">
              <a:rPr lang="es-US" smtClean="0"/>
              <a:t>‹Nº›</a:t>
            </a:fld>
            <a:endParaRPr lang="es-US"/>
          </a:p>
        </p:txBody>
      </p:sp>
    </p:spTree>
    <p:extLst>
      <p:ext uri="{BB962C8B-B14F-4D97-AF65-F5344CB8AC3E}">
        <p14:creationId xmlns:p14="http://schemas.microsoft.com/office/powerpoint/2010/main" val="301063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mailto:nama@conavi.gob.mx"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mailto:nama@conavi.gob.m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mailto:nama@conavi.gob.mx"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mailto:nama@conavi.gob.mx"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mailto:nama@conavi.gob.mx"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1.png"/><Relationship Id="rId18" Type="http://schemas.microsoft.com/office/2007/relationships/hdphoto" Target="../media/hdphoto7.wdp"/><Relationship Id="rId3" Type="http://schemas.openxmlformats.org/officeDocument/2006/relationships/notesSlide" Target="../notesSlides/notesSlide8.xml"/><Relationship Id="rId21" Type="http://schemas.openxmlformats.org/officeDocument/2006/relationships/oleObject" Target="../embeddings/oleObject1.bin"/><Relationship Id="rId7" Type="http://schemas.openxmlformats.org/officeDocument/2006/relationships/image" Target="../media/image28.png"/><Relationship Id="rId12" Type="http://schemas.microsoft.com/office/2007/relationships/hdphoto" Target="../media/hdphoto4.wdp"/><Relationship Id="rId17" Type="http://schemas.openxmlformats.org/officeDocument/2006/relationships/image" Target="../media/image33.png"/><Relationship Id="rId2" Type="http://schemas.openxmlformats.org/officeDocument/2006/relationships/slideLayout" Target="../slideLayouts/slideLayout1.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microsoft.com/office/2007/relationships/hdphoto" Target="../media/hdphoto3.wdp"/><Relationship Id="rId19" Type="http://schemas.openxmlformats.org/officeDocument/2006/relationships/image" Target="../media/image34.png"/><Relationship Id="rId4" Type="http://schemas.openxmlformats.org/officeDocument/2006/relationships/image" Target="../media/image26.emf"/><Relationship Id="rId9" Type="http://schemas.openxmlformats.org/officeDocument/2006/relationships/image" Target="../media/image29.png"/><Relationship Id="rId14" Type="http://schemas.microsoft.com/office/2007/relationships/hdphoto" Target="../media/hdphoto5.wdp"/><Relationship Id="rId22"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gi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gif"/></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hyperlink" Target="mailto:nama@conavi.gob.mx"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0.gif"/></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0.gif"/><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0.gi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0.gif"/></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8.png"/><Relationship Id="rId7" Type="http://schemas.openxmlformats.org/officeDocument/2006/relationships/image" Target="../media/image54.png"/><Relationship Id="rId2" Type="http://schemas.openxmlformats.org/officeDocument/2006/relationships/image" Target="../media/image40.gif"/><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40.gif"/><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4.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48.png"/><Relationship Id="rId10" Type="http://schemas.openxmlformats.org/officeDocument/2006/relationships/image" Target="../media/image40.gif"/><Relationship Id="rId4" Type="http://schemas.openxmlformats.org/officeDocument/2006/relationships/image" Target="../media/image47.png"/><Relationship Id="rId9"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2" Type="http://schemas.openxmlformats.org/officeDocument/2006/relationships/hyperlink" Target="mailto:sustentable@conavi.gob.m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hyperlink" Target="mailto:sustentable@conavi.gob.mx"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ig.ruv.org.mx/"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mailto:nama@conavi.gob.mx"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mailto:nama@conavi.gob.m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portal.ruv.org.mx/"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hyperlink" Target="mailto:nama@conavi.gob.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3675587" y="3091090"/>
            <a:ext cx="4813818" cy="1200329"/>
          </a:xfrm>
          <a:prstGeom prst="rect">
            <a:avLst/>
          </a:prstGeom>
          <a:noFill/>
        </p:spPr>
        <p:txBody>
          <a:bodyPr wrap="none" rtlCol="0">
            <a:spAutoFit/>
          </a:bodyPr>
          <a:lstStyle/>
          <a:p>
            <a:pPr algn="ctr"/>
            <a:r>
              <a:rPr lang="es-MX" sz="3600" b="1" dirty="0">
                <a:solidFill>
                  <a:schemeClr val="bg1">
                    <a:lumMod val="50000"/>
                  </a:schemeClr>
                </a:solidFill>
              </a:rPr>
              <a:t>EVALUACIÓN  </a:t>
            </a:r>
          </a:p>
          <a:p>
            <a:pPr algn="ctr"/>
            <a:r>
              <a:rPr lang="es-MX" sz="3600" b="1" dirty="0">
                <a:solidFill>
                  <a:schemeClr val="bg1">
                    <a:lumMod val="50000"/>
                  </a:schemeClr>
                </a:solidFill>
              </a:rPr>
              <a:t>VIVIENDA SUSTENTABLE</a:t>
            </a:r>
          </a:p>
        </p:txBody>
      </p:sp>
      <p:grpSp>
        <p:nvGrpSpPr>
          <p:cNvPr id="13" name="Grupo 12">
            <a:extLst>
              <a:ext uri="{FF2B5EF4-FFF2-40B4-BE49-F238E27FC236}">
                <a16:creationId xmlns:a16="http://schemas.microsoft.com/office/drawing/2014/main" id="{3AFAACF4-765B-44A2-AEFE-C060621113CB}"/>
              </a:ext>
            </a:extLst>
          </p:cNvPr>
          <p:cNvGrpSpPr/>
          <p:nvPr/>
        </p:nvGrpSpPr>
        <p:grpSpPr>
          <a:xfrm>
            <a:off x="0" y="78795"/>
            <a:ext cx="12192000" cy="939925"/>
            <a:chOff x="0" y="78795"/>
            <a:chExt cx="12192000" cy="939925"/>
          </a:xfrm>
        </p:grpSpPr>
        <p:grpSp>
          <p:nvGrpSpPr>
            <p:cNvPr id="14" name="Grupo 13">
              <a:extLst>
                <a:ext uri="{FF2B5EF4-FFF2-40B4-BE49-F238E27FC236}">
                  <a16:creationId xmlns:a16="http://schemas.microsoft.com/office/drawing/2014/main" id="{82EC60D1-16BB-4C16-8FA2-242B5955D318}"/>
                </a:ext>
              </a:extLst>
            </p:cNvPr>
            <p:cNvGrpSpPr/>
            <p:nvPr/>
          </p:nvGrpSpPr>
          <p:grpSpPr>
            <a:xfrm>
              <a:off x="4326291" y="78795"/>
              <a:ext cx="3530249" cy="775802"/>
              <a:chOff x="1375332" y="2981966"/>
              <a:chExt cx="3530249" cy="775802"/>
            </a:xfrm>
          </p:grpSpPr>
          <p:pic>
            <p:nvPicPr>
              <p:cNvPr id="19" name="Imagen 18">
                <a:extLst>
                  <a:ext uri="{FF2B5EF4-FFF2-40B4-BE49-F238E27FC236}">
                    <a16:creationId xmlns:a16="http://schemas.microsoft.com/office/drawing/2014/main" id="{23909764-BB58-46ED-ADA1-9043262C7C61}"/>
                  </a:ext>
                </a:extLst>
              </p:cNvPr>
              <p:cNvPicPr>
                <a:picLocks noChangeAspect="1"/>
              </p:cNvPicPr>
              <p:nvPr/>
            </p:nvPicPr>
            <p:blipFill>
              <a:blip r:embed="rId2"/>
              <a:stretch>
                <a:fillRect/>
              </a:stretch>
            </p:blipFill>
            <p:spPr>
              <a:xfrm>
                <a:off x="1375332" y="2981966"/>
                <a:ext cx="2143398" cy="657067"/>
              </a:xfrm>
              <a:prstGeom prst="rect">
                <a:avLst/>
              </a:prstGeom>
              <a:ln>
                <a:noFill/>
              </a:ln>
            </p:spPr>
          </p:pic>
          <p:pic>
            <p:nvPicPr>
              <p:cNvPr id="20" name="Imagen 19">
                <a:extLst>
                  <a:ext uri="{FF2B5EF4-FFF2-40B4-BE49-F238E27FC236}">
                    <a16:creationId xmlns:a16="http://schemas.microsoft.com/office/drawing/2014/main" id="{C14FFDFF-8F4E-45E9-8EDB-CA57A92DF77F}"/>
                  </a:ext>
                </a:extLst>
              </p:cNvPr>
              <p:cNvPicPr>
                <a:picLocks noChangeAspect="1"/>
              </p:cNvPicPr>
              <p:nvPr/>
            </p:nvPicPr>
            <p:blipFill>
              <a:blip r:embed="rId3"/>
              <a:stretch>
                <a:fillRect/>
              </a:stretch>
            </p:blipFill>
            <p:spPr>
              <a:xfrm>
                <a:off x="3466626" y="2991026"/>
                <a:ext cx="1438955" cy="766742"/>
              </a:xfrm>
              <a:prstGeom prst="rect">
                <a:avLst/>
              </a:prstGeom>
              <a:ln>
                <a:noFill/>
              </a:ln>
            </p:spPr>
          </p:pic>
        </p:grpSp>
        <p:sp>
          <p:nvSpPr>
            <p:cNvPr id="17" name="Rectángulo 16">
              <a:extLst>
                <a:ext uri="{FF2B5EF4-FFF2-40B4-BE49-F238E27FC236}">
                  <a16:creationId xmlns:a16="http://schemas.microsoft.com/office/drawing/2014/main" id="{DB538D94-25EA-4A3F-8B43-E8A834420FBC}"/>
                </a:ext>
              </a:extLst>
            </p:cNvPr>
            <p:cNvSpPr/>
            <p:nvPr/>
          </p:nvSpPr>
          <p:spPr>
            <a:xfrm>
              <a:off x="0" y="961383"/>
              <a:ext cx="5449554" cy="57337"/>
            </a:xfrm>
            <a:prstGeom prst="rect">
              <a:avLst/>
            </a:prstGeom>
            <a:solidFill>
              <a:srgbClr val="337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sp>
          <p:nvSpPr>
            <p:cNvPr id="18" name="Rectángulo 17">
              <a:extLst>
                <a:ext uri="{FF2B5EF4-FFF2-40B4-BE49-F238E27FC236}">
                  <a16:creationId xmlns:a16="http://schemas.microsoft.com/office/drawing/2014/main" id="{838CC651-3E5A-4D88-9196-D775790E8CC8}"/>
                </a:ext>
              </a:extLst>
            </p:cNvPr>
            <p:cNvSpPr/>
            <p:nvPr/>
          </p:nvSpPr>
          <p:spPr>
            <a:xfrm>
              <a:off x="6742446" y="959991"/>
              <a:ext cx="5449554" cy="57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grpSp>
      <p:sp>
        <p:nvSpPr>
          <p:cNvPr id="2" name="CuadroTexto 1"/>
          <p:cNvSpPr txBox="1"/>
          <p:nvPr/>
        </p:nvSpPr>
        <p:spPr>
          <a:xfrm>
            <a:off x="7707086" y="5468983"/>
            <a:ext cx="3370217" cy="369332"/>
          </a:xfrm>
          <a:prstGeom prst="rect">
            <a:avLst/>
          </a:prstGeom>
          <a:noFill/>
        </p:spPr>
        <p:txBody>
          <a:bodyPr wrap="square" rtlCol="0">
            <a:spAutoFit/>
          </a:bodyPr>
          <a:lstStyle/>
          <a:p>
            <a:pPr algn="r"/>
            <a:r>
              <a:rPr lang="es-MX" i="1" dirty="0">
                <a:solidFill>
                  <a:schemeClr val="tx1">
                    <a:lumMod val="50000"/>
                    <a:lumOff val="50000"/>
                  </a:schemeClr>
                </a:solidFill>
              </a:rPr>
              <a:t>14 Junio, 2018</a:t>
            </a:r>
          </a:p>
        </p:txBody>
      </p:sp>
    </p:spTree>
    <p:extLst>
      <p:ext uri="{BB962C8B-B14F-4D97-AF65-F5344CB8AC3E}">
        <p14:creationId xmlns:p14="http://schemas.microsoft.com/office/powerpoint/2010/main" val="282469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redondeado 46"/>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esquinas redondeadas 31">
            <a:extLst>
              <a:ext uri="{FF2B5EF4-FFF2-40B4-BE49-F238E27FC236}">
                <a16:creationId xmlns:a16="http://schemas.microsoft.com/office/drawing/2014/main" id="{4C4DE4CB-864E-482B-B504-95E2954DA6CE}"/>
              </a:ext>
            </a:extLst>
          </p:cNvPr>
          <p:cNvSpPr/>
          <p:nvPr/>
        </p:nvSpPr>
        <p:spPr>
          <a:xfrm>
            <a:off x="6858000" y="3000901"/>
            <a:ext cx="4926013" cy="3287713"/>
          </a:xfrm>
          <a:prstGeom prst="roundRect">
            <a:avLst>
              <a:gd name="adj" fmla="val 4821"/>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US" smtClean="0"/>
              <a:t>10</a:t>
            </a:fld>
            <a:endParaRPr lang="es-US"/>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dirty="0">
                <a:cs typeface="Arial"/>
              </a:rPr>
              <a:t>Solicitud </a:t>
            </a:r>
            <a:r>
              <a:rPr sz="1800" b="1" spc="-5" dirty="0">
                <a:cs typeface="Arial"/>
              </a:rPr>
              <a:t>de </a:t>
            </a:r>
            <a:r>
              <a:rPr lang="es-MX" sz="1800" b="1" spc="-10" dirty="0">
                <a:cs typeface="Arial"/>
              </a:rPr>
              <a:t>Evaluación </a:t>
            </a:r>
            <a:r>
              <a:rPr lang="es-MX" b="1" spc="-5" dirty="0">
                <a:cs typeface="Arial"/>
              </a:rPr>
              <a:t>por</a:t>
            </a:r>
            <a:r>
              <a:rPr sz="1800" b="1" spc="30" dirty="0">
                <a:cs typeface="Arial"/>
              </a:rPr>
              <a:t> </a:t>
            </a:r>
            <a:r>
              <a:rPr sz="1800" b="1" spc="-5" dirty="0">
                <a:cs typeface="Arial"/>
              </a:rPr>
              <a:t>prototipo</a:t>
            </a:r>
            <a:endParaRPr sz="1800" dirty="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sz="2000" b="1" dirty="0">
                <a:solidFill>
                  <a:srgbClr val="FFFFFF"/>
                </a:solidFill>
                <a:cs typeface="Arial"/>
              </a:rPr>
              <a:t>P</a:t>
            </a:r>
            <a:r>
              <a:rPr sz="2000" b="1" spc="-265" dirty="0">
                <a:solidFill>
                  <a:srgbClr val="FFFFFF"/>
                </a:solidFill>
                <a:cs typeface="Arial"/>
              </a:rPr>
              <a:t> </a:t>
            </a:r>
            <a:r>
              <a:rPr sz="2000" b="1" dirty="0">
                <a:solidFill>
                  <a:srgbClr val="FFFFFF"/>
                </a:solidFill>
                <a:cs typeface="Arial"/>
              </a:rPr>
              <a:t>a</a:t>
            </a:r>
            <a:r>
              <a:rPr sz="2000" b="1" spc="-260" dirty="0">
                <a:solidFill>
                  <a:srgbClr val="FFFFFF"/>
                </a:solidFill>
                <a:cs typeface="Arial"/>
              </a:rPr>
              <a:t> </a:t>
            </a:r>
            <a:r>
              <a:rPr sz="2000" b="1" dirty="0">
                <a:solidFill>
                  <a:srgbClr val="FFFFFF"/>
                </a:solidFill>
                <a:cs typeface="Arial"/>
              </a:rPr>
              <a:t>s</a:t>
            </a:r>
            <a:r>
              <a:rPr sz="2000" b="1" spc="-260" dirty="0">
                <a:solidFill>
                  <a:srgbClr val="FFFFFF"/>
                </a:solidFill>
                <a:cs typeface="Arial"/>
              </a:rPr>
              <a:t> </a:t>
            </a:r>
            <a:r>
              <a:rPr sz="2000" b="1" dirty="0">
                <a:solidFill>
                  <a:srgbClr val="FFFFFF"/>
                </a:solidFill>
                <a:cs typeface="Arial"/>
              </a:rPr>
              <a:t>o	1</a:t>
            </a:r>
            <a:endParaRPr sz="2000" dirty="0">
              <a:cs typeface="Arial"/>
            </a:endParaRPr>
          </a:p>
        </p:txBody>
      </p:sp>
      <p:sp>
        <p:nvSpPr>
          <p:cNvPr id="21" name="object 12"/>
          <p:cNvSpPr txBox="1"/>
          <p:nvPr/>
        </p:nvSpPr>
        <p:spPr>
          <a:xfrm>
            <a:off x="334963" y="2889250"/>
            <a:ext cx="6082622" cy="1007327"/>
          </a:xfrm>
          <a:prstGeom prst="rect">
            <a:avLst/>
          </a:prstGeom>
        </p:spPr>
        <p:txBody>
          <a:bodyPr vert="horz" wrap="square" lIns="0" tIns="12065" rIns="0" bIns="0" rtlCol="0">
            <a:spAutoFit/>
          </a:bodyPr>
          <a:lstStyle/>
          <a:p>
            <a:pPr marL="12700">
              <a:lnSpc>
                <a:spcPct val="100000"/>
              </a:lnSpc>
              <a:spcBef>
                <a:spcPts val="95"/>
              </a:spcBef>
              <a:buClr>
                <a:srgbClr val="006600"/>
              </a:buClr>
              <a:tabLst>
                <a:tab pos="354965" algn="l"/>
                <a:tab pos="355600" algn="l"/>
              </a:tabLst>
            </a:pPr>
            <a:r>
              <a:rPr lang="es-MX" sz="1600" b="1" spc="-5" dirty="0">
                <a:cs typeface="Arial"/>
              </a:rPr>
              <a:t>Nomenclatura de archivos</a:t>
            </a:r>
          </a:p>
          <a:p>
            <a:pPr marL="12700">
              <a:lnSpc>
                <a:spcPct val="100000"/>
              </a:lnSpc>
              <a:spcBef>
                <a:spcPts val="95"/>
              </a:spcBef>
              <a:buClr>
                <a:srgbClr val="006600"/>
              </a:buClr>
              <a:tabLst>
                <a:tab pos="354965" algn="l"/>
                <a:tab pos="355600" algn="l"/>
              </a:tabLst>
            </a:pPr>
            <a:r>
              <a:rPr lang="es-MX" sz="1600" spc="-5" dirty="0">
                <a:cs typeface="Arial"/>
              </a:rPr>
              <a:t>Los documentos solicitados deberán ser enviados con la siguiente estructura:</a:t>
            </a:r>
          </a:p>
          <a:p>
            <a:pPr>
              <a:lnSpc>
                <a:spcPts val="1895"/>
              </a:lnSpc>
            </a:pPr>
            <a:endParaRPr sz="1600" b="1" dirty="0">
              <a:cs typeface="Arial"/>
            </a:endParaRPr>
          </a:p>
        </p:txBody>
      </p:sp>
      <p:sp>
        <p:nvSpPr>
          <p:cNvPr id="2" name="Rectángulo 1"/>
          <p:cNvSpPr/>
          <p:nvPr/>
        </p:nvSpPr>
        <p:spPr>
          <a:xfrm>
            <a:off x="334964" y="3733792"/>
            <a:ext cx="7047613" cy="2062103"/>
          </a:xfrm>
          <a:prstGeom prst="rect">
            <a:avLst/>
          </a:prstGeom>
        </p:spPr>
        <p:txBody>
          <a:bodyPr wrap="square">
            <a:spAutoFit/>
          </a:bodyPr>
          <a:lstStyle/>
          <a:p>
            <a:pPr marL="12700">
              <a:lnSpc>
                <a:spcPct val="100000"/>
              </a:lnSpc>
              <a:buClr>
                <a:srgbClr val="006600"/>
              </a:buClr>
              <a:tabLst>
                <a:tab pos="354965" algn="l"/>
                <a:tab pos="355600" algn="l"/>
              </a:tabLst>
            </a:pPr>
            <a:r>
              <a:rPr lang="es-MX" sz="1600" b="1" spc="-5" dirty="0">
                <a:cs typeface="Arial"/>
              </a:rPr>
              <a:t>Documento				Nomenclatura</a:t>
            </a:r>
          </a:p>
          <a:p>
            <a:pPr marL="12700">
              <a:lnSpc>
                <a:spcPct val="100000"/>
              </a:lnSpc>
              <a:buClr>
                <a:srgbClr val="006600"/>
              </a:buClr>
              <a:tabLst>
                <a:tab pos="354965" algn="l"/>
                <a:tab pos="355600" algn="l"/>
              </a:tabLst>
            </a:pPr>
            <a:endParaRPr lang="es-MX" sz="1600" b="1" spc="-5" dirty="0">
              <a:cs typeface="Arial"/>
            </a:endParaRPr>
          </a:p>
          <a:p>
            <a:pPr marL="342900" indent="-342900">
              <a:lnSpc>
                <a:spcPct val="100000"/>
              </a:lnSpc>
              <a:buClr>
                <a:srgbClr val="006600"/>
              </a:buClr>
              <a:buFont typeface="+mj-lt"/>
              <a:buAutoNum type="arabicPeriod" startAt="4"/>
              <a:tabLst>
                <a:tab pos="0" algn="l"/>
                <a:tab pos="808038" algn="l"/>
              </a:tabLst>
            </a:pPr>
            <a:r>
              <a:rPr lang="es-MX" sz="1600" b="1" spc="-5" dirty="0">
                <a:cs typeface="Arial"/>
              </a:rPr>
              <a:t>Simulaciones </a:t>
            </a:r>
            <a:r>
              <a:rPr lang="es-MX" sz="1600" b="1" spc="-10" dirty="0">
                <a:cs typeface="Arial"/>
              </a:rPr>
              <a:t>Sisevive-Ecocasa</a:t>
            </a:r>
          </a:p>
          <a:p>
            <a:pPr marL="342900" indent="12700">
              <a:lnSpc>
                <a:spcPct val="100000"/>
              </a:lnSpc>
              <a:buClr>
                <a:srgbClr val="006600"/>
              </a:buClr>
              <a:buFont typeface="+mj-lt"/>
              <a:buAutoNum type="alphaLcParenR"/>
              <a:tabLst>
                <a:tab pos="0" algn="l"/>
                <a:tab pos="808038" algn="l"/>
              </a:tabLst>
            </a:pPr>
            <a:r>
              <a:rPr lang="es-MX" sz="1600" spc="-10" dirty="0">
                <a:cs typeface="Arial"/>
              </a:rPr>
              <a:t>DEEVi Optimizada --------------------------------------	</a:t>
            </a:r>
            <a:r>
              <a:rPr lang="es-MX" sz="1600" b="1" spc="-10" dirty="0" err="1">
                <a:cs typeface="Arial"/>
              </a:rPr>
              <a:t>DEEVi_OPT</a:t>
            </a:r>
            <a:r>
              <a:rPr lang="es-MX" sz="1600" b="1" spc="-10" dirty="0">
                <a:cs typeface="Arial"/>
              </a:rPr>
              <a:t>_</a:t>
            </a:r>
          </a:p>
          <a:p>
            <a:pPr marL="342900" indent="12700">
              <a:lnSpc>
                <a:spcPct val="100000"/>
              </a:lnSpc>
              <a:buClr>
                <a:srgbClr val="006600"/>
              </a:buClr>
              <a:buFont typeface="+mj-lt"/>
              <a:buAutoNum type="alphaLcParenR"/>
              <a:tabLst>
                <a:tab pos="0" algn="l"/>
                <a:tab pos="808038" algn="l"/>
              </a:tabLst>
            </a:pPr>
            <a:r>
              <a:rPr lang="es-MX" sz="1600" spc="-10" dirty="0" err="1">
                <a:cs typeface="Arial"/>
              </a:rPr>
              <a:t>SAAVi</a:t>
            </a:r>
            <a:r>
              <a:rPr lang="es-MX" sz="1600" spc="-10" dirty="0">
                <a:cs typeface="Arial"/>
              </a:rPr>
              <a:t> Optimizado--------------------------------------	</a:t>
            </a:r>
            <a:r>
              <a:rPr lang="es-MX" sz="1600" b="1" spc="-10" dirty="0" err="1">
                <a:cs typeface="Arial"/>
              </a:rPr>
              <a:t>SAAVi_OPT</a:t>
            </a:r>
            <a:r>
              <a:rPr lang="es-MX" sz="1600" b="1" spc="-10" dirty="0">
                <a:cs typeface="Arial"/>
              </a:rPr>
              <a:t>_</a:t>
            </a:r>
          </a:p>
          <a:p>
            <a:pPr marL="342900" indent="-342900">
              <a:lnSpc>
                <a:spcPct val="100000"/>
              </a:lnSpc>
              <a:buClr>
                <a:srgbClr val="006600"/>
              </a:buClr>
              <a:buFont typeface="+mj-lt"/>
              <a:buAutoNum type="arabicPeriod" startAt="5"/>
              <a:tabLst>
                <a:tab pos="0" algn="l"/>
                <a:tab pos="808038" algn="l"/>
              </a:tabLst>
            </a:pPr>
            <a:r>
              <a:rPr lang="es-MX" sz="1600" b="1" spc="-5" dirty="0">
                <a:cs typeface="Arial"/>
              </a:rPr>
              <a:t>Índice de Desempeño Global </a:t>
            </a:r>
          </a:p>
          <a:p>
            <a:pPr>
              <a:lnSpc>
                <a:spcPct val="100000"/>
              </a:lnSpc>
              <a:buClr>
                <a:srgbClr val="006600"/>
              </a:buClr>
              <a:tabLst>
                <a:tab pos="0" algn="l"/>
                <a:tab pos="808038" algn="l"/>
              </a:tabLst>
            </a:pPr>
            <a:r>
              <a:rPr lang="es-MX" sz="1600" b="1" spc="-5" dirty="0">
                <a:cs typeface="Arial"/>
              </a:rPr>
              <a:t>	      </a:t>
            </a:r>
            <a:r>
              <a:rPr lang="es-MX" sz="1600" spc="-5" dirty="0">
                <a:cs typeface="Arial"/>
              </a:rPr>
              <a:t>IDG</a:t>
            </a:r>
            <a:r>
              <a:rPr lang="es-MX" sz="1600" b="1" spc="-5" dirty="0">
                <a:cs typeface="Arial"/>
              </a:rPr>
              <a:t>		</a:t>
            </a:r>
            <a:r>
              <a:rPr lang="es-MX" sz="1600" spc="-10" dirty="0">
                <a:cs typeface="Arial"/>
              </a:rPr>
              <a:t>-------------------------------------------------------	</a:t>
            </a:r>
            <a:r>
              <a:rPr lang="es-MX" sz="1600" b="1" spc="-5" dirty="0">
                <a:cs typeface="Arial"/>
              </a:rPr>
              <a:t>IDG_</a:t>
            </a:r>
            <a:endParaRPr lang="es-MX" sz="1600" dirty="0">
              <a:cs typeface="Arial"/>
            </a:endParaRPr>
          </a:p>
          <a:p>
            <a:pPr marL="355600">
              <a:lnSpc>
                <a:spcPct val="100000"/>
              </a:lnSpc>
              <a:buClr>
                <a:srgbClr val="006600"/>
              </a:buClr>
              <a:tabLst>
                <a:tab pos="355600" algn="l"/>
                <a:tab pos="808038" algn="l"/>
              </a:tabLst>
            </a:pPr>
            <a:endParaRPr lang="es-MX" sz="1600" b="1" spc="-5" dirty="0">
              <a:cs typeface="Arial"/>
            </a:endParaRPr>
          </a:p>
        </p:txBody>
      </p:sp>
      <p:sp>
        <p:nvSpPr>
          <p:cNvPr id="20" name="object 13"/>
          <p:cNvSpPr txBox="1"/>
          <p:nvPr/>
        </p:nvSpPr>
        <p:spPr>
          <a:xfrm>
            <a:off x="7051148" y="3209683"/>
            <a:ext cx="4732865" cy="1047082"/>
          </a:xfrm>
          <a:prstGeom prst="rect">
            <a:avLst/>
          </a:prstGeom>
        </p:spPr>
        <p:txBody>
          <a:bodyPr vert="horz" wrap="square" lIns="0" tIns="635" rIns="0" bIns="0" rtlCol="0">
            <a:spAutoFit/>
          </a:bodyPr>
          <a:lstStyle/>
          <a:p>
            <a:pPr marR="5080">
              <a:lnSpc>
                <a:spcPct val="100000"/>
              </a:lnSpc>
              <a:spcBef>
                <a:spcPts val="5"/>
              </a:spcBef>
            </a:pPr>
            <a:r>
              <a:rPr sz="1000" spc="-5" dirty="0">
                <a:solidFill>
                  <a:srgbClr val="C00000"/>
                </a:solidFill>
                <a:cs typeface="Arial"/>
              </a:rPr>
              <a:t>*</a:t>
            </a:r>
            <a:r>
              <a:rPr lang="es-MX" sz="1000" b="1" spc="-5" dirty="0">
                <a:solidFill>
                  <a:srgbClr val="C00000"/>
                </a:solidFill>
                <a:cs typeface="Arial"/>
              </a:rPr>
              <a:t>Cada  documento deberá tener incluido el número de prototipo</a:t>
            </a:r>
          </a:p>
          <a:p>
            <a:pPr marR="5080">
              <a:lnSpc>
                <a:spcPct val="100000"/>
              </a:lnSpc>
              <a:spcBef>
                <a:spcPts val="5"/>
              </a:spcBef>
            </a:pPr>
            <a:endParaRPr lang="es-MX" sz="1000" b="1" spc="-5" dirty="0">
              <a:solidFill>
                <a:srgbClr val="C00000"/>
              </a:solidFill>
              <a:cs typeface="Arial"/>
            </a:endParaRPr>
          </a:p>
          <a:p>
            <a:pPr marR="5080">
              <a:lnSpc>
                <a:spcPct val="100000"/>
              </a:lnSpc>
              <a:spcBef>
                <a:spcPts val="5"/>
              </a:spcBef>
            </a:pPr>
            <a:r>
              <a:rPr lang="es-MX" sz="1600" b="1" spc="-5" dirty="0">
                <a:solidFill>
                  <a:srgbClr val="C00000"/>
                </a:solidFill>
                <a:cs typeface="Arial"/>
              </a:rPr>
              <a:t>Ejemplo: </a:t>
            </a:r>
          </a:p>
          <a:p>
            <a:pPr marR="5080">
              <a:lnSpc>
                <a:spcPct val="100000"/>
              </a:lnSpc>
              <a:spcBef>
                <a:spcPts val="5"/>
              </a:spcBef>
            </a:pPr>
            <a:endParaRPr lang="es-MX" sz="1600" b="1" spc="-5" dirty="0">
              <a:solidFill>
                <a:srgbClr val="C00000"/>
              </a:solidFill>
              <a:cs typeface="Arial"/>
            </a:endParaRPr>
          </a:p>
          <a:p>
            <a:pPr marR="5080" algn="ctr">
              <a:lnSpc>
                <a:spcPct val="100000"/>
              </a:lnSpc>
              <a:spcBef>
                <a:spcPts val="5"/>
              </a:spcBef>
            </a:pPr>
            <a:r>
              <a:rPr lang="es-MX" sz="1600" b="1" spc="-5" dirty="0">
                <a:solidFill>
                  <a:srgbClr val="C00000"/>
                </a:solidFill>
                <a:cs typeface="Arial"/>
              </a:rPr>
              <a:t>NOMENCLATURA_ID DE PROTOTIPO </a:t>
            </a:r>
            <a:endParaRPr sz="1600" dirty="0">
              <a:cs typeface="Arial"/>
            </a:endParaRPr>
          </a:p>
        </p:txBody>
      </p:sp>
      <p:grpSp>
        <p:nvGrpSpPr>
          <p:cNvPr id="6" name="Grupo 5">
            <a:extLst>
              <a:ext uri="{FF2B5EF4-FFF2-40B4-BE49-F238E27FC236}">
                <a16:creationId xmlns:a16="http://schemas.microsoft.com/office/drawing/2014/main" id="{429BE728-D1B0-46C0-BBF9-D56686A3F077}"/>
              </a:ext>
            </a:extLst>
          </p:cNvPr>
          <p:cNvGrpSpPr/>
          <p:nvPr/>
        </p:nvGrpSpPr>
        <p:grpSpPr>
          <a:xfrm>
            <a:off x="7078582" y="4213451"/>
            <a:ext cx="4522188" cy="1990796"/>
            <a:chOff x="7552004" y="4645359"/>
            <a:chExt cx="3731151" cy="1642559"/>
          </a:xfrm>
        </p:grpSpPr>
        <p:pic>
          <p:nvPicPr>
            <p:cNvPr id="30" name="Imagen 29"/>
            <p:cNvPicPr>
              <a:picLocks noChangeAspect="1"/>
            </p:cNvPicPr>
            <p:nvPr/>
          </p:nvPicPr>
          <p:blipFill rotWithShape="1">
            <a:blip r:embed="rId4"/>
            <a:srcRect t="15456"/>
            <a:stretch/>
          </p:blipFill>
          <p:spPr>
            <a:xfrm>
              <a:off x="7552004" y="4645359"/>
              <a:ext cx="3731151" cy="1642559"/>
            </a:xfrm>
            <a:prstGeom prst="rect">
              <a:avLst/>
            </a:prstGeom>
            <a:ln>
              <a:solidFill>
                <a:schemeClr val="tx1"/>
              </a:solidFill>
            </a:ln>
            <a:effectLst>
              <a:outerShdw blurRad="50800" dist="38100" dir="2700000" algn="tl" rotWithShape="0">
                <a:prstClr val="black">
                  <a:alpha val="40000"/>
                </a:prstClr>
              </a:outerShdw>
            </a:effectLst>
          </p:spPr>
        </p:pic>
        <p:sp>
          <p:nvSpPr>
            <p:cNvPr id="5" name="Rectángulo 4">
              <a:extLst>
                <a:ext uri="{FF2B5EF4-FFF2-40B4-BE49-F238E27FC236}">
                  <a16:creationId xmlns:a16="http://schemas.microsoft.com/office/drawing/2014/main" id="{61A68070-65C8-4CE1-BEB8-461B52FBFFEC}"/>
                </a:ext>
              </a:extLst>
            </p:cNvPr>
            <p:cNvSpPr/>
            <p:nvPr/>
          </p:nvSpPr>
          <p:spPr>
            <a:xfrm>
              <a:off x="7833360" y="4696460"/>
              <a:ext cx="957580" cy="109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6A24DC51-F8EA-40B7-8C53-59C7FA574441}"/>
                </a:ext>
              </a:extLst>
            </p:cNvPr>
            <p:cNvSpPr txBox="1"/>
            <p:nvPr/>
          </p:nvSpPr>
          <p:spPr>
            <a:xfrm>
              <a:off x="7769748" y="4645360"/>
              <a:ext cx="1109660" cy="190454"/>
            </a:xfrm>
            <a:prstGeom prst="rect">
              <a:avLst/>
            </a:prstGeom>
            <a:noFill/>
          </p:spPr>
          <p:txBody>
            <a:bodyPr wrap="square" rtlCol="0">
              <a:spAutoFit/>
            </a:bodyPr>
            <a:lstStyle/>
            <a:p>
              <a:r>
                <a:rPr lang="es-MX" sz="900" dirty="0"/>
                <a:t>DEEVi_OPT_888888</a:t>
              </a:r>
            </a:p>
          </p:txBody>
        </p:sp>
      </p:grpSp>
      <p:sp>
        <p:nvSpPr>
          <p:cNvPr id="7" name="Rectángulo 6">
            <a:extLst>
              <a:ext uri="{FF2B5EF4-FFF2-40B4-BE49-F238E27FC236}">
                <a16:creationId xmlns:a16="http://schemas.microsoft.com/office/drawing/2014/main" id="{FA571A41-1A60-40A3-9759-554458A3C2B5}"/>
              </a:ext>
            </a:extLst>
          </p:cNvPr>
          <p:cNvSpPr/>
          <p:nvPr/>
        </p:nvSpPr>
        <p:spPr>
          <a:xfrm>
            <a:off x="7447020" y="4625090"/>
            <a:ext cx="947172" cy="21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extLst>
              <a:ext uri="{FF2B5EF4-FFF2-40B4-BE49-F238E27FC236}">
                <a16:creationId xmlns:a16="http://schemas.microsoft.com/office/drawing/2014/main" id="{71246E5D-AD58-4C8D-A47E-0A23688B4473}"/>
              </a:ext>
            </a:extLst>
          </p:cNvPr>
          <p:cNvSpPr txBox="1"/>
          <p:nvPr/>
        </p:nvSpPr>
        <p:spPr>
          <a:xfrm>
            <a:off x="7376018" y="4567566"/>
            <a:ext cx="1344918" cy="230832"/>
          </a:xfrm>
          <a:prstGeom prst="rect">
            <a:avLst/>
          </a:prstGeom>
          <a:solidFill>
            <a:schemeClr val="bg1"/>
          </a:solidFill>
        </p:spPr>
        <p:txBody>
          <a:bodyPr wrap="square" rtlCol="0">
            <a:spAutoFit/>
          </a:bodyPr>
          <a:lstStyle/>
          <a:p>
            <a:r>
              <a:rPr lang="es-MX" sz="900" dirty="0"/>
              <a:t>FDG_888888</a:t>
            </a:r>
          </a:p>
        </p:txBody>
      </p:sp>
      <p:grpSp>
        <p:nvGrpSpPr>
          <p:cNvPr id="34" name="Grupo 33">
            <a:extLst>
              <a:ext uri="{FF2B5EF4-FFF2-40B4-BE49-F238E27FC236}">
                <a16:creationId xmlns:a16="http://schemas.microsoft.com/office/drawing/2014/main" id="{F50C67BC-88C1-4CBD-8525-E756074161F5}"/>
              </a:ext>
            </a:extLst>
          </p:cNvPr>
          <p:cNvGrpSpPr/>
          <p:nvPr/>
        </p:nvGrpSpPr>
        <p:grpSpPr>
          <a:xfrm>
            <a:off x="316057" y="1693261"/>
            <a:ext cx="1110084" cy="1110084"/>
            <a:chOff x="2072941" y="1846126"/>
            <a:chExt cx="1828801" cy="1828799"/>
          </a:xfrm>
        </p:grpSpPr>
        <p:sp>
          <p:nvSpPr>
            <p:cNvPr id="36" name="Rectángulo: esquinas redondeadas 19">
              <a:extLst>
                <a:ext uri="{FF2B5EF4-FFF2-40B4-BE49-F238E27FC236}">
                  <a16:creationId xmlns:a16="http://schemas.microsoft.com/office/drawing/2014/main" id="{706D85E9-60A5-49F7-B196-D37BAB58ECAD}"/>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5"/>
              </a:endParaRPr>
            </a:p>
            <a:p>
              <a:pPr algn="ctr"/>
              <a:endParaRPr lang="es-MX" sz="600" dirty="0">
                <a:hlinkClick r:id="rId5"/>
              </a:endParaRPr>
            </a:p>
            <a:p>
              <a:pPr algn="ctr"/>
              <a:r>
                <a:rPr lang="es-MX" sz="400" dirty="0">
                  <a:hlinkClick r:id="rId5"/>
                </a:rPr>
                <a:t>sustentable@conavi.gob.mx</a:t>
              </a:r>
              <a:endParaRPr lang="es-MX" sz="400" dirty="0"/>
            </a:p>
          </p:txBody>
        </p:sp>
        <p:pic>
          <p:nvPicPr>
            <p:cNvPr id="37" name="Imagen 27">
              <a:extLst>
                <a:ext uri="{FF2B5EF4-FFF2-40B4-BE49-F238E27FC236}">
                  <a16:creationId xmlns:a16="http://schemas.microsoft.com/office/drawing/2014/main" id="{4AC03E7B-4892-4406-9008-3C5B7D294F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31" name="Rectángulo 30">
            <a:extLst>
              <a:ext uri="{FF2B5EF4-FFF2-40B4-BE49-F238E27FC236}">
                <a16:creationId xmlns:a16="http://schemas.microsoft.com/office/drawing/2014/main" id="{A69F9A3B-C87C-4774-8461-CB9A7417268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22"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Tree>
    <p:extLst>
      <p:ext uri="{BB962C8B-B14F-4D97-AF65-F5344CB8AC3E}">
        <p14:creationId xmlns:p14="http://schemas.microsoft.com/office/powerpoint/2010/main" val="41594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redondeado 46"/>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esquinas redondeadas 15">
            <a:extLst>
              <a:ext uri="{FF2B5EF4-FFF2-40B4-BE49-F238E27FC236}">
                <a16:creationId xmlns:a16="http://schemas.microsoft.com/office/drawing/2014/main" id="{0899F39B-9615-48C8-87BE-12237128CF5D}"/>
              </a:ext>
            </a:extLst>
          </p:cNvPr>
          <p:cNvSpPr/>
          <p:nvPr/>
        </p:nvSpPr>
        <p:spPr>
          <a:xfrm>
            <a:off x="6858000" y="3000901"/>
            <a:ext cx="4926013" cy="3287713"/>
          </a:xfrm>
          <a:prstGeom prst="roundRect">
            <a:avLst>
              <a:gd name="adj" fmla="val 4821"/>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US" smtClean="0"/>
              <a:t>11</a:t>
            </a:fld>
            <a:endParaRPr lang="es-US"/>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dirty="0">
                <a:cs typeface="Arial"/>
              </a:rPr>
              <a:t>Solicitud </a:t>
            </a:r>
            <a:r>
              <a:rPr sz="1800" b="1" spc="-5" dirty="0">
                <a:cs typeface="Arial"/>
              </a:rPr>
              <a:t>de </a:t>
            </a:r>
            <a:r>
              <a:rPr lang="es-MX" sz="1800" b="1" spc="-10" dirty="0">
                <a:cs typeface="Arial"/>
              </a:rPr>
              <a:t>Evaluación </a:t>
            </a:r>
            <a:r>
              <a:rPr lang="es-MX" b="1" spc="-5" dirty="0">
                <a:cs typeface="Arial"/>
              </a:rPr>
              <a:t>por</a:t>
            </a:r>
            <a:r>
              <a:rPr sz="1800" b="1" spc="30" dirty="0">
                <a:cs typeface="Arial"/>
              </a:rPr>
              <a:t> </a:t>
            </a:r>
            <a:r>
              <a:rPr sz="1800" b="1" spc="-5" dirty="0">
                <a:cs typeface="Arial"/>
              </a:rPr>
              <a:t>prototipo</a:t>
            </a:r>
            <a:endParaRPr sz="1800" dirty="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sz="2000" b="1" dirty="0">
                <a:solidFill>
                  <a:srgbClr val="FFFFFF"/>
                </a:solidFill>
                <a:cs typeface="Arial"/>
              </a:rPr>
              <a:t>P</a:t>
            </a:r>
            <a:r>
              <a:rPr sz="2000" b="1" spc="-265" dirty="0">
                <a:solidFill>
                  <a:srgbClr val="FFFFFF"/>
                </a:solidFill>
                <a:cs typeface="Arial"/>
              </a:rPr>
              <a:t> </a:t>
            </a:r>
            <a:r>
              <a:rPr sz="2000" b="1" dirty="0">
                <a:solidFill>
                  <a:srgbClr val="FFFFFF"/>
                </a:solidFill>
                <a:cs typeface="Arial"/>
              </a:rPr>
              <a:t>a</a:t>
            </a:r>
            <a:r>
              <a:rPr sz="2000" b="1" spc="-260" dirty="0">
                <a:solidFill>
                  <a:srgbClr val="FFFFFF"/>
                </a:solidFill>
                <a:cs typeface="Arial"/>
              </a:rPr>
              <a:t> </a:t>
            </a:r>
            <a:r>
              <a:rPr sz="2000" b="1" dirty="0">
                <a:solidFill>
                  <a:srgbClr val="FFFFFF"/>
                </a:solidFill>
                <a:cs typeface="Arial"/>
              </a:rPr>
              <a:t>s</a:t>
            </a:r>
            <a:r>
              <a:rPr sz="2000" b="1" spc="-260" dirty="0">
                <a:solidFill>
                  <a:srgbClr val="FFFFFF"/>
                </a:solidFill>
                <a:cs typeface="Arial"/>
              </a:rPr>
              <a:t> </a:t>
            </a:r>
            <a:r>
              <a:rPr sz="2000" b="1" dirty="0">
                <a:solidFill>
                  <a:srgbClr val="FFFFFF"/>
                </a:solidFill>
                <a:cs typeface="Arial"/>
              </a:rPr>
              <a:t>o	1</a:t>
            </a:r>
            <a:endParaRPr sz="2000" dirty="0">
              <a:cs typeface="Arial"/>
            </a:endParaRPr>
          </a:p>
        </p:txBody>
      </p:sp>
      <p:sp>
        <p:nvSpPr>
          <p:cNvPr id="21" name="object 12"/>
          <p:cNvSpPr txBox="1"/>
          <p:nvPr/>
        </p:nvSpPr>
        <p:spPr>
          <a:xfrm>
            <a:off x="334963" y="2889250"/>
            <a:ext cx="6082622" cy="1007327"/>
          </a:xfrm>
          <a:prstGeom prst="rect">
            <a:avLst/>
          </a:prstGeom>
        </p:spPr>
        <p:txBody>
          <a:bodyPr vert="horz" wrap="square" lIns="0" tIns="12065" rIns="0" bIns="0" rtlCol="0">
            <a:spAutoFit/>
          </a:bodyPr>
          <a:lstStyle/>
          <a:p>
            <a:pPr marL="12700">
              <a:lnSpc>
                <a:spcPct val="100000"/>
              </a:lnSpc>
              <a:spcBef>
                <a:spcPts val="95"/>
              </a:spcBef>
              <a:buClr>
                <a:srgbClr val="006600"/>
              </a:buClr>
              <a:tabLst>
                <a:tab pos="354965" algn="l"/>
                <a:tab pos="355600" algn="l"/>
              </a:tabLst>
            </a:pPr>
            <a:r>
              <a:rPr lang="es-MX" sz="1600" b="1" spc="-5" dirty="0">
                <a:cs typeface="Arial"/>
              </a:rPr>
              <a:t>Nomenclatura de archivos </a:t>
            </a:r>
          </a:p>
          <a:p>
            <a:pPr marL="12700">
              <a:lnSpc>
                <a:spcPct val="100000"/>
              </a:lnSpc>
              <a:spcBef>
                <a:spcPts val="95"/>
              </a:spcBef>
              <a:buClr>
                <a:srgbClr val="006600"/>
              </a:buClr>
              <a:tabLst>
                <a:tab pos="354965" algn="l"/>
                <a:tab pos="355600" algn="l"/>
              </a:tabLst>
            </a:pPr>
            <a:r>
              <a:rPr lang="es-MX" sz="1600" spc="-5" dirty="0">
                <a:cs typeface="Arial"/>
              </a:rPr>
              <a:t>Los documentos solicitados deberán ser enviados con la siguiente estructura:</a:t>
            </a:r>
          </a:p>
          <a:p>
            <a:pPr>
              <a:lnSpc>
                <a:spcPts val="1895"/>
              </a:lnSpc>
            </a:pPr>
            <a:endParaRPr sz="1600" b="1" dirty="0">
              <a:cs typeface="Arial"/>
            </a:endParaRPr>
          </a:p>
        </p:txBody>
      </p:sp>
      <p:sp>
        <p:nvSpPr>
          <p:cNvPr id="20" name="object 13"/>
          <p:cNvSpPr txBox="1"/>
          <p:nvPr/>
        </p:nvSpPr>
        <p:spPr>
          <a:xfrm>
            <a:off x="7051148" y="3209683"/>
            <a:ext cx="4732865" cy="2770630"/>
          </a:xfrm>
          <a:prstGeom prst="rect">
            <a:avLst/>
          </a:prstGeom>
        </p:spPr>
        <p:txBody>
          <a:bodyPr vert="horz" wrap="square" lIns="0" tIns="635" rIns="0" bIns="0" rtlCol="0">
            <a:spAutoFit/>
          </a:bodyPr>
          <a:lstStyle/>
          <a:p>
            <a:pPr marR="5080">
              <a:lnSpc>
                <a:spcPct val="100000"/>
              </a:lnSpc>
              <a:spcBef>
                <a:spcPts val="5"/>
              </a:spcBef>
            </a:pPr>
            <a:r>
              <a:rPr sz="1000" spc="-5" dirty="0">
                <a:solidFill>
                  <a:srgbClr val="C00000"/>
                </a:solidFill>
                <a:cs typeface="Arial"/>
              </a:rPr>
              <a:t>*</a:t>
            </a:r>
            <a:r>
              <a:rPr lang="es-MX" sz="1000" b="1" spc="-5" dirty="0">
                <a:solidFill>
                  <a:srgbClr val="C00000"/>
                </a:solidFill>
                <a:cs typeface="Arial"/>
              </a:rPr>
              <a:t>Cada  documento deberá tener incluido el número de prototipo</a:t>
            </a:r>
          </a:p>
          <a:p>
            <a:pPr marR="5080">
              <a:lnSpc>
                <a:spcPct val="100000"/>
              </a:lnSpc>
              <a:spcBef>
                <a:spcPts val="5"/>
              </a:spcBef>
            </a:pPr>
            <a:endParaRPr lang="es-MX" sz="1000" b="1" spc="-5" dirty="0">
              <a:solidFill>
                <a:srgbClr val="C00000"/>
              </a:solidFill>
              <a:cs typeface="Arial"/>
            </a:endParaRPr>
          </a:p>
          <a:p>
            <a:pPr marR="5080" algn="ctr">
              <a:lnSpc>
                <a:spcPct val="100000"/>
              </a:lnSpc>
              <a:spcBef>
                <a:spcPts val="5"/>
              </a:spcBef>
            </a:pPr>
            <a:endParaRPr lang="es-MX" sz="1600" b="1" spc="-5" dirty="0">
              <a:solidFill>
                <a:srgbClr val="C00000"/>
              </a:solidFill>
              <a:cs typeface="Arial"/>
            </a:endParaRPr>
          </a:p>
          <a:p>
            <a:pPr marR="5080" algn="ctr">
              <a:lnSpc>
                <a:spcPct val="100000"/>
              </a:lnSpc>
              <a:spcBef>
                <a:spcPts val="5"/>
              </a:spcBef>
            </a:pPr>
            <a:r>
              <a:rPr lang="es-MX" sz="1600" b="1" spc="-5" dirty="0">
                <a:solidFill>
                  <a:srgbClr val="C00000"/>
                </a:solidFill>
                <a:cs typeface="Arial"/>
              </a:rPr>
              <a:t>Para aquellas evaluaciones que cuenten con más de un prototipo  se agregara “n” número de prototipos como así lo requiera.</a:t>
            </a:r>
          </a:p>
          <a:p>
            <a:pPr marR="5080" algn="ctr">
              <a:lnSpc>
                <a:spcPct val="100000"/>
              </a:lnSpc>
              <a:spcBef>
                <a:spcPts val="5"/>
              </a:spcBef>
            </a:pPr>
            <a:endParaRPr lang="es-MX" sz="1600" b="1" spc="-5" dirty="0">
              <a:solidFill>
                <a:srgbClr val="C00000"/>
              </a:solidFill>
              <a:cs typeface="Arial"/>
            </a:endParaRPr>
          </a:p>
          <a:p>
            <a:pPr marR="5080">
              <a:lnSpc>
                <a:spcPct val="100000"/>
              </a:lnSpc>
              <a:spcBef>
                <a:spcPts val="5"/>
              </a:spcBef>
            </a:pPr>
            <a:r>
              <a:rPr lang="es-MX" sz="1600" b="1" spc="-5" dirty="0">
                <a:solidFill>
                  <a:srgbClr val="C00000"/>
                </a:solidFill>
                <a:cs typeface="Arial"/>
              </a:rPr>
              <a:t>Ejemplo:</a:t>
            </a:r>
          </a:p>
          <a:p>
            <a:pPr marR="5080" algn="ctr">
              <a:lnSpc>
                <a:spcPct val="100000"/>
              </a:lnSpc>
              <a:spcBef>
                <a:spcPts val="5"/>
              </a:spcBef>
            </a:pPr>
            <a:endParaRPr lang="es-MX" sz="1600" b="1" spc="-5" dirty="0">
              <a:solidFill>
                <a:srgbClr val="C00000"/>
              </a:solidFill>
              <a:cs typeface="Arial"/>
            </a:endParaRPr>
          </a:p>
          <a:p>
            <a:pPr marR="5080" algn="ctr">
              <a:lnSpc>
                <a:spcPct val="100000"/>
              </a:lnSpc>
              <a:spcBef>
                <a:spcPts val="5"/>
              </a:spcBef>
            </a:pPr>
            <a:r>
              <a:rPr lang="es-MX" sz="1600" b="1" spc="-5" dirty="0">
                <a:solidFill>
                  <a:srgbClr val="C00000"/>
                </a:solidFill>
                <a:cs typeface="Arial"/>
              </a:rPr>
              <a:t>DEEVi_OPT_888888_999999_777777_666666</a:t>
            </a:r>
          </a:p>
          <a:p>
            <a:pPr marR="5080">
              <a:lnSpc>
                <a:spcPct val="100000"/>
              </a:lnSpc>
              <a:spcBef>
                <a:spcPts val="5"/>
              </a:spcBef>
            </a:pPr>
            <a:endParaRPr lang="es-MX" sz="1600" b="1" spc="-5" dirty="0">
              <a:solidFill>
                <a:srgbClr val="C00000"/>
              </a:solidFill>
              <a:cs typeface="Arial"/>
            </a:endParaRPr>
          </a:p>
          <a:p>
            <a:pPr marR="5080" algn="ctr">
              <a:lnSpc>
                <a:spcPct val="100000"/>
              </a:lnSpc>
              <a:spcBef>
                <a:spcPts val="5"/>
              </a:spcBef>
            </a:pPr>
            <a:endParaRPr sz="1600" dirty="0">
              <a:cs typeface="Arial"/>
            </a:endParaRPr>
          </a:p>
        </p:txBody>
      </p:sp>
      <p:sp>
        <p:nvSpPr>
          <p:cNvPr id="32" name="Rectángulo 31">
            <a:extLst>
              <a:ext uri="{FF2B5EF4-FFF2-40B4-BE49-F238E27FC236}">
                <a16:creationId xmlns:a16="http://schemas.microsoft.com/office/drawing/2014/main" id="{331E196A-5126-479C-8B0D-1DB781AE8242}"/>
              </a:ext>
            </a:extLst>
          </p:cNvPr>
          <p:cNvSpPr/>
          <p:nvPr/>
        </p:nvSpPr>
        <p:spPr>
          <a:xfrm>
            <a:off x="334964" y="3733792"/>
            <a:ext cx="7047613" cy="2062103"/>
          </a:xfrm>
          <a:prstGeom prst="rect">
            <a:avLst/>
          </a:prstGeom>
        </p:spPr>
        <p:txBody>
          <a:bodyPr wrap="square">
            <a:spAutoFit/>
          </a:bodyPr>
          <a:lstStyle/>
          <a:p>
            <a:pPr marL="12700">
              <a:lnSpc>
                <a:spcPct val="100000"/>
              </a:lnSpc>
              <a:buClr>
                <a:srgbClr val="006600"/>
              </a:buClr>
              <a:tabLst>
                <a:tab pos="354965" algn="l"/>
                <a:tab pos="355600" algn="l"/>
              </a:tabLst>
            </a:pPr>
            <a:r>
              <a:rPr lang="es-MX" sz="1600" b="1" spc="-5" dirty="0">
                <a:cs typeface="Arial"/>
              </a:rPr>
              <a:t>Documento			Nomenclatura</a:t>
            </a:r>
          </a:p>
          <a:p>
            <a:pPr marL="12700">
              <a:lnSpc>
                <a:spcPct val="100000"/>
              </a:lnSpc>
              <a:buClr>
                <a:srgbClr val="006600"/>
              </a:buClr>
              <a:tabLst>
                <a:tab pos="354965" algn="l"/>
                <a:tab pos="355600" algn="l"/>
              </a:tabLst>
            </a:pPr>
            <a:endParaRPr lang="es-MX" sz="1600" b="1" spc="-5" dirty="0">
              <a:cs typeface="Arial"/>
            </a:endParaRPr>
          </a:p>
          <a:p>
            <a:pPr marL="342900" indent="-342900">
              <a:lnSpc>
                <a:spcPct val="100000"/>
              </a:lnSpc>
              <a:buClr>
                <a:srgbClr val="006600"/>
              </a:buClr>
              <a:buFont typeface="+mj-lt"/>
              <a:buAutoNum type="arabicPeriod" startAt="4"/>
              <a:tabLst>
                <a:tab pos="0" algn="l"/>
                <a:tab pos="808038" algn="l"/>
              </a:tabLst>
            </a:pPr>
            <a:r>
              <a:rPr lang="es-MX" sz="1600" b="1" spc="-5" dirty="0">
                <a:cs typeface="Arial"/>
              </a:rPr>
              <a:t>Simulaciones </a:t>
            </a:r>
            <a:r>
              <a:rPr lang="es-MX" sz="1600" b="1" spc="-10" dirty="0">
                <a:cs typeface="Arial"/>
              </a:rPr>
              <a:t>Sisevive-Ecocasa</a:t>
            </a:r>
          </a:p>
          <a:p>
            <a:pPr marL="342900" indent="12700">
              <a:lnSpc>
                <a:spcPct val="100000"/>
              </a:lnSpc>
              <a:buClr>
                <a:srgbClr val="006600"/>
              </a:buClr>
              <a:buFont typeface="+mj-lt"/>
              <a:buAutoNum type="alphaLcParenR"/>
              <a:tabLst>
                <a:tab pos="0" algn="l"/>
                <a:tab pos="808038" algn="l"/>
              </a:tabLst>
            </a:pPr>
            <a:r>
              <a:rPr lang="es-MX" sz="1600" spc="-10" dirty="0">
                <a:cs typeface="Arial"/>
              </a:rPr>
              <a:t>DEEVi Optimizada ------------------------	</a:t>
            </a:r>
            <a:r>
              <a:rPr lang="es-MX" sz="1600" b="1" spc="-10" dirty="0" err="1">
                <a:cs typeface="Arial"/>
              </a:rPr>
              <a:t>DEEVi_OPT</a:t>
            </a:r>
            <a:r>
              <a:rPr lang="es-MX" sz="1600" b="1" spc="-10" dirty="0">
                <a:cs typeface="Arial"/>
              </a:rPr>
              <a:t>_</a:t>
            </a:r>
          </a:p>
          <a:p>
            <a:pPr marL="342900" indent="12700">
              <a:lnSpc>
                <a:spcPct val="100000"/>
              </a:lnSpc>
              <a:buClr>
                <a:srgbClr val="006600"/>
              </a:buClr>
              <a:buFont typeface="+mj-lt"/>
              <a:buAutoNum type="alphaLcParenR"/>
              <a:tabLst>
                <a:tab pos="0" algn="l"/>
                <a:tab pos="808038" algn="l"/>
              </a:tabLst>
            </a:pPr>
            <a:r>
              <a:rPr lang="es-MX" sz="1600" spc="-10" dirty="0" err="1">
                <a:cs typeface="Arial"/>
              </a:rPr>
              <a:t>SAAVi</a:t>
            </a:r>
            <a:r>
              <a:rPr lang="es-MX" sz="1600" spc="-10" dirty="0">
                <a:cs typeface="Arial"/>
              </a:rPr>
              <a:t> Optimizado ------------------------ 	</a:t>
            </a:r>
            <a:r>
              <a:rPr lang="es-MX" sz="1600" b="1" spc="-10" dirty="0" err="1">
                <a:cs typeface="Arial"/>
              </a:rPr>
              <a:t>SAAVi_OPT</a:t>
            </a:r>
            <a:r>
              <a:rPr lang="es-MX" sz="1600" b="1" spc="-10" dirty="0">
                <a:cs typeface="Arial"/>
              </a:rPr>
              <a:t>_</a:t>
            </a:r>
          </a:p>
          <a:p>
            <a:pPr marL="342900" indent="-342900">
              <a:lnSpc>
                <a:spcPct val="100000"/>
              </a:lnSpc>
              <a:buClr>
                <a:srgbClr val="006600"/>
              </a:buClr>
              <a:buFont typeface="+mj-lt"/>
              <a:buAutoNum type="arabicPeriod" startAt="5"/>
              <a:tabLst>
                <a:tab pos="0" algn="l"/>
                <a:tab pos="808038" algn="l"/>
              </a:tabLst>
            </a:pPr>
            <a:r>
              <a:rPr lang="es-MX" sz="1600" b="1" spc="-5" dirty="0">
                <a:cs typeface="Arial"/>
              </a:rPr>
              <a:t>Índice de Desempeño Global </a:t>
            </a:r>
          </a:p>
          <a:p>
            <a:pPr>
              <a:lnSpc>
                <a:spcPct val="100000"/>
              </a:lnSpc>
              <a:buClr>
                <a:srgbClr val="006600"/>
              </a:buClr>
              <a:tabLst>
                <a:tab pos="0" algn="l"/>
                <a:tab pos="808038" algn="l"/>
              </a:tabLst>
            </a:pPr>
            <a:r>
              <a:rPr lang="es-MX" sz="1600" b="1" spc="-5" dirty="0">
                <a:cs typeface="Arial"/>
              </a:rPr>
              <a:t>	       </a:t>
            </a:r>
            <a:r>
              <a:rPr lang="es-MX" sz="1600" spc="-5" dirty="0">
                <a:cs typeface="Arial"/>
              </a:rPr>
              <a:t>IDG</a:t>
            </a:r>
            <a:r>
              <a:rPr lang="es-MX" sz="1600" b="1" spc="-5" dirty="0">
                <a:cs typeface="Arial"/>
              </a:rPr>
              <a:t>	</a:t>
            </a:r>
            <a:r>
              <a:rPr lang="es-MX" sz="1600" spc="-10" dirty="0">
                <a:cs typeface="Arial"/>
              </a:rPr>
              <a:t> -------------------------------------------	 </a:t>
            </a:r>
            <a:r>
              <a:rPr lang="es-MX" sz="1600" b="1" spc="-5" dirty="0">
                <a:cs typeface="Arial"/>
              </a:rPr>
              <a:t>IDG_</a:t>
            </a:r>
            <a:endParaRPr lang="es-MX" sz="1600" dirty="0">
              <a:cs typeface="Arial"/>
            </a:endParaRPr>
          </a:p>
          <a:p>
            <a:pPr marL="355600">
              <a:lnSpc>
                <a:spcPct val="100000"/>
              </a:lnSpc>
              <a:buClr>
                <a:srgbClr val="006600"/>
              </a:buClr>
              <a:tabLst>
                <a:tab pos="355600" algn="l"/>
                <a:tab pos="808038" algn="l"/>
              </a:tabLst>
            </a:pPr>
            <a:endParaRPr lang="es-MX" sz="1600" b="1" spc="-5" dirty="0">
              <a:cs typeface="Arial"/>
            </a:endParaRPr>
          </a:p>
        </p:txBody>
      </p:sp>
      <p:grpSp>
        <p:nvGrpSpPr>
          <p:cNvPr id="33" name="Grupo 32">
            <a:extLst>
              <a:ext uri="{FF2B5EF4-FFF2-40B4-BE49-F238E27FC236}">
                <a16:creationId xmlns:a16="http://schemas.microsoft.com/office/drawing/2014/main" id="{88D6F670-185F-440E-8502-EE2BC7D9AA7B}"/>
              </a:ext>
            </a:extLst>
          </p:cNvPr>
          <p:cNvGrpSpPr/>
          <p:nvPr/>
        </p:nvGrpSpPr>
        <p:grpSpPr>
          <a:xfrm>
            <a:off x="316057" y="1693261"/>
            <a:ext cx="1110084" cy="1110084"/>
            <a:chOff x="2072941" y="1846126"/>
            <a:chExt cx="1828801" cy="1828799"/>
          </a:xfrm>
        </p:grpSpPr>
        <p:sp>
          <p:nvSpPr>
            <p:cNvPr id="34" name="Rectángulo: esquinas redondeadas 19">
              <a:extLst>
                <a:ext uri="{FF2B5EF4-FFF2-40B4-BE49-F238E27FC236}">
                  <a16:creationId xmlns:a16="http://schemas.microsoft.com/office/drawing/2014/main" id="{2D3340E2-42FA-416C-9904-0FBFC39119DE}"/>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4"/>
              </a:endParaRPr>
            </a:p>
            <a:p>
              <a:pPr algn="ctr"/>
              <a:endParaRPr lang="es-MX" sz="600" dirty="0">
                <a:hlinkClick r:id="rId4"/>
              </a:endParaRPr>
            </a:p>
            <a:p>
              <a:pPr algn="ctr"/>
              <a:r>
                <a:rPr lang="es-MX" sz="400" dirty="0">
                  <a:hlinkClick r:id="rId4"/>
                </a:rPr>
                <a:t>sustentable@conavi.gob.mx</a:t>
              </a:r>
              <a:endParaRPr lang="es-MX" sz="400" dirty="0"/>
            </a:p>
          </p:txBody>
        </p:sp>
        <p:pic>
          <p:nvPicPr>
            <p:cNvPr id="35" name="Imagen 27">
              <a:extLst>
                <a:ext uri="{FF2B5EF4-FFF2-40B4-BE49-F238E27FC236}">
                  <a16:creationId xmlns:a16="http://schemas.microsoft.com/office/drawing/2014/main" id="{00FCD325-3D74-47BA-93C6-867402B7FB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24" name="Rectángulo 23">
            <a:extLst>
              <a:ext uri="{FF2B5EF4-FFF2-40B4-BE49-F238E27FC236}">
                <a16:creationId xmlns:a16="http://schemas.microsoft.com/office/drawing/2014/main" id="{0FF2EF96-966B-4046-BF66-49C434765405}"/>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17"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Tree>
    <p:extLst>
      <p:ext uri="{BB962C8B-B14F-4D97-AF65-F5344CB8AC3E}">
        <p14:creationId xmlns:p14="http://schemas.microsoft.com/office/powerpoint/2010/main" val="410375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MX" smtClean="0"/>
              <a:t>12</a:t>
            </a:fld>
            <a:endParaRPr lang="es-MX"/>
          </a:p>
        </p:txBody>
      </p:sp>
      <p:sp>
        <p:nvSpPr>
          <p:cNvPr id="47" name="Rectángulo redondeado 46"/>
          <p:cNvSpPr/>
          <p:nvPr/>
        </p:nvSpPr>
        <p:spPr>
          <a:xfrm>
            <a:off x="224753" y="158046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r>
              <a:rPr lang="es-MX"/>
              <a:t> </a:t>
            </a:r>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a:cs typeface="Arial"/>
              </a:rPr>
              <a:t>Correo 1.1</a:t>
            </a:r>
            <a:endParaRPr lang="es-MX" sz="180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lang="es-MX" sz="2000" b="1">
                <a:solidFill>
                  <a:srgbClr val="FFFFFF"/>
                </a:solidFill>
                <a:cs typeface="Arial"/>
              </a:rPr>
              <a:t>P</a:t>
            </a:r>
            <a:r>
              <a:rPr lang="es-MX" sz="2000" b="1" spc="-265">
                <a:solidFill>
                  <a:srgbClr val="FFFFFF"/>
                </a:solidFill>
                <a:cs typeface="Arial"/>
              </a:rPr>
              <a:t> </a:t>
            </a:r>
            <a:r>
              <a:rPr lang="es-MX" sz="2000" b="1">
                <a:solidFill>
                  <a:srgbClr val="FFFFFF"/>
                </a:solidFill>
                <a:cs typeface="Arial"/>
              </a:rPr>
              <a:t>a</a:t>
            </a:r>
            <a:r>
              <a:rPr lang="es-MX" sz="2000" b="1" spc="-260">
                <a:solidFill>
                  <a:srgbClr val="FFFFFF"/>
                </a:solidFill>
                <a:cs typeface="Arial"/>
              </a:rPr>
              <a:t> </a:t>
            </a:r>
            <a:r>
              <a:rPr lang="es-MX" sz="2000" b="1">
                <a:solidFill>
                  <a:srgbClr val="FFFFFF"/>
                </a:solidFill>
                <a:cs typeface="Arial"/>
              </a:rPr>
              <a:t>s</a:t>
            </a:r>
            <a:r>
              <a:rPr lang="es-MX" sz="2000" b="1" spc="-260">
                <a:solidFill>
                  <a:srgbClr val="FFFFFF"/>
                </a:solidFill>
                <a:cs typeface="Arial"/>
              </a:rPr>
              <a:t> </a:t>
            </a:r>
            <a:r>
              <a:rPr lang="es-MX" sz="2000" b="1">
                <a:solidFill>
                  <a:srgbClr val="FFFFFF"/>
                </a:solidFill>
                <a:cs typeface="Arial"/>
              </a:rPr>
              <a:t>o	1</a:t>
            </a:r>
            <a:endParaRPr lang="es-MX" sz="2000">
              <a:cs typeface="Arial"/>
            </a:endParaRPr>
          </a:p>
        </p:txBody>
      </p:sp>
      <p:pic>
        <p:nvPicPr>
          <p:cNvPr id="3" name="Imagen 2"/>
          <p:cNvPicPr>
            <a:picLocks noChangeAspect="1"/>
          </p:cNvPicPr>
          <p:nvPr/>
        </p:nvPicPr>
        <p:blipFill>
          <a:blip r:embed="rId4"/>
          <a:stretch>
            <a:fillRect/>
          </a:stretch>
        </p:blipFill>
        <p:spPr>
          <a:xfrm>
            <a:off x="3784687" y="2915122"/>
            <a:ext cx="7987810" cy="3332752"/>
          </a:xfrm>
          <a:prstGeom prst="rect">
            <a:avLst/>
          </a:prstGeom>
          <a:ln>
            <a:solidFill>
              <a:schemeClr val="tx1"/>
            </a:solidFill>
          </a:ln>
          <a:effectLst>
            <a:outerShdw blurRad="50800" dist="38100" dir="2700000" algn="tl" rotWithShape="0">
              <a:prstClr val="black">
                <a:alpha val="40000"/>
              </a:prstClr>
            </a:outerShdw>
          </a:effectLst>
        </p:spPr>
      </p:pic>
      <p:sp>
        <p:nvSpPr>
          <p:cNvPr id="5" name="Rectángulo 4"/>
          <p:cNvSpPr/>
          <p:nvPr/>
        </p:nvSpPr>
        <p:spPr>
          <a:xfrm>
            <a:off x="4661079" y="3044223"/>
            <a:ext cx="946454" cy="131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p:cNvSpPr/>
          <p:nvPr/>
        </p:nvSpPr>
        <p:spPr>
          <a:xfrm>
            <a:off x="4679950" y="3710973"/>
            <a:ext cx="1706563" cy="9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b="1" dirty="0">
                <a:solidFill>
                  <a:schemeClr val="tx1"/>
                </a:solidFill>
              </a:rPr>
              <a:t>1.1 EVALUACIÓN (345365 + 888888)</a:t>
            </a:r>
          </a:p>
        </p:txBody>
      </p:sp>
      <p:sp>
        <p:nvSpPr>
          <p:cNvPr id="40" name="object 13">
            <a:extLst>
              <a:ext uri="{FF2B5EF4-FFF2-40B4-BE49-F238E27FC236}">
                <a16:creationId xmlns:a16="http://schemas.microsoft.com/office/drawing/2014/main" id="{D63B5EA0-1774-4A7E-A129-5B3B682424E3}"/>
              </a:ext>
            </a:extLst>
          </p:cNvPr>
          <p:cNvSpPr txBox="1"/>
          <p:nvPr/>
        </p:nvSpPr>
        <p:spPr>
          <a:xfrm>
            <a:off x="316057" y="2920069"/>
            <a:ext cx="3346906" cy="1710725"/>
          </a:xfrm>
          <a:prstGeom prst="rect">
            <a:avLst/>
          </a:prstGeom>
        </p:spPr>
        <p:txBody>
          <a:bodyPr vert="horz" wrap="square" lIns="0" tIns="12700" rIns="0" bIns="0" rtlCol="0">
            <a:spAutoFit/>
          </a:bodyPr>
          <a:lstStyle/>
          <a:p>
            <a:pPr marL="12700">
              <a:lnSpc>
                <a:spcPct val="100000"/>
              </a:lnSpc>
              <a:spcBef>
                <a:spcPts val="100"/>
              </a:spcBef>
            </a:pPr>
            <a:r>
              <a:rPr lang="es-MX" sz="1800" b="1" u="heavy" spc="-5" dirty="0">
                <a:solidFill>
                  <a:srgbClr val="006600"/>
                </a:solidFill>
                <a:uFill>
                  <a:solidFill>
                    <a:srgbClr val="006600"/>
                  </a:solidFill>
                </a:uFill>
                <a:cs typeface="Arial"/>
              </a:rPr>
              <a:t>1.1</a:t>
            </a:r>
            <a:r>
              <a:rPr lang="es-MX" sz="1800" b="1" u="heavy" spc="-15" dirty="0">
                <a:solidFill>
                  <a:srgbClr val="006600"/>
                </a:solidFill>
                <a:uFill>
                  <a:solidFill>
                    <a:srgbClr val="006600"/>
                  </a:solidFill>
                </a:uFill>
                <a:cs typeface="Arial"/>
              </a:rPr>
              <a:t> </a:t>
            </a:r>
            <a:r>
              <a:rPr lang="es-MX" sz="1800" b="1" u="heavy" spc="-10" dirty="0">
                <a:solidFill>
                  <a:srgbClr val="006600"/>
                </a:solidFill>
                <a:uFill>
                  <a:solidFill>
                    <a:srgbClr val="006600"/>
                  </a:solidFill>
                </a:uFill>
                <a:cs typeface="Arial"/>
              </a:rPr>
              <a:t>Evaluación</a:t>
            </a:r>
            <a:endParaRPr lang="es-MX" sz="1800" dirty="0">
              <a:cs typeface="Arial"/>
            </a:endParaRPr>
          </a:p>
          <a:p>
            <a:pPr marL="174625">
              <a:lnSpc>
                <a:spcPct val="100000"/>
              </a:lnSpc>
              <a:spcBef>
                <a:spcPts val="1670"/>
              </a:spcBef>
            </a:pPr>
            <a:r>
              <a:rPr lang="es-MX" sz="1600" b="1" u="heavy" spc="-45" dirty="0">
                <a:solidFill>
                  <a:srgbClr val="006600"/>
                </a:solidFill>
                <a:uFill>
                  <a:solidFill>
                    <a:srgbClr val="006600"/>
                  </a:solidFill>
                </a:uFill>
                <a:cs typeface="Arial"/>
              </a:rPr>
              <a:t>ASUNTO:</a:t>
            </a:r>
            <a:r>
              <a:rPr lang="es-MX" sz="1600" b="1" spc="-130" dirty="0">
                <a:solidFill>
                  <a:srgbClr val="006600"/>
                </a:solidFill>
                <a:cs typeface="Arial"/>
              </a:rPr>
              <a:t> </a:t>
            </a:r>
            <a:r>
              <a:rPr lang="es-MX" sz="1600" spc="-35" dirty="0">
                <a:solidFill>
                  <a:srgbClr val="006600"/>
                </a:solidFill>
                <a:cs typeface="Arial"/>
              </a:rPr>
              <a:t>(ID</a:t>
            </a:r>
            <a:r>
              <a:rPr lang="es-MX" sz="1600" spc="-114" dirty="0">
                <a:solidFill>
                  <a:srgbClr val="006600"/>
                </a:solidFill>
                <a:cs typeface="Arial"/>
              </a:rPr>
              <a:t> </a:t>
            </a:r>
            <a:r>
              <a:rPr lang="es-MX" sz="1600" spc="-35" dirty="0">
                <a:solidFill>
                  <a:srgbClr val="006600"/>
                </a:solidFill>
                <a:cs typeface="Arial"/>
              </a:rPr>
              <a:t>del</a:t>
            </a:r>
            <a:r>
              <a:rPr lang="es-MX" sz="1600" spc="-110" dirty="0">
                <a:solidFill>
                  <a:srgbClr val="006600"/>
                </a:solidFill>
                <a:cs typeface="Arial"/>
              </a:rPr>
              <a:t> </a:t>
            </a:r>
            <a:r>
              <a:rPr lang="es-MX" sz="1600" spc="-50" dirty="0">
                <a:solidFill>
                  <a:srgbClr val="006600"/>
                </a:solidFill>
                <a:cs typeface="Arial"/>
              </a:rPr>
              <a:t>desarrollador</a:t>
            </a:r>
            <a:r>
              <a:rPr lang="es-MX" sz="1600" spc="-150" dirty="0">
                <a:solidFill>
                  <a:srgbClr val="006600"/>
                </a:solidFill>
                <a:cs typeface="Arial"/>
              </a:rPr>
              <a:t> </a:t>
            </a:r>
            <a:r>
              <a:rPr lang="es-MX" sz="1600" dirty="0">
                <a:solidFill>
                  <a:srgbClr val="006600"/>
                </a:solidFill>
                <a:cs typeface="Arial"/>
              </a:rPr>
              <a:t>+</a:t>
            </a:r>
            <a:r>
              <a:rPr lang="es-MX" sz="1600" spc="-100" dirty="0">
                <a:solidFill>
                  <a:srgbClr val="006600"/>
                </a:solidFill>
                <a:cs typeface="Arial"/>
              </a:rPr>
              <a:t> </a:t>
            </a:r>
            <a:r>
              <a:rPr lang="es-MX" sz="1600" spc="-30" dirty="0">
                <a:solidFill>
                  <a:srgbClr val="006600"/>
                </a:solidFill>
                <a:cs typeface="Arial"/>
              </a:rPr>
              <a:t>ID</a:t>
            </a:r>
            <a:r>
              <a:rPr lang="es-MX" sz="1600" spc="-105" dirty="0">
                <a:solidFill>
                  <a:srgbClr val="006600"/>
                </a:solidFill>
                <a:cs typeface="Arial"/>
              </a:rPr>
              <a:t> </a:t>
            </a:r>
            <a:r>
              <a:rPr lang="es-MX" sz="1600" spc="-45" dirty="0">
                <a:solidFill>
                  <a:srgbClr val="006600"/>
                </a:solidFill>
                <a:cs typeface="Arial"/>
              </a:rPr>
              <a:t>prototipo)</a:t>
            </a:r>
            <a:r>
              <a:rPr lang="es-MX" sz="1600" spc="-145" dirty="0">
                <a:solidFill>
                  <a:srgbClr val="006600"/>
                </a:solidFill>
                <a:cs typeface="Arial"/>
              </a:rPr>
              <a:t> </a:t>
            </a:r>
            <a:r>
              <a:rPr lang="es-MX" sz="1600" spc="-25" dirty="0">
                <a:solidFill>
                  <a:srgbClr val="7E7E7E"/>
                </a:solidFill>
                <a:cs typeface="Arial"/>
              </a:rPr>
              <a:t>si</a:t>
            </a:r>
            <a:r>
              <a:rPr lang="es-MX" sz="1600" spc="-110" dirty="0">
                <a:solidFill>
                  <a:srgbClr val="7E7E7E"/>
                </a:solidFill>
                <a:cs typeface="Arial"/>
              </a:rPr>
              <a:t> </a:t>
            </a:r>
            <a:r>
              <a:rPr lang="es-MX" sz="1600" spc="-35" dirty="0">
                <a:solidFill>
                  <a:srgbClr val="7E7E7E"/>
                </a:solidFill>
                <a:cs typeface="Arial"/>
              </a:rPr>
              <a:t>hay</a:t>
            </a:r>
            <a:r>
              <a:rPr lang="es-MX" sz="1600" spc="-114" dirty="0">
                <a:solidFill>
                  <a:srgbClr val="7E7E7E"/>
                </a:solidFill>
                <a:cs typeface="Arial"/>
              </a:rPr>
              <a:t> </a:t>
            </a:r>
            <a:r>
              <a:rPr lang="es-MX" sz="1600" spc="-35" dirty="0">
                <a:solidFill>
                  <a:srgbClr val="7E7E7E"/>
                </a:solidFill>
                <a:cs typeface="Arial"/>
              </a:rPr>
              <a:t>más</a:t>
            </a:r>
            <a:r>
              <a:rPr lang="es-MX" sz="1600" spc="-114" dirty="0">
                <a:solidFill>
                  <a:srgbClr val="7E7E7E"/>
                </a:solidFill>
                <a:cs typeface="Arial"/>
              </a:rPr>
              <a:t> </a:t>
            </a:r>
            <a:r>
              <a:rPr lang="es-MX" sz="1600" spc="-45" dirty="0">
                <a:solidFill>
                  <a:srgbClr val="7E7E7E"/>
                </a:solidFill>
                <a:cs typeface="Arial"/>
              </a:rPr>
              <a:t>prototipos</a:t>
            </a:r>
            <a:r>
              <a:rPr lang="es-MX" sz="1600" spc="-140" dirty="0">
                <a:solidFill>
                  <a:srgbClr val="7E7E7E"/>
                </a:solidFill>
                <a:cs typeface="Arial"/>
              </a:rPr>
              <a:t> </a:t>
            </a:r>
            <a:r>
              <a:rPr lang="es-MX" sz="1600" spc="-25" dirty="0">
                <a:solidFill>
                  <a:srgbClr val="7E7E7E"/>
                </a:solidFill>
                <a:cs typeface="Arial"/>
              </a:rPr>
              <a:t>se</a:t>
            </a:r>
            <a:r>
              <a:rPr lang="es-MX" sz="1600" spc="-120" dirty="0">
                <a:solidFill>
                  <a:srgbClr val="7E7E7E"/>
                </a:solidFill>
                <a:cs typeface="Arial"/>
              </a:rPr>
              <a:t> </a:t>
            </a:r>
            <a:r>
              <a:rPr lang="es-MX" sz="1600" spc="-45" dirty="0">
                <a:solidFill>
                  <a:srgbClr val="7E7E7E"/>
                </a:solidFill>
                <a:cs typeface="Arial"/>
              </a:rPr>
              <a:t>dividen</a:t>
            </a:r>
            <a:r>
              <a:rPr lang="es-MX" sz="1600" spc="-105" dirty="0">
                <a:solidFill>
                  <a:srgbClr val="7E7E7E"/>
                </a:solidFill>
                <a:cs typeface="Arial"/>
              </a:rPr>
              <a:t> </a:t>
            </a:r>
            <a:r>
              <a:rPr lang="es-MX" sz="1600" spc="-30" dirty="0">
                <a:solidFill>
                  <a:srgbClr val="7E7E7E"/>
                </a:solidFill>
                <a:cs typeface="Arial"/>
              </a:rPr>
              <a:t>con</a:t>
            </a:r>
            <a:r>
              <a:rPr lang="es-MX" sz="1600" spc="-120" dirty="0">
                <a:solidFill>
                  <a:srgbClr val="7E7E7E"/>
                </a:solidFill>
                <a:cs typeface="Arial"/>
              </a:rPr>
              <a:t> </a:t>
            </a:r>
            <a:r>
              <a:rPr lang="es-MX" sz="1600" spc="-35" dirty="0">
                <a:solidFill>
                  <a:srgbClr val="7E7E7E"/>
                </a:solidFill>
                <a:cs typeface="Arial"/>
              </a:rPr>
              <a:t>un guion bajo “_”</a:t>
            </a:r>
            <a:r>
              <a:rPr lang="es-MX" sz="1600" spc="-40" dirty="0">
                <a:solidFill>
                  <a:srgbClr val="7E7E7E"/>
                </a:solidFill>
                <a:cs typeface="Arial"/>
              </a:rPr>
              <a:t>)</a:t>
            </a:r>
            <a:endParaRPr lang="es-MX" sz="1600" dirty="0">
              <a:cs typeface="Arial"/>
            </a:endParaRPr>
          </a:p>
          <a:p>
            <a:pPr marL="12700">
              <a:lnSpc>
                <a:spcPct val="100000"/>
              </a:lnSpc>
              <a:spcBef>
                <a:spcPts val="1700"/>
              </a:spcBef>
            </a:pPr>
            <a:r>
              <a:rPr lang="es-MX" sz="1600" b="1" spc="-5" dirty="0">
                <a:solidFill>
                  <a:srgbClr val="C00000"/>
                </a:solidFill>
                <a:cs typeface="Arial"/>
              </a:rPr>
              <a:t>Ejemplo:</a:t>
            </a:r>
            <a:endParaRPr lang="es-MX" sz="1600" dirty="0">
              <a:cs typeface="Arial"/>
            </a:endParaRPr>
          </a:p>
        </p:txBody>
      </p:sp>
      <p:sp>
        <p:nvSpPr>
          <p:cNvPr id="41" name="object 14">
            <a:extLst>
              <a:ext uri="{FF2B5EF4-FFF2-40B4-BE49-F238E27FC236}">
                <a16:creationId xmlns:a16="http://schemas.microsoft.com/office/drawing/2014/main" id="{EE012BA2-9721-4CC2-A532-905E3870741F}"/>
              </a:ext>
            </a:extLst>
          </p:cNvPr>
          <p:cNvSpPr txBox="1"/>
          <p:nvPr/>
        </p:nvSpPr>
        <p:spPr>
          <a:xfrm>
            <a:off x="335513" y="5592276"/>
            <a:ext cx="3327999" cy="646972"/>
          </a:xfrm>
          <a:prstGeom prst="rect">
            <a:avLst/>
          </a:prstGeom>
        </p:spPr>
        <p:txBody>
          <a:bodyPr vert="horz" wrap="square" lIns="0" tIns="635" rIns="0" bIns="0" rtlCol="0">
            <a:spAutoFit/>
          </a:bodyPr>
          <a:lstStyle/>
          <a:p>
            <a:pPr marR="5080" algn="just">
              <a:lnSpc>
                <a:spcPct val="100000"/>
              </a:lnSpc>
              <a:spcBef>
                <a:spcPts val="5"/>
              </a:spcBef>
            </a:pPr>
            <a:r>
              <a:rPr lang="es-MX" sz="1050" spc="-5">
                <a:solidFill>
                  <a:srgbClr val="C00000"/>
                </a:solidFill>
                <a:cs typeface="Arial"/>
              </a:rPr>
              <a:t>*</a:t>
            </a:r>
            <a:r>
              <a:rPr lang="es-MX" sz="1050" b="1" spc="-5">
                <a:solidFill>
                  <a:srgbClr val="C00000"/>
                </a:solidFill>
                <a:cs typeface="Arial"/>
              </a:rPr>
              <a:t>Los archivos solo se recibirán adjuntos al correo, si por su dimensión, su servidor no les permite enviarlo, les pedimos que aligeren el archivo sin sacrificar la resolución de las</a:t>
            </a:r>
            <a:r>
              <a:rPr lang="es-MX" sz="1050" b="1" spc="210">
                <a:solidFill>
                  <a:srgbClr val="C00000"/>
                </a:solidFill>
                <a:cs typeface="Arial"/>
              </a:rPr>
              <a:t> </a:t>
            </a:r>
            <a:r>
              <a:rPr lang="es-MX" sz="1050" b="1" spc="-5">
                <a:solidFill>
                  <a:srgbClr val="C00000"/>
                </a:solidFill>
                <a:cs typeface="Arial"/>
              </a:rPr>
              <a:t>imágenes.</a:t>
            </a:r>
            <a:endParaRPr lang="es-MX" sz="1050">
              <a:cs typeface="Arial"/>
            </a:endParaRPr>
          </a:p>
        </p:txBody>
      </p:sp>
      <p:sp>
        <p:nvSpPr>
          <p:cNvPr id="2" name="Rectángulo 1">
            <a:extLst>
              <a:ext uri="{FF2B5EF4-FFF2-40B4-BE49-F238E27FC236}">
                <a16:creationId xmlns:a16="http://schemas.microsoft.com/office/drawing/2014/main" id="{1C45F680-3518-42E0-B15F-BA7522308939}"/>
              </a:ext>
            </a:extLst>
          </p:cNvPr>
          <p:cNvSpPr/>
          <p:nvPr/>
        </p:nvSpPr>
        <p:spPr>
          <a:xfrm>
            <a:off x="5865495" y="3891280"/>
            <a:ext cx="884571" cy="9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888792EF-887B-4373-95D1-D9D02B0CCD59}"/>
              </a:ext>
            </a:extLst>
          </p:cNvPr>
          <p:cNvSpPr/>
          <p:nvPr/>
        </p:nvSpPr>
        <p:spPr>
          <a:xfrm>
            <a:off x="5777078" y="3869831"/>
            <a:ext cx="1337469" cy="126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700" u="sng">
                <a:solidFill>
                  <a:schemeClr val="tx1"/>
                </a:solidFill>
              </a:rPr>
              <a:t>FDG_888888.xlsx (4MB)</a:t>
            </a:r>
          </a:p>
        </p:txBody>
      </p:sp>
      <p:sp>
        <p:nvSpPr>
          <p:cNvPr id="33" name="Rectángulo 32">
            <a:extLst>
              <a:ext uri="{FF2B5EF4-FFF2-40B4-BE49-F238E27FC236}">
                <a16:creationId xmlns:a16="http://schemas.microsoft.com/office/drawing/2014/main" id="{883DEB68-2EE5-4989-9EBD-F5F6D56CB62D}"/>
              </a:ext>
            </a:extLst>
          </p:cNvPr>
          <p:cNvSpPr/>
          <p:nvPr/>
        </p:nvSpPr>
        <p:spPr>
          <a:xfrm>
            <a:off x="3876821" y="4309088"/>
            <a:ext cx="4365332" cy="181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700" dirty="0">
                <a:solidFill>
                  <a:schemeClr val="tx1"/>
                </a:solidFill>
              </a:rPr>
              <a:t>CORREO 1.1</a:t>
            </a:r>
          </a:p>
          <a:p>
            <a:endParaRPr lang="es-MX" sz="700" dirty="0">
              <a:solidFill>
                <a:schemeClr val="tx1"/>
              </a:solidFill>
            </a:endParaRPr>
          </a:p>
          <a:p>
            <a:r>
              <a:rPr lang="es-MX" sz="700" dirty="0">
                <a:solidFill>
                  <a:schemeClr val="tx1"/>
                </a:solidFill>
              </a:rPr>
              <a:t>Documentos</a:t>
            </a:r>
          </a:p>
          <a:p>
            <a:endParaRPr lang="es-MX" sz="700" dirty="0">
              <a:solidFill>
                <a:schemeClr val="tx1"/>
              </a:solidFill>
            </a:endParaRPr>
          </a:p>
          <a:p>
            <a:pPr marL="228600" indent="-228600">
              <a:buFont typeface="+mj-lt"/>
              <a:buAutoNum type="arabicPeriod"/>
            </a:pPr>
            <a:r>
              <a:rPr lang="es-MX" sz="700" b="1" dirty="0">
                <a:solidFill>
                  <a:schemeClr val="tx1"/>
                </a:solidFill>
              </a:rPr>
              <a:t>Formato Datos Generales (EXCEL) </a:t>
            </a:r>
          </a:p>
          <a:p>
            <a:pPr marL="228600" indent="-228600">
              <a:buFont typeface="+mj-lt"/>
              <a:buAutoNum type="arabicPeriod"/>
            </a:pPr>
            <a:r>
              <a:rPr lang="es-MX" sz="700" b="1" dirty="0">
                <a:solidFill>
                  <a:schemeClr val="tx1"/>
                </a:solidFill>
              </a:rPr>
              <a:t>Planos del prototipo (PDF y DWG)</a:t>
            </a:r>
          </a:p>
          <a:p>
            <a:pPr marL="360363" indent="-182563">
              <a:buFont typeface="+mj-lt"/>
              <a:buAutoNum type="alphaLcParenR"/>
            </a:pPr>
            <a:r>
              <a:rPr lang="es-MX" sz="700" dirty="0">
                <a:solidFill>
                  <a:schemeClr val="tx1"/>
                </a:solidFill>
              </a:rPr>
              <a:t>Plano de sembrado. </a:t>
            </a:r>
          </a:p>
          <a:p>
            <a:pPr marL="360363" indent="-182563">
              <a:buFont typeface="+mj-lt"/>
              <a:buAutoNum type="alphaLcParenR"/>
            </a:pPr>
            <a:r>
              <a:rPr lang="es-MX" sz="700" dirty="0">
                <a:solidFill>
                  <a:schemeClr val="tx1"/>
                </a:solidFill>
              </a:rPr>
              <a:t>Planos arquitectónicos.	</a:t>
            </a:r>
          </a:p>
          <a:p>
            <a:pPr marL="360363" indent="-182563">
              <a:buFont typeface="+mj-lt"/>
              <a:buAutoNum type="alphaLcParenR"/>
            </a:pPr>
            <a:r>
              <a:rPr lang="es-MX" sz="700" dirty="0">
                <a:solidFill>
                  <a:schemeClr val="tx1"/>
                </a:solidFill>
              </a:rPr>
              <a:t>Planos de instalaciones hidráulicas. </a:t>
            </a:r>
          </a:p>
          <a:p>
            <a:pPr marL="228600" indent="-228600">
              <a:buFont typeface="+mj-lt"/>
              <a:buAutoNum type="arabicPeriod" startAt="3"/>
            </a:pPr>
            <a:r>
              <a:rPr lang="es-MX" sz="700" b="1" dirty="0">
                <a:solidFill>
                  <a:schemeClr val="tx1"/>
                </a:solidFill>
              </a:rPr>
              <a:t>Especificaciones de materiales y acabados</a:t>
            </a:r>
          </a:p>
          <a:p>
            <a:pPr marL="228600" indent="-228600">
              <a:buFont typeface="+mj-lt"/>
              <a:buAutoNum type="arabicPeriod" startAt="3"/>
            </a:pPr>
            <a:r>
              <a:rPr lang="es-MX" sz="700" b="1" dirty="0">
                <a:solidFill>
                  <a:schemeClr val="tx1"/>
                </a:solidFill>
              </a:rPr>
              <a:t>Simulaciones Sisevive-Ecocasa</a:t>
            </a:r>
          </a:p>
          <a:p>
            <a:pPr marL="358775" indent="-179388">
              <a:buFont typeface="+mj-lt"/>
              <a:buAutoNum type="alphaLcParenR"/>
            </a:pPr>
            <a:r>
              <a:rPr lang="es-MX" sz="700" dirty="0">
                <a:solidFill>
                  <a:schemeClr val="tx1"/>
                </a:solidFill>
              </a:rPr>
              <a:t>DEEVi Optimizada</a:t>
            </a:r>
          </a:p>
          <a:p>
            <a:pPr marL="358775" indent="-179388">
              <a:buFont typeface="+mj-lt"/>
              <a:buAutoNum type="alphaLcParenR"/>
            </a:pPr>
            <a:r>
              <a:rPr lang="es-MX" sz="700" dirty="0">
                <a:solidFill>
                  <a:schemeClr val="tx1"/>
                </a:solidFill>
              </a:rPr>
              <a:t>SAAVi Optimizado</a:t>
            </a:r>
            <a:r>
              <a:rPr lang="es-MX" sz="700" b="1" dirty="0">
                <a:solidFill>
                  <a:schemeClr val="tx1"/>
                </a:solidFill>
              </a:rPr>
              <a:t>			</a:t>
            </a:r>
          </a:p>
          <a:p>
            <a:pPr marL="228600" indent="-228600">
              <a:buFont typeface="+mj-lt"/>
              <a:buAutoNum type="arabicPeriod" startAt="5"/>
            </a:pPr>
            <a:r>
              <a:rPr lang="es-MX" sz="700" b="1" dirty="0">
                <a:solidFill>
                  <a:schemeClr val="tx1"/>
                </a:solidFill>
              </a:rPr>
              <a:t>Índice de Desempeño Global </a:t>
            </a:r>
          </a:p>
          <a:p>
            <a:pPr marL="358775" indent="-179388">
              <a:buFont typeface="+mj-lt"/>
              <a:buAutoNum type="alphaLcParenR"/>
            </a:pPr>
            <a:r>
              <a:rPr lang="es-MX" sz="700" dirty="0">
                <a:solidFill>
                  <a:schemeClr val="tx1"/>
                </a:solidFill>
              </a:rPr>
              <a:t>IDG</a:t>
            </a:r>
          </a:p>
        </p:txBody>
      </p:sp>
      <p:sp>
        <p:nvSpPr>
          <p:cNvPr id="32" name="Rectángulo 31">
            <a:extLst>
              <a:ext uri="{FF2B5EF4-FFF2-40B4-BE49-F238E27FC236}">
                <a16:creationId xmlns:a16="http://schemas.microsoft.com/office/drawing/2014/main" id="{AFD79FFB-34AC-47FB-A0EC-2D98CCFEAC4C}"/>
              </a:ext>
            </a:extLst>
          </p:cNvPr>
          <p:cNvSpPr/>
          <p:nvPr/>
        </p:nvSpPr>
        <p:spPr>
          <a:xfrm>
            <a:off x="4679949" y="3263111"/>
            <a:ext cx="1706563" cy="9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b="1" u="sng" dirty="0">
                <a:solidFill>
                  <a:schemeClr val="tx1"/>
                </a:solidFill>
              </a:rPr>
              <a:t>Vivienda Sustentable</a:t>
            </a:r>
            <a:r>
              <a:rPr lang="es-MX" sz="800" b="1" dirty="0">
                <a:solidFill>
                  <a:schemeClr val="tx1"/>
                </a:solidFill>
              </a:rPr>
              <a:t>;</a:t>
            </a:r>
          </a:p>
        </p:txBody>
      </p:sp>
      <p:grpSp>
        <p:nvGrpSpPr>
          <p:cNvPr id="34" name="Grupo 33">
            <a:extLst>
              <a:ext uri="{FF2B5EF4-FFF2-40B4-BE49-F238E27FC236}">
                <a16:creationId xmlns:a16="http://schemas.microsoft.com/office/drawing/2014/main" id="{9B026E24-7FC3-4217-9B98-828622D0717D}"/>
              </a:ext>
            </a:extLst>
          </p:cNvPr>
          <p:cNvGrpSpPr/>
          <p:nvPr/>
        </p:nvGrpSpPr>
        <p:grpSpPr>
          <a:xfrm>
            <a:off x="316057" y="1693261"/>
            <a:ext cx="1110084" cy="1110084"/>
            <a:chOff x="2072941" y="1846126"/>
            <a:chExt cx="1828801" cy="1828799"/>
          </a:xfrm>
        </p:grpSpPr>
        <p:sp>
          <p:nvSpPr>
            <p:cNvPr id="35" name="Rectángulo: esquinas redondeadas 19">
              <a:extLst>
                <a:ext uri="{FF2B5EF4-FFF2-40B4-BE49-F238E27FC236}">
                  <a16:creationId xmlns:a16="http://schemas.microsoft.com/office/drawing/2014/main" id="{F78C5B6D-9A85-4BF9-947A-B6B19BB86382}"/>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5"/>
              </a:endParaRPr>
            </a:p>
            <a:p>
              <a:pPr algn="ctr"/>
              <a:endParaRPr lang="es-MX" sz="600" dirty="0">
                <a:hlinkClick r:id="rId5"/>
              </a:endParaRPr>
            </a:p>
            <a:p>
              <a:pPr algn="ctr"/>
              <a:r>
                <a:rPr lang="es-MX" sz="400" dirty="0">
                  <a:hlinkClick r:id="rId5"/>
                </a:rPr>
                <a:t>sustentable@conavi.gob.mx</a:t>
              </a:r>
              <a:endParaRPr lang="es-MX" sz="400" dirty="0"/>
            </a:p>
          </p:txBody>
        </p:sp>
        <p:pic>
          <p:nvPicPr>
            <p:cNvPr id="36" name="Imagen 27">
              <a:extLst>
                <a:ext uri="{FF2B5EF4-FFF2-40B4-BE49-F238E27FC236}">
                  <a16:creationId xmlns:a16="http://schemas.microsoft.com/office/drawing/2014/main" id="{F939FE80-DB25-4A3D-B26B-C787AB262B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37" name="Rectángulo 36">
            <a:extLst>
              <a:ext uri="{FF2B5EF4-FFF2-40B4-BE49-F238E27FC236}">
                <a16:creationId xmlns:a16="http://schemas.microsoft.com/office/drawing/2014/main" id="{CC7E6ADA-1CBF-48FC-B3E1-84000F7EA7AB}"/>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21"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
        <p:nvSpPr>
          <p:cNvPr id="6" name="Rectángulo 5">
            <a:extLst>
              <a:ext uri="{FF2B5EF4-FFF2-40B4-BE49-F238E27FC236}">
                <a16:creationId xmlns:a16="http://schemas.microsoft.com/office/drawing/2014/main" id="{E2CCEBF6-02CE-4879-B340-38CE55280F1E}"/>
              </a:ext>
            </a:extLst>
          </p:cNvPr>
          <p:cNvSpPr/>
          <p:nvPr/>
        </p:nvSpPr>
        <p:spPr>
          <a:xfrm>
            <a:off x="181069" y="3263111"/>
            <a:ext cx="3481894" cy="1045977"/>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8172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46">
            <a:extLst>
              <a:ext uri="{FF2B5EF4-FFF2-40B4-BE49-F238E27FC236}">
                <a16:creationId xmlns:a16="http://schemas.microsoft.com/office/drawing/2014/main" id="{817E08C7-D9CF-4E43-8BF8-065C5A76AC28}"/>
              </a:ext>
            </a:extLst>
          </p:cNvPr>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MX" smtClean="0"/>
              <a:t>13</a:t>
            </a:fld>
            <a:endParaRPr lang="es-MX"/>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lang="es-MX"/>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a:cs typeface="Arial"/>
              </a:rPr>
              <a:t>Correo 1.2</a:t>
            </a:r>
            <a:endParaRPr lang="es-MX" sz="180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lang="es-MX" sz="2000" b="1">
                <a:solidFill>
                  <a:srgbClr val="FFFFFF"/>
                </a:solidFill>
                <a:cs typeface="Arial"/>
              </a:rPr>
              <a:t>P</a:t>
            </a:r>
            <a:r>
              <a:rPr lang="es-MX" sz="2000" b="1" spc="-265">
                <a:solidFill>
                  <a:srgbClr val="FFFFFF"/>
                </a:solidFill>
                <a:cs typeface="Arial"/>
              </a:rPr>
              <a:t> </a:t>
            </a:r>
            <a:r>
              <a:rPr lang="es-MX" sz="2000" b="1">
                <a:solidFill>
                  <a:srgbClr val="FFFFFF"/>
                </a:solidFill>
                <a:cs typeface="Arial"/>
              </a:rPr>
              <a:t>a</a:t>
            </a:r>
            <a:r>
              <a:rPr lang="es-MX" sz="2000" b="1" spc="-260">
                <a:solidFill>
                  <a:srgbClr val="FFFFFF"/>
                </a:solidFill>
                <a:cs typeface="Arial"/>
              </a:rPr>
              <a:t> </a:t>
            </a:r>
            <a:r>
              <a:rPr lang="es-MX" sz="2000" b="1">
                <a:solidFill>
                  <a:srgbClr val="FFFFFF"/>
                </a:solidFill>
                <a:cs typeface="Arial"/>
              </a:rPr>
              <a:t>s</a:t>
            </a:r>
            <a:r>
              <a:rPr lang="es-MX" sz="2000" b="1" spc="-260">
                <a:solidFill>
                  <a:srgbClr val="FFFFFF"/>
                </a:solidFill>
                <a:cs typeface="Arial"/>
              </a:rPr>
              <a:t> </a:t>
            </a:r>
            <a:r>
              <a:rPr lang="es-MX" sz="2000" b="1">
                <a:solidFill>
                  <a:srgbClr val="FFFFFF"/>
                </a:solidFill>
                <a:cs typeface="Arial"/>
              </a:rPr>
              <a:t>o	1</a:t>
            </a:r>
            <a:endParaRPr lang="es-MX" sz="2000">
              <a:cs typeface="Arial"/>
            </a:endParaRPr>
          </a:p>
        </p:txBody>
      </p:sp>
      <p:grpSp>
        <p:nvGrpSpPr>
          <p:cNvPr id="61" name="Grupo 60">
            <a:extLst>
              <a:ext uri="{FF2B5EF4-FFF2-40B4-BE49-F238E27FC236}">
                <a16:creationId xmlns:a16="http://schemas.microsoft.com/office/drawing/2014/main" id="{58EEE7E9-3940-4711-949B-694272EF560A}"/>
              </a:ext>
            </a:extLst>
          </p:cNvPr>
          <p:cNvGrpSpPr/>
          <p:nvPr/>
        </p:nvGrpSpPr>
        <p:grpSpPr>
          <a:xfrm>
            <a:off x="3773172" y="2906495"/>
            <a:ext cx="7999325" cy="2265325"/>
            <a:chOff x="3816350" y="2883665"/>
            <a:chExt cx="7967663" cy="2288156"/>
          </a:xfrm>
        </p:grpSpPr>
        <p:pic>
          <p:nvPicPr>
            <p:cNvPr id="62" name="Imagen 61">
              <a:extLst>
                <a:ext uri="{FF2B5EF4-FFF2-40B4-BE49-F238E27FC236}">
                  <a16:creationId xmlns:a16="http://schemas.microsoft.com/office/drawing/2014/main" id="{C136CBFF-A391-4F2C-9B58-A19C86AE27BA}"/>
                </a:ext>
              </a:extLst>
            </p:cNvPr>
            <p:cNvPicPr>
              <a:picLocks noChangeAspect="1"/>
            </p:cNvPicPr>
            <p:nvPr/>
          </p:nvPicPr>
          <p:blipFill rotWithShape="1">
            <a:blip r:embed="rId4"/>
            <a:srcRect l="229"/>
            <a:stretch/>
          </p:blipFill>
          <p:spPr>
            <a:xfrm>
              <a:off x="3816350" y="2883665"/>
              <a:ext cx="7967663" cy="2288156"/>
            </a:xfrm>
            <a:prstGeom prst="rect">
              <a:avLst/>
            </a:prstGeom>
            <a:ln>
              <a:solidFill>
                <a:schemeClr val="tx1"/>
              </a:solidFill>
            </a:ln>
            <a:effectLst>
              <a:outerShdw blurRad="50800" dist="38100" dir="2700000" algn="tl" rotWithShape="0">
                <a:prstClr val="black">
                  <a:alpha val="40000"/>
                </a:prstClr>
              </a:outerShdw>
            </a:effectLst>
          </p:spPr>
        </p:pic>
        <p:sp>
          <p:nvSpPr>
            <p:cNvPr id="63" name="Rectángulo 62">
              <a:extLst>
                <a:ext uri="{FF2B5EF4-FFF2-40B4-BE49-F238E27FC236}">
                  <a16:creationId xmlns:a16="http://schemas.microsoft.com/office/drawing/2014/main" id="{11940264-91ED-4FF1-88CB-228068ED6DD2}"/>
                </a:ext>
              </a:extLst>
            </p:cNvPr>
            <p:cNvSpPr/>
            <p:nvPr/>
          </p:nvSpPr>
          <p:spPr>
            <a:xfrm>
              <a:off x="4661079" y="3044223"/>
              <a:ext cx="946454" cy="131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F8FF21B5-FCE5-43F0-BB1E-3D0C59AC464E}"/>
                </a:ext>
              </a:extLst>
            </p:cNvPr>
            <p:cNvSpPr/>
            <p:nvPr/>
          </p:nvSpPr>
          <p:spPr>
            <a:xfrm>
              <a:off x="4694766" y="3681340"/>
              <a:ext cx="1863514" cy="1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b="1">
                  <a:solidFill>
                    <a:schemeClr val="tx1"/>
                  </a:solidFill>
                </a:rPr>
                <a:t>1.2 EVALUACIÓN (345365 + 888888)</a:t>
              </a:r>
            </a:p>
          </p:txBody>
        </p:sp>
        <p:sp>
          <p:nvSpPr>
            <p:cNvPr id="65" name="Rectángulo 64">
              <a:extLst>
                <a:ext uri="{FF2B5EF4-FFF2-40B4-BE49-F238E27FC236}">
                  <a16:creationId xmlns:a16="http://schemas.microsoft.com/office/drawing/2014/main" id="{326929E8-D6AD-4650-BA9A-D62BFD83D40C}"/>
                </a:ext>
              </a:extLst>
            </p:cNvPr>
            <p:cNvSpPr/>
            <p:nvPr/>
          </p:nvSpPr>
          <p:spPr>
            <a:xfrm>
              <a:off x="3896518" y="4108333"/>
              <a:ext cx="2331562" cy="98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700" dirty="0">
                  <a:solidFill>
                    <a:schemeClr val="tx1"/>
                  </a:solidFill>
                </a:rPr>
                <a:t>CORREO 1.2</a:t>
              </a:r>
            </a:p>
            <a:p>
              <a:endParaRPr lang="es-MX" sz="700" dirty="0">
                <a:solidFill>
                  <a:schemeClr val="tx1"/>
                </a:solidFill>
              </a:endParaRPr>
            </a:p>
            <a:p>
              <a:r>
                <a:rPr lang="es-MX" sz="700" dirty="0">
                  <a:solidFill>
                    <a:schemeClr val="tx1"/>
                  </a:solidFill>
                </a:rPr>
                <a:t>Documentos:</a:t>
              </a:r>
            </a:p>
            <a:p>
              <a:endParaRPr lang="es-MX" sz="700" dirty="0">
                <a:solidFill>
                  <a:schemeClr val="tx1"/>
                </a:solidFill>
              </a:endParaRPr>
            </a:p>
            <a:p>
              <a:pPr marL="269875" indent="-184150">
                <a:buAutoNum type="arabicPeriod"/>
              </a:pPr>
              <a:r>
                <a:rPr lang="es-MX" sz="700" b="1" dirty="0">
                  <a:solidFill>
                    <a:schemeClr val="tx1"/>
                  </a:solidFill>
                </a:rPr>
                <a:t>Simulación SISEVIVE ECOCASA</a:t>
              </a:r>
            </a:p>
            <a:p>
              <a:pPr marL="228600" indent="-50800">
                <a:buAutoNum type="alphaLcParenR"/>
              </a:pPr>
              <a:r>
                <a:rPr lang="es-MX" sz="700" dirty="0">
                  <a:solidFill>
                    <a:schemeClr val="tx1"/>
                  </a:solidFill>
                </a:rPr>
                <a:t>DEEVi prototipo optimizado</a:t>
              </a:r>
            </a:p>
            <a:p>
              <a:pPr marL="269875" indent="-177800"/>
              <a:r>
                <a:rPr lang="es-MX" sz="700" b="1" dirty="0">
                  <a:solidFill>
                    <a:schemeClr val="tx1"/>
                  </a:solidFill>
                </a:rPr>
                <a:t> </a:t>
              </a:r>
            </a:p>
            <a:p>
              <a:endParaRPr lang="es-MX" sz="700" dirty="0">
                <a:solidFill>
                  <a:schemeClr val="tx1"/>
                </a:solidFill>
              </a:endParaRPr>
            </a:p>
          </p:txBody>
        </p:sp>
      </p:grpSp>
      <p:sp>
        <p:nvSpPr>
          <p:cNvPr id="69" name="object 14">
            <a:extLst>
              <a:ext uri="{FF2B5EF4-FFF2-40B4-BE49-F238E27FC236}">
                <a16:creationId xmlns:a16="http://schemas.microsoft.com/office/drawing/2014/main" id="{9F2DD00F-BBEF-4276-92C0-D74A01548183}"/>
              </a:ext>
            </a:extLst>
          </p:cNvPr>
          <p:cNvSpPr txBox="1"/>
          <p:nvPr/>
        </p:nvSpPr>
        <p:spPr>
          <a:xfrm>
            <a:off x="335513" y="5592276"/>
            <a:ext cx="3327999" cy="646972"/>
          </a:xfrm>
          <a:prstGeom prst="rect">
            <a:avLst/>
          </a:prstGeom>
        </p:spPr>
        <p:txBody>
          <a:bodyPr vert="horz" wrap="square" lIns="0" tIns="635" rIns="0" bIns="0" rtlCol="0">
            <a:spAutoFit/>
          </a:bodyPr>
          <a:lstStyle/>
          <a:p>
            <a:pPr marR="5080" algn="just">
              <a:lnSpc>
                <a:spcPct val="100000"/>
              </a:lnSpc>
              <a:spcBef>
                <a:spcPts val="5"/>
              </a:spcBef>
            </a:pPr>
            <a:r>
              <a:rPr lang="es-MX" sz="1050" spc="-5">
                <a:solidFill>
                  <a:srgbClr val="C00000"/>
                </a:solidFill>
                <a:cs typeface="Arial"/>
              </a:rPr>
              <a:t>*</a:t>
            </a:r>
            <a:r>
              <a:rPr lang="es-MX" sz="1050" b="1" spc="-5">
                <a:solidFill>
                  <a:srgbClr val="C00000"/>
                </a:solidFill>
                <a:cs typeface="Arial"/>
              </a:rPr>
              <a:t>Los archivos solo se recibirán adjuntos al correo, si por su dimensión, su servidor no les permite enviarlo, les pedimos que aligeren el archivo sin sacrificar la resolución de las</a:t>
            </a:r>
            <a:r>
              <a:rPr lang="es-MX" sz="1050" b="1" spc="210">
                <a:solidFill>
                  <a:srgbClr val="C00000"/>
                </a:solidFill>
                <a:cs typeface="Arial"/>
              </a:rPr>
              <a:t> </a:t>
            </a:r>
            <a:r>
              <a:rPr lang="es-MX" sz="1050" b="1" spc="-5">
                <a:solidFill>
                  <a:srgbClr val="C00000"/>
                </a:solidFill>
                <a:cs typeface="Arial"/>
              </a:rPr>
              <a:t>imágenes.</a:t>
            </a:r>
            <a:endParaRPr lang="es-MX" sz="1050">
              <a:cs typeface="Arial"/>
            </a:endParaRPr>
          </a:p>
        </p:txBody>
      </p:sp>
      <p:sp>
        <p:nvSpPr>
          <p:cNvPr id="70" name="object 13">
            <a:extLst>
              <a:ext uri="{FF2B5EF4-FFF2-40B4-BE49-F238E27FC236}">
                <a16:creationId xmlns:a16="http://schemas.microsoft.com/office/drawing/2014/main" id="{98E35DC1-726E-40A3-8E63-03F66CB6CC93}"/>
              </a:ext>
            </a:extLst>
          </p:cNvPr>
          <p:cNvSpPr txBox="1"/>
          <p:nvPr/>
        </p:nvSpPr>
        <p:spPr>
          <a:xfrm>
            <a:off x="316057" y="2920069"/>
            <a:ext cx="3346906" cy="1710725"/>
          </a:xfrm>
          <a:prstGeom prst="rect">
            <a:avLst/>
          </a:prstGeom>
        </p:spPr>
        <p:txBody>
          <a:bodyPr vert="horz" wrap="square" lIns="0" tIns="12700" rIns="0" bIns="0" rtlCol="0">
            <a:spAutoFit/>
          </a:bodyPr>
          <a:lstStyle/>
          <a:p>
            <a:pPr marL="12700">
              <a:lnSpc>
                <a:spcPct val="100000"/>
              </a:lnSpc>
              <a:spcBef>
                <a:spcPts val="100"/>
              </a:spcBef>
            </a:pPr>
            <a:r>
              <a:rPr lang="es-MX" sz="1800" b="1" u="heavy" spc="-5">
                <a:solidFill>
                  <a:srgbClr val="006600"/>
                </a:solidFill>
                <a:uFill>
                  <a:solidFill>
                    <a:srgbClr val="006600"/>
                  </a:solidFill>
                </a:uFill>
                <a:cs typeface="Arial"/>
              </a:rPr>
              <a:t>1.2</a:t>
            </a:r>
            <a:r>
              <a:rPr lang="es-MX" sz="1800" b="1" u="heavy" spc="-15">
                <a:solidFill>
                  <a:srgbClr val="006600"/>
                </a:solidFill>
                <a:uFill>
                  <a:solidFill>
                    <a:srgbClr val="006600"/>
                  </a:solidFill>
                </a:uFill>
                <a:cs typeface="Arial"/>
              </a:rPr>
              <a:t> </a:t>
            </a:r>
            <a:r>
              <a:rPr lang="es-MX" sz="1800" b="1" u="heavy" spc="-10">
                <a:solidFill>
                  <a:srgbClr val="006600"/>
                </a:solidFill>
                <a:uFill>
                  <a:solidFill>
                    <a:srgbClr val="006600"/>
                  </a:solidFill>
                </a:uFill>
                <a:cs typeface="Arial"/>
              </a:rPr>
              <a:t>Evaluación</a:t>
            </a:r>
            <a:endParaRPr lang="es-MX" sz="1800">
              <a:cs typeface="Arial"/>
            </a:endParaRPr>
          </a:p>
          <a:p>
            <a:pPr marL="174625">
              <a:lnSpc>
                <a:spcPct val="100000"/>
              </a:lnSpc>
              <a:spcBef>
                <a:spcPts val="1670"/>
              </a:spcBef>
            </a:pPr>
            <a:r>
              <a:rPr lang="es-MX" sz="1600" b="1" u="heavy" spc="-45">
                <a:solidFill>
                  <a:srgbClr val="006600"/>
                </a:solidFill>
                <a:uFill>
                  <a:solidFill>
                    <a:srgbClr val="006600"/>
                  </a:solidFill>
                </a:uFill>
                <a:cs typeface="Arial"/>
              </a:rPr>
              <a:t>ASUNTO:</a:t>
            </a:r>
            <a:r>
              <a:rPr lang="es-MX" sz="1600" b="1" spc="-130">
                <a:solidFill>
                  <a:srgbClr val="006600"/>
                </a:solidFill>
                <a:cs typeface="Arial"/>
              </a:rPr>
              <a:t> </a:t>
            </a:r>
            <a:r>
              <a:rPr lang="es-MX" sz="1600" spc="-35">
                <a:solidFill>
                  <a:srgbClr val="006600"/>
                </a:solidFill>
                <a:cs typeface="Arial"/>
              </a:rPr>
              <a:t>(ID</a:t>
            </a:r>
            <a:r>
              <a:rPr lang="es-MX" sz="1600" spc="-114">
                <a:solidFill>
                  <a:srgbClr val="006600"/>
                </a:solidFill>
                <a:cs typeface="Arial"/>
              </a:rPr>
              <a:t> </a:t>
            </a:r>
            <a:r>
              <a:rPr lang="es-MX" sz="1600" spc="-35">
                <a:solidFill>
                  <a:srgbClr val="006600"/>
                </a:solidFill>
                <a:cs typeface="Arial"/>
              </a:rPr>
              <a:t>del</a:t>
            </a:r>
            <a:r>
              <a:rPr lang="es-MX" sz="1600" spc="-110">
                <a:solidFill>
                  <a:srgbClr val="006600"/>
                </a:solidFill>
                <a:cs typeface="Arial"/>
              </a:rPr>
              <a:t> </a:t>
            </a:r>
            <a:r>
              <a:rPr lang="es-MX" sz="1600" spc="-50">
                <a:solidFill>
                  <a:srgbClr val="006600"/>
                </a:solidFill>
                <a:cs typeface="Arial"/>
              </a:rPr>
              <a:t>desarrollador</a:t>
            </a:r>
            <a:r>
              <a:rPr lang="es-MX" sz="1600" spc="-150">
                <a:solidFill>
                  <a:srgbClr val="006600"/>
                </a:solidFill>
                <a:cs typeface="Arial"/>
              </a:rPr>
              <a:t> </a:t>
            </a:r>
            <a:r>
              <a:rPr lang="es-MX" sz="1600">
                <a:solidFill>
                  <a:srgbClr val="006600"/>
                </a:solidFill>
                <a:cs typeface="Arial"/>
              </a:rPr>
              <a:t>+</a:t>
            </a:r>
            <a:r>
              <a:rPr lang="es-MX" sz="1600" spc="-100">
                <a:solidFill>
                  <a:srgbClr val="006600"/>
                </a:solidFill>
                <a:cs typeface="Arial"/>
              </a:rPr>
              <a:t> </a:t>
            </a:r>
            <a:r>
              <a:rPr lang="es-MX" sz="1600" spc="-30">
                <a:solidFill>
                  <a:srgbClr val="006600"/>
                </a:solidFill>
                <a:cs typeface="Arial"/>
              </a:rPr>
              <a:t>ID</a:t>
            </a:r>
            <a:r>
              <a:rPr lang="es-MX" sz="1600" spc="-105">
                <a:solidFill>
                  <a:srgbClr val="006600"/>
                </a:solidFill>
                <a:cs typeface="Arial"/>
              </a:rPr>
              <a:t> </a:t>
            </a:r>
            <a:r>
              <a:rPr lang="es-MX" sz="1600" spc="-45">
                <a:solidFill>
                  <a:srgbClr val="006600"/>
                </a:solidFill>
                <a:cs typeface="Arial"/>
              </a:rPr>
              <a:t>prototipo)</a:t>
            </a:r>
            <a:r>
              <a:rPr lang="es-MX" sz="1600" spc="-145">
                <a:solidFill>
                  <a:srgbClr val="006600"/>
                </a:solidFill>
                <a:cs typeface="Arial"/>
              </a:rPr>
              <a:t> </a:t>
            </a:r>
            <a:r>
              <a:rPr lang="es-MX" sz="1600" spc="-25">
                <a:solidFill>
                  <a:srgbClr val="7E7E7E"/>
                </a:solidFill>
                <a:cs typeface="Arial"/>
              </a:rPr>
              <a:t>si</a:t>
            </a:r>
            <a:r>
              <a:rPr lang="es-MX" sz="1600" spc="-110">
                <a:solidFill>
                  <a:srgbClr val="7E7E7E"/>
                </a:solidFill>
                <a:cs typeface="Arial"/>
              </a:rPr>
              <a:t> </a:t>
            </a:r>
            <a:r>
              <a:rPr lang="es-MX" sz="1600" spc="-35">
                <a:solidFill>
                  <a:srgbClr val="7E7E7E"/>
                </a:solidFill>
                <a:cs typeface="Arial"/>
              </a:rPr>
              <a:t>hay</a:t>
            </a:r>
            <a:r>
              <a:rPr lang="es-MX" sz="1600" spc="-114">
                <a:solidFill>
                  <a:srgbClr val="7E7E7E"/>
                </a:solidFill>
                <a:cs typeface="Arial"/>
              </a:rPr>
              <a:t> </a:t>
            </a:r>
            <a:r>
              <a:rPr lang="es-MX" sz="1600" spc="-35">
                <a:solidFill>
                  <a:srgbClr val="7E7E7E"/>
                </a:solidFill>
                <a:cs typeface="Arial"/>
              </a:rPr>
              <a:t>más</a:t>
            </a:r>
            <a:r>
              <a:rPr lang="es-MX" sz="1600" spc="-114">
                <a:solidFill>
                  <a:srgbClr val="7E7E7E"/>
                </a:solidFill>
                <a:cs typeface="Arial"/>
              </a:rPr>
              <a:t> </a:t>
            </a:r>
            <a:r>
              <a:rPr lang="es-MX" sz="1600" spc="-45">
                <a:solidFill>
                  <a:srgbClr val="7E7E7E"/>
                </a:solidFill>
                <a:cs typeface="Arial"/>
              </a:rPr>
              <a:t>prototipos</a:t>
            </a:r>
            <a:r>
              <a:rPr lang="es-MX" sz="1600" spc="-140">
                <a:solidFill>
                  <a:srgbClr val="7E7E7E"/>
                </a:solidFill>
                <a:cs typeface="Arial"/>
              </a:rPr>
              <a:t> </a:t>
            </a:r>
            <a:r>
              <a:rPr lang="es-MX" sz="1600" spc="-25">
                <a:solidFill>
                  <a:srgbClr val="7E7E7E"/>
                </a:solidFill>
                <a:cs typeface="Arial"/>
              </a:rPr>
              <a:t>se</a:t>
            </a:r>
            <a:r>
              <a:rPr lang="es-MX" sz="1600" spc="-120">
                <a:solidFill>
                  <a:srgbClr val="7E7E7E"/>
                </a:solidFill>
                <a:cs typeface="Arial"/>
              </a:rPr>
              <a:t> </a:t>
            </a:r>
            <a:r>
              <a:rPr lang="es-MX" sz="1600" spc="-45">
                <a:solidFill>
                  <a:srgbClr val="7E7E7E"/>
                </a:solidFill>
                <a:cs typeface="Arial"/>
              </a:rPr>
              <a:t>dividen</a:t>
            </a:r>
            <a:r>
              <a:rPr lang="es-MX" sz="1600" spc="-105">
                <a:solidFill>
                  <a:srgbClr val="7E7E7E"/>
                </a:solidFill>
                <a:cs typeface="Arial"/>
              </a:rPr>
              <a:t> </a:t>
            </a:r>
            <a:r>
              <a:rPr lang="es-MX" sz="1600" spc="-30">
                <a:solidFill>
                  <a:srgbClr val="7E7E7E"/>
                </a:solidFill>
                <a:cs typeface="Arial"/>
              </a:rPr>
              <a:t>con</a:t>
            </a:r>
            <a:r>
              <a:rPr lang="es-MX" sz="1600" spc="-120">
                <a:solidFill>
                  <a:srgbClr val="7E7E7E"/>
                </a:solidFill>
                <a:cs typeface="Arial"/>
              </a:rPr>
              <a:t> </a:t>
            </a:r>
            <a:r>
              <a:rPr lang="es-MX" sz="1600" spc="-35">
                <a:solidFill>
                  <a:srgbClr val="7E7E7E"/>
                </a:solidFill>
                <a:cs typeface="Arial"/>
              </a:rPr>
              <a:t>un guion bajo “_”</a:t>
            </a:r>
            <a:r>
              <a:rPr lang="es-MX" sz="1600" spc="-40">
                <a:solidFill>
                  <a:srgbClr val="7E7E7E"/>
                </a:solidFill>
                <a:cs typeface="Arial"/>
              </a:rPr>
              <a:t>)</a:t>
            </a:r>
            <a:endParaRPr lang="es-MX" sz="1600">
              <a:cs typeface="Arial"/>
            </a:endParaRPr>
          </a:p>
          <a:p>
            <a:pPr marL="12700">
              <a:lnSpc>
                <a:spcPct val="100000"/>
              </a:lnSpc>
              <a:spcBef>
                <a:spcPts val="1700"/>
              </a:spcBef>
            </a:pPr>
            <a:r>
              <a:rPr lang="es-MX" sz="1600" b="1" spc="-5">
                <a:solidFill>
                  <a:srgbClr val="C00000"/>
                </a:solidFill>
                <a:cs typeface="Arial"/>
              </a:rPr>
              <a:t>Ejemplo:</a:t>
            </a:r>
            <a:endParaRPr lang="es-MX" sz="1600">
              <a:cs typeface="Arial"/>
            </a:endParaRPr>
          </a:p>
        </p:txBody>
      </p:sp>
      <p:sp>
        <p:nvSpPr>
          <p:cNvPr id="2" name="Rectángulo 1">
            <a:extLst>
              <a:ext uri="{FF2B5EF4-FFF2-40B4-BE49-F238E27FC236}">
                <a16:creationId xmlns:a16="http://schemas.microsoft.com/office/drawing/2014/main" id="{52E17A30-1B05-4D05-8890-C8F72E1B8973}"/>
              </a:ext>
            </a:extLst>
          </p:cNvPr>
          <p:cNvSpPr/>
          <p:nvPr/>
        </p:nvSpPr>
        <p:spPr>
          <a:xfrm>
            <a:off x="4781398" y="3854333"/>
            <a:ext cx="2214464" cy="126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700" u="sng">
                <a:solidFill>
                  <a:schemeClr val="tx1"/>
                </a:solidFill>
              </a:rPr>
              <a:t>DEVi_OPT_888888.xls (4MB)</a:t>
            </a:r>
          </a:p>
        </p:txBody>
      </p:sp>
      <p:sp>
        <p:nvSpPr>
          <p:cNvPr id="31" name="Rectángulo 30">
            <a:extLst>
              <a:ext uri="{FF2B5EF4-FFF2-40B4-BE49-F238E27FC236}">
                <a16:creationId xmlns:a16="http://schemas.microsoft.com/office/drawing/2014/main" id="{20E17D4B-6B6C-4B70-B73A-6B58BDE32B21}"/>
              </a:ext>
            </a:extLst>
          </p:cNvPr>
          <p:cNvSpPr/>
          <p:nvPr/>
        </p:nvSpPr>
        <p:spPr>
          <a:xfrm>
            <a:off x="4656424" y="3249112"/>
            <a:ext cx="1706563" cy="9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b="1" u="sng" dirty="0">
                <a:solidFill>
                  <a:schemeClr val="tx1"/>
                </a:solidFill>
              </a:rPr>
              <a:t>Vivienda Sustentable</a:t>
            </a:r>
            <a:r>
              <a:rPr lang="es-MX" sz="800" b="1" dirty="0">
                <a:solidFill>
                  <a:schemeClr val="tx1"/>
                </a:solidFill>
              </a:rPr>
              <a:t>;</a:t>
            </a:r>
          </a:p>
        </p:txBody>
      </p:sp>
      <p:grpSp>
        <p:nvGrpSpPr>
          <p:cNvPr id="32" name="Grupo 31">
            <a:extLst>
              <a:ext uri="{FF2B5EF4-FFF2-40B4-BE49-F238E27FC236}">
                <a16:creationId xmlns:a16="http://schemas.microsoft.com/office/drawing/2014/main" id="{15BE9F45-7FE2-451E-9ADE-9A2E986F2449}"/>
              </a:ext>
            </a:extLst>
          </p:cNvPr>
          <p:cNvGrpSpPr/>
          <p:nvPr/>
        </p:nvGrpSpPr>
        <p:grpSpPr>
          <a:xfrm>
            <a:off x="316057" y="1693261"/>
            <a:ext cx="1110084" cy="1110084"/>
            <a:chOff x="2072941" y="1846126"/>
            <a:chExt cx="1828801" cy="1828799"/>
          </a:xfrm>
        </p:grpSpPr>
        <p:sp>
          <p:nvSpPr>
            <p:cNvPr id="33" name="Rectángulo: esquinas redondeadas 19">
              <a:extLst>
                <a:ext uri="{FF2B5EF4-FFF2-40B4-BE49-F238E27FC236}">
                  <a16:creationId xmlns:a16="http://schemas.microsoft.com/office/drawing/2014/main" id="{742D5D8B-F76A-41FD-95AE-C0DE9750775C}"/>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5"/>
              </a:endParaRPr>
            </a:p>
            <a:p>
              <a:pPr algn="ctr"/>
              <a:endParaRPr lang="es-MX" sz="600" dirty="0">
                <a:hlinkClick r:id="rId5"/>
              </a:endParaRPr>
            </a:p>
            <a:p>
              <a:pPr algn="ctr"/>
              <a:r>
                <a:rPr lang="es-MX" sz="400" dirty="0">
                  <a:hlinkClick r:id="rId5"/>
                </a:rPr>
                <a:t>sustentable@conavi.gob.mx</a:t>
              </a:r>
              <a:endParaRPr lang="es-MX" sz="400" dirty="0"/>
            </a:p>
          </p:txBody>
        </p:sp>
        <p:pic>
          <p:nvPicPr>
            <p:cNvPr id="34" name="Imagen 27">
              <a:extLst>
                <a:ext uri="{FF2B5EF4-FFF2-40B4-BE49-F238E27FC236}">
                  <a16:creationId xmlns:a16="http://schemas.microsoft.com/office/drawing/2014/main" id="{1EF8C252-0743-4995-8CCD-B3BFF7582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35" name="Rectángulo 34">
            <a:extLst>
              <a:ext uri="{FF2B5EF4-FFF2-40B4-BE49-F238E27FC236}">
                <a16:creationId xmlns:a16="http://schemas.microsoft.com/office/drawing/2014/main" id="{512E435C-EB73-48FF-A78F-46F8E2CAFCA6}"/>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21"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
        <p:nvSpPr>
          <p:cNvPr id="22" name="Rectángulo 21">
            <a:extLst>
              <a:ext uri="{FF2B5EF4-FFF2-40B4-BE49-F238E27FC236}">
                <a16:creationId xmlns:a16="http://schemas.microsoft.com/office/drawing/2014/main" id="{BDB0EF99-0CE9-4549-A2DA-FB5558E5B5FD}"/>
              </a:ext>
            </a:extLst>
          </p:cNvPr>
          <p:cNvSpPr/>
          <p:nvPr/>
        </p:nvSpPr>
        <p:spPr>
          <a:xfrm>
            <a:off x="181069" y="3263111"/>
            <a:ext cx="3481894" cy="1045977"/>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9114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US" smtClean="0"/>
              <a:t>14</a:t>
            </a:fld>
            <a:endParaRPr lang="es-US"/>
          </a:p>
        </p:txBody>
      </p:sp>
      <p:sp>
        <p:nvSpPr>
          <p:cNvPr id="47" name="Rectángulo redondeado 46"/>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b="1" dirty="0">
                <a:cs typeface="Arial"/>
              </a:rPr>
              <a:t>Conclusión</a:t>
            </a:r>
            <a:endParaRPr sz="1800" dirty="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sz="2000" b="1" dirty="0">
                <a:solidFill>
                  <a:srgbClr val="FFFFFF"/>
                </a:solidFill>
                <a:cs typeface="Arial"/>
              </a:rPr>
              <a:t>P</a:t>
            </a:r>
            <a:r>
              <a:rPr sz="2000" b="1" spc="-265" dirty="0">
                <a:solidFill>
                  <a:srgbClr val="FFFFFF"/>
                </a:solidFill>
                <a:cs typeface="Arial"/>
              </a:rPr>
              <a:t> </a:t>
            </a:r>
            <a:r>
              <a:rPr sz="2000" b="1" dirty="0">
                <a:solidFill>
                  <a:srgbClr val="FFFFFF"/>
                </a:solidFill>
                <a:cs typeface="Arial"/>
              </a:rPr>
              <a:t>a</a:t>
            </a:r>
            <a:r>
              <a:rPr sz="2000" b="1" spc="-260" dirty="0">
                <a:solidFill>
                  <a:srgbClr val="FFFFFF"/>
                </a:solidFill>
                <a:cs typeface="Arial"/>
              </a:rPr>
              <a:t> </a:t>
            </a:r>
            <a:r>
              <a:rPr sz="2000" b="1" dirty="0">
                <a:solidFill>
                  <a:srgbClr val="FFFFFF"/>
                </a:solidFill>
                <a:cs typeface="Arial"/>
              </a:rPr>
              <a:t>s</a:t>
            </a:r>
            <a:r>
              <a:rPr sz="2000" b="1" spc="-260" dirty="0">
                <a:solidFill>
                  <a:srgbClr val="FFFFFF"/>
                </a:solidFill>
                <a:cs typeface="Arial"/>
              </a:rPr>
              <a:t> </a:t>
            </a:r>
            <a:r>
              <a:rPr sz="2000" b="1" dirty="0">
                <a:solidFill>
                  <a:srgbClr val="FFFFFF"/>
                </a:solidFill>
                <a:cs typeface="Arial"/>
              </a:rPr>
              <a:t>o	1</a:t>
            </a:r>
            <a:endParaRPr sz="2000" dirty="0">
              <a:cs typeface="Arial"/>
            </a:endParaRPr>
          </a:p>
        </p:txBody>
      </p:sp>
      <p:sp>
        <p:nvSpPr>
          <p:cNvPr id="19" name="Rectángulo 18"/>
          <p:cNvSpPr/>
          <p:nvPr/>
        </p:nvSpPr>
        <p:spPr>
          <a:xfrm>
            <a:off x="4661079" y="3044223"/>
            <a:ext cx="946454" cy="131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object 12"/>
          <p:cNvSpPr txBox="1"/>
          <p:nvPr/>
        </p:nvSpPr>
        <p:spPr>
          <a:xfrm>
            <a:off x="361299" y="2900296"/>
            <a:ext cx="8365470" cy="3061736"/>
          </a:xfrm>
          <a:prstGeom prst="rect">
            <a:avLst/>
          </a:prstGeom>
        </p:spPr>
        <p:txBody>
          <a:bodyPr vert="horz" wrap="square" lIns="0" tIns="12065" rIns="0" bIns="0" rtlCol="0">
            <a:spAutoFit/>
          </a:bodyPr>
          <a:lstStyle/>
          <a:p>
            <a:pPr marL="298450" marR="5080" indent="-285750" algn="just">
              <a:lnSpc>
                <a:spcPct val="100000"/>
              </a:lnSpc>
              <a:spcBef>
                <a:spcPts val="95"/>
              </a:spcBef>
              <a:buFont typeface="Arial" panose="020B0604020202020204" pitchFamily="34" charset="0"/>
              <a:buChar char="•"/>
            </a:pPr>
            <a:r>
              <a:rPr lang="es-MX" sz="1600" dirty="0">
                <a:cs typeface="Arial"/>
              </a:rPr>
              <a:t>El reporte de aceptación se emitirá considerando el </a:t>
            </a:r>
            <a:r>
              <a:rPr lang="es-MX" sz="1600" dirty="0">
                <a:solidFill>
                  <a:srgbClr val="C00000"/>
                </a:solidFill>
                <a:cs typeface="Arial"/>
              </a:rPr>
              <a:t>IDG</a:t>
            </a:r>
            <a:r>
              <a:rPr lang="es-MX" sz="1600" dirty="0">
                <a:cs typeface="Arial"/>
              </a:rPr>
              <a:t> y </a:t>
            </a:r>
            <a:r>
              <a:rPr lang="es-MX" sz="1600" dirty="0">
                <a:solidFill>
                  <a:srgbClr val="C00000"/>
                </a:solidFill>
                <a:cs typeface="Arial"/>
              </a:rPr>
              <a:t>Porcentaje de Reducción de Emisiones </a:t>
            </a:r>
            <a:r>
              <a:rPr lang="es-MX" sz="1600" dirty="0">
                <a:cs typeface="Arial"/>
              </a:rPr>
              <a:t>del formato de solicitud enviado, siempre y cuando sea igual o mayor en los resultados.</a:t>
            </a:r>
          </a:p>
          <a:p>
            <a:pPr marL="298450" marR="5080" indent="-285750" algn="just">
              <a:lnSpc>
                <a:spcPct val="100000"/>
              </a:lnSpc>
              <a:spcBef>
                <a:spcPts val="95"/>
              </a:spcBef>
              <a:buFont typeface="Arial" panose="020B0604020202020204" pitchFamily="34" charset="0"/>
              <a:buChar char="•"/>
            </a:pPr>
            <a:r>
              <a:rPr lang="es-MX" sz="1600" dirty="0">
                <a:cs typeface="Arial"/>
              </a:rPr>
              <a:t>El reporte de rechazo incluirá los motivos con referencia a las pestañas de DEEVi o de algún documento faltante.</a:t>
            </a:r>
          </a:p>
          <a:p>
            <a:pPr marL="298450" marR="5080" indent="-285750" algn="just">
              <a:lnSpc>
                <a:spcPct val="100000"/>
              </a:lnSpc>
              <a:spcBef>
                <a:spcPts val="95"/>
              </a:spcBef>
              <a:buFont typeface="Arial" panose="020B0604020202020204" pitchFamily="34" charset="0"/>
              <a:buChar char="•"/>
            </a:pPr>
            <a:r>
              <a:rPr lang="es-MX" b="1" dirty="0">
                <a:solidFill>
                  <a:srgbClr val="C00000"/>
                </a:solidFill>
                <a:cs typeface="Arial"/>
              </a:rPr>
              <a:t>El nivel de servicio para revisión será de 5 días hábiles</a:t>
            </a:r>
            <a:r>
              <a:rPr lang="es-MX" sz="1600" dirty="0">
                <a:cs typeface="Arial"/>
              </a:rPr>
              <a:t>, en los casos que el volumen de trabajo sea alto se estará dando respuesta a la brevedad.</a:t>
            </a:r>
          </a:p>
          <a:p>
            <a:pPr marL="298450" marR="5080" indent="-285750" algn="just">
              <a:lnSpc>
                <a:spcPct val="100000"/>
              </a:lnSpc>
              <a:spcBef>
                <a:spcPts val="95"/>
              </a:spcBef>
              <a:buFont typeface="Arial" panose="020B0604020202020204" pitchFamily="34" charset="0"/>
              <a:buChar char="•"/>
            </a:pPr>
            <a:r>
              <a:rPr lang="es-MX" sz="1600" dirty="0">
                <a:cs typeface="Arial"/>
              </a:rPr>
              <a:t> Los cortes para revisión de </a:t>
            </a:r>
            <a:r>
              <a:rPr lang="es-MX" sz="1600" b="1" dirty="0">
                <a:solidFill>
                  <a:srgbClr val="C00000"/>
                </a:solidFill>
                <a:cs typeface="Arial"/>
              </a:rPr>
              <a:t>“Marca de Vivienda Sustentable” </a:t>
            </a:r>
            <a:r>
              <a:rPr lang="es-MX" sz="1600" dirty="0">
                <a:cs typeface="Arial"/>
              </a:rPr>
              <a:t>serán al menos dos veces a la semana (</a:t>
            </a:r>
            <a:r>
              <a:rPr lang="es-MX" sz="1600" b="1" dirty="0">
                <a:solidFill>
                  <a:srgbClr val="C00000"/>
                </a:solidFill>
                <a:cs typeface="Arial"/>
              </a:rPr>
              <a:t>lunes y jueves</a:t>
            </a:r>
            <a:r>
              <a:rPr lang="es-MX" sz="1600" dirty="0">
                <a:cs typeface="Arial"/>
              </a:rPr>
              <a:t>).</a:t>
            </a:r>
          </a:p>
          <a:p>
            <a:pPr marL="298450" marR="5080" indent="-285750" algn="just">
              <a:lnSpc>
                <a:spcPct val="100000"/>
              </a:lnSpc>
              <a:spcBef>
                <a:spcPts val="95"/>
              </a:spcBef>
              <a:buFont typeface="Arial" panose="020B0604020202020204" pitchFamily="34" charset="0"/>
              <a:buChar char="•"/>
            </a:pPr>
            <a:r>
              <a:rPr lang="es-MX" sz="1600" b="1" dirty="0">
                <a:solidFill>
                  <a:srgbClr val="C00000"/>
                </a:solidFill>
                <a:cs typeface="Arial"/>
              </a:rPr>
              <a:t>NO</a:t>
            </a:r>
            <a:r>
              <a:rPr lang="es-MX" sz="1600" dirty="0">
                <a:cs typeface="Arial"/>
              </a:rPr>
              <a:t> se aceptará para el proceso de “Marca de Vivienda Sustentable 2018” </a:t>
            </a:r>
            <a:r>
              <a:rPr lang="es-MX" sz="1600" dirty="0">
                <a:solidFill>
                  <a:srgbClr val="C00000"/>
                </a:solidFill>
                <a:cs typeface="Arial"/>
              </a:rPr>
              <a:t>Reportes de Reducción de Emisiones emitidos en 2017 o anteriores.</a:t>
            </a:r>
          </a:p>
          <a:p>
            <a:pPr marL="755650" marR="5080" lvl="1" indent="-285750" algn="just">
              <a:spcBef>
                <a:spcPts val="95"/>
              </a:spcBef>
              <a:buFont typeface="Arial" panose="020B0604020202020204" pitchFamily="34" charset="0"/>
              <a:buChar char="•"/>
            </a:pPr>
            <a:r>
              <a:rPr lang="es-MX" sz="1600" dirty="0">
                <a:cs typeface="Arial"/>
              </a:rPr>
              <a:t>Debido a la actualización de herramientas en sistema RUV, </a:t>
            </a:r>
            <a:r>
              <a:rPr lang="es-MX" sz="1600" b="1" dirty="0">
                <a:cs typeface="Arial"/>
              </a:rPr>
              <a:t>NO</a:t>
            </a:r>
            <a:r>
              <a:rPr lang="es-MX" sz="1600" dirty="0">
                <a:cs typeface="Arial"/>
              </a:rPr>
              <a:t> se podrán hacer cargas de archivos DEEVi y Reportes de Reducción de Emisiones emitidos en 2017 o anteriores.</a:t>
            </a:r>
            <a:endParaRPr sz="1600" dirty="0">
              <a:cs typeface="Arial"/>
            </a:endParaRPr>
          </a:p>
        </p:txBody>
      </p:sp>
      <p:pic>
        <p:nvPicPr>
          <p:cNvPr id="21" name="Imagen 20">
            <a:extLst>
              <a:ext uri="{FF2B5EF4-FFF2-40B4-BE49-F238E27FC236}">
                <a16:creationId xmlns:a16="http://schemas.microsoft.com/office/drawing/2014/main" id="{55A11424-DE84-477A-8B93-FC60589CC480}"/>
              </a:ext>
            </a:extLst>
          </p:cNvPr>
          <p:cNvPicPr>
            <a:picLocks noChangeAspect="1"/>
          </p:cNvPicPr>
          <p:nvPr/>
        </p:nvPicPr>
        <p:blipFill>
          <a:blip r:embed="rId4"/>
          <a:stretch>
            <a:fillRect/>
          </a:stretch>
        </p:blipFill>
        <p:spPr>
          <a:xfrm>
            <a:off x="8906721" y="2101519"/>
            <a:ext cx="2807549" cy="4082239"/>
          </a:xfrm>
          <a:prstGeom prst="rect">
            <a:avLst/>
          </a:prstGeom>
          <a:ln>
            <a:solidFill>
              <a:schemeClr val="tx1"/>
            </a:solidFill>
          </a:ln>
          <a:effectLst>
            <a:outerShdw blurRad="50800" dist="38100" dir="2700000" algn="tl" rotWithShape="0">
              <a:prstClr val="black">
                <a:alpha val="40000"/>
              </a:prstClr>
            </a:outerShdw>
          </a:effectLst>
        </p:spPr>
      </p:pic>
      <p:grpSp>
        <p:nvGrpSpPr>
          <p:cNvPr id="33" name="Grupo 32">
            <a:extLst>
              <a:ext uri="{FF2B5EF4-FFF2-40B4-BE49-F238E27FC236}">
                <a16:creationId xmlns:a16="http://schemas.microsoft.com/office/drawing/2014/main" id="{6192DA3B-CFF0-437A-B957-DEA92D40EBC3}"/>
              </a:ext>
            </a:extLst>
          </p:cNvPr>
          <p:cNvGrpSpPr/>
          <p:nvPr/>
        </p:nvGrpSpPr>
        <p:grpSpPr>
          <a:xfrm>
            <a:off x="316057" y="1693261"/>
            <a:ext cx="1110084" cy="1110084"/>
            <a:chOff x="2072941" y="1846126"/>
            <a:chExt cx="1828801" cy="1828799"/>
          </a:xfrm>
        </p:grpSpPr>
        <p:sp>
          <p:nvSpPr>
            <p:cNvPr id="34" name="Rectángulo: esquinas redondeadas 19">
              <a:extLst>
                <a:ext uri="{FF2B5EF4-FFF2-40B4-BE49-F238E27FC236}">
                  <a16:creationId xmlns:a16="http://schemas.microsoft.com/office/drawing/2014/main" id="{3957CF57-5686-4615-9725-233B4FB5AF17}"/>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5"/>
              </a:endParaRPr>
            </a:p>
            <a:p>
              <a:pPr algn="ctr"/>
              <a:endParaRPr lang="es-MX" sz="600" dirty="0">
                <a:hlinkClick r:id="rId5"/>
              </a:endParaRPr>
            </a:p>
            <a:p>
              <a:pPr algn="ctr"/>
              <a:r>
                <a:rPr lang="es-MX" sz="400" dirty="0">
                  <a:hlinkClick r:id="rId5"/>
                </a:rPr>
                <a:t>sustentable@conavi.gob.mx</a:t>
              </a:r>
              <a:endParaRPr lang="es-MX" sz="400" dirty="0"/>
            </a:p>
          </p:txBody>
        </p:sp>
        <p:pic>
          <p:nvPicPr>
            <p:cNvPr id="35" name="Imagen 27">
              <a:extLst>
                <a:ext uri="{FF2B5EF4-FFF2-40B4-BE49-F238E27FC236}">
                  <a16:creationId xmlns:a16="http://schemas.microsoft.com/office/drawing/2014/main" id="{BAA6A6B3-10E2-479A-BCA5-983586A7D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24" name="Rectángulo 23">
            <a:extLst>
              <a:ext uri="{FF2B5EF4-FFF2-40B4-BE49-F238E27FC236}">
                <a16:creationId xmlns:a16="http://schemas.microsoft.com/office/drawing/2014/main" id="{F31A799A-35C9-4F6C-B396-F09053A34834}"/>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15"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Tree>
    <p:extLst>
      <p:ext uri="{BB962C8B-B14F-4D97-AF65-F5344CB8AC3E}">
        <p14:creationId xmlns:p14="http://schemas.microsoft.com/office/powerpoint/2010/main" val="147356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US" smtClean="0"/>
              <a:t>15</a:t>
            </a:fld>
            <a:endParaRPr lang="es-US"/>
          </a:p>
        </p:txBody>
      </p:sp>
      <p:pic>
        <p:nvPicPr>
          <p:cNvPr id="7" name="Imagen 6">
            <a:extLst>
              <a:ext uri="{FF2B5EF4-FFF2-40B4-BE49-F238E27FC236}">
                <a16:creationId xmlns:a16="http://schemas.microsoft.com/office/drawing/2014/main" id="{1DC78C0D-CF23-4DF7-AF92-4B37A9AA1D83}"/>
              </a:ext>
            </a:extLst>
          </p:cNvPr>
          <p:cNvPicPr>
            <a:picLocks noChangeAspect="1"/>
          </p:cNvPicPr>
          <p:nvPr/>
        </p:nvPicPr>
        <p:blipFill rotWithShape="1">
          <a:blip r:embed="rId4"/>
          <a:srcRect l="1328" b="771"/>
          <a:stretch/>
        </p:blipFill>
        <p:spPr>
          <a:xfrm>
            <a:off x="9134406" y="1930545"/>
            <a:ext cx="2612606" cy="4075164"/>
          </a:xfrm>
          <a:prstGeom prst="rect">
            <a:avLst/>
          </a:prstGeom>
          <a:ln w="25400">
            <a:solidFill>
              <a:schemeClr val="tx1"/>
            </a:solidFill>
          </a:ln>
        </p:spPr>
      </p:pic>
      <p:sp>
        <p:nvSpPr>
          <p:cNvPr id="13" name="Rectángulo 12">
            <a:extLst>
              <a:ext uri="{FF2B5EF4-FFF2-40B4-BE49-F238E27FC236}">
                <a16:creationId xmlns:a16="http://schemas.microsoft.com/office/drawing/2014/main" id="{0F923474-9B54-4172-AE61-8005CEB78034}"/>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CONSIDERACIONES GENERALES</a:t>
            </a:r>
            <a:endParaRPr lang="es-US" b="1" dirty="0"/>
          </a:p>
        </p:txBody>
      </p:sp>
      <p:graphicFrame>
        <p:nvGraphicFramePr>
          <p:cNvPr id="11" name="Tabla 10"/>
          <p:cNvGraphicFramePr>
            <a:graphicFrameLocks noGrp="1"/>
          </p:cNvGraphicFramePr>
          <p:nvPr>
            <p:extLst>
              <p:ext uri="{D42A27DB-BD31-4B8C-83A1-F6EECF244321}">
                <p14:modId xmlns:p14="http://schemas.microsoft.com/office/powerpoint/2010/main" val="2028154255"/>
              </p:ext>
            </p:extLst>
          </p:nvPr>
        </p:nvGraphicFramePr>
        <p:xfrm>
          <a:off x="8922745" y="1696881"/>
          <a:ext cx="3035928" cy="4450410"/>
        </p:xfrm>
        <a:graphic>
          <a:graphicData uri="http://schemas.openxmlformats.org/drawingml/2006/table">
            <a:tbl>
              <a:tblPr firstRow="1" bandRow="1">
                <a:tableStyleId>{5C22544A-7EE6-4342-B048-85BDC9FD1C3A}</a:tableStyleId>
              </a:tblPr>
              <a:tblGrid>
                <a:gridCol w="913019">
                  <a:extLst>
                    <a:ext uri="{9D8B030D-6E8A-4147-A177-3AD203B41FA5}">
                      <a16:colId xmlns:a16="http://schemas.microsoft.com/office/drawing/2014/main" val="805116073"/>
                    </a:ext>
                  </a:extLst>
                </a:gridCol>
                <a:gridCol w="675098">
                  <a:extLst>
                    <a:ext uri="{9D8B030D-6E8A-4147-A177-3AD203B41FA5}">
                      <a16:colId xmlns:a16="http://schemas.microsoft.com/office/drawing/2014/main" val="1276812847"/>
                    </a:ext>
                  </a:extLst>
                </a:gridCol>
                <a:gridCol w="571348">
                  <a:extLst>
                    <a:ext uri="{9D8B030D-6E8A-4147-A177-3AD203B41FA5}">
                      <a16:colId xmlns:a16="http://schemas.microsoft.com/office/drawing/2014/main" val="3718416296"/>
                    </a:ext>
                  </a:extLst>
                </a:gridCol>
                <a:gridCol w="876463">
                  <a:extLst>
                    <a:ext uri="{9D8B030D-6E8A-4147-A177-3AD203B41FA5}">
                      <a16:colId xmlns:a16="http://schemas.microsoft.com/office/drawing/2014/main" val="635004178"/>
                    </a:ext>
                  </a:extLst>
                </a:gridCol>
              </a:tblGrid>
              <a:tr h="197925">
                <a:tc rowSpan="2">
                  <a:txBody>
                    <a:bodyPr/>
                    <a:lstStyle/>
                    <a:p>
                      <a:pPr algn="ctr"/>
                      <a:endParaRPr lang="es-MX" sz="700" dirty="0"/>
                    </a:p>
                    <a:p>
                      <a:pPr algn="ctr"/>
                      <a:r>
                        <a:rPr lang="es-MX" sz="600" dirty="0"/>
                        <a:t>IMAGEN</a:t>
                      </a:r>
                    </a:p>
                  </a:txBody>
                  <a:tcPr marL="71065" marR="71065" marT="35532" marB="3553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gridSpan="2">
                  <a:txBody>
                    <a:bodyPr/>
                    <a:lstStyle/>
                    <a:p>
                      <a:pPr algn="ctr"/>
                      <a:r>
                        <a:rPr lang="es-MX" sz="600" dirty="0"/>
                        <a:t>TIPOLOGÍA</a:t>
                      </a:r>
                    </a:p>
                  </a:txBody>
                  <a:tcPr marL="71065" marR="71065" marT="35532" marB="35532">
                    <a:lnT w="12700" cap="flat" cmpd="sng" algn="ctr">
                      <a:solidFill>
                        <a:schemeClr val="tx1"/>
                      </a:solidFill>
                      <a:prstDash val="solid"/>
                      <a:round/>
                      <a:headEnd type="none" w="med" len="med"/>
                      <a:tailEnd type="none" w="med" len="med"/>
                    </a:lnT>
                    <a:solidFill>
                      <a:srgbClr val="C00000"/>
                    </a:solidFill>
                  </a:tcPr>
                </a:tc>
                <a:tc hMerge="1">
                  <a:txBody>
                    <a:bodyPr/>
                    <a:lstStyle/>
                    <a:p>
                      <a:endParaRPr lang="es-MX" dirty="0"/>
                    </a:p>
                  </a:txBody>
                  <a:tcPr/>
                </a:tc>
                <a:tc rowSpan="2">
                  <a:txBody>
                    <a:bodyPr/>
                    <a:lstStyle/>
                    <a:p>
                      <a:pPr algn="ctr"/>
                      <a:endParaRPr lang="es-MX" sz="700" dirty="0"/>
                    </a:p>
                    <a:p>
                      <a:pPr algn="ctr"/>
                      <a:r>
                        <a:rPr lang="es-MX" sz="600" dirty="0"/>
                        <a:t>CARACTERÍSTICAS</a:t>
                      </a:r>
                    </a:p>
                  </a:txBody>
                  <a:tcPr marL="71065" marR="71065" marT="35532" marB="355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226258296"/>
                  </a:ext>
                </a:extLst>
              </a:tr>
              <a:tr h="295716">
                <a:tc vMerge="1">
                  <a:txBody>
                    <a:bodyPr/>
                    <a:lstStyle/>
                    <a:p>
                      <a:endParaRPr lang="es-MX" dirty="0"/>
                    </a:p>
                  </a:txBody>
                  <a:tcPr/>
                </a:tc>
                <a:tc>
                  <a:txBody>
                    <a:bodyPr/>
                    <a:lstStyle/>
                    <a:p>
                      <a:pPr algn="ctr"/>
                      <a:r>
                        <a:rPr lang="es-MX" sz="600" b="1" dirty="0">
                          <a:solidFill>
                            <a:schemeClr val="bg1"/>
                          </a:solidFill>
                        </a:rPr>
                        <a:t>REGISTRO EN</a:t>
                      </a:r>
                      <a:endParaRPr lang="es-MX" sz="600" b="1" baseline="0" dirty="0">
                        <a:solidFill>
                          <a:schemeClr val="bg1"/>
                        </a:solidFill>
                      </a:endParaRPr>
                    </a:p>
                    <a:p>
                      <a:pPr algn="ctr"/>
                      <a:r>
                        <a:rPr lang="es-MX" sz="600" b="1" baseline="0" dirty="0">
                          <a:solidFill>
                            <a:schemeClr val="bg1"/>
                          </a:solidFill>
                        </a:rPr>
                        <a:t> </a:t>
                      </a:r>
                      <a:r>
                        <a:rPr lang="es-MX" sz="600" b="1" dirty="0">
                          <a:solidFill>
                            <a:schemeClr val="bg1"/>
                          </a:solidFill>
                        </a:rPr>
                        <a:t>RUV</a:t>
                      </a:r>
                    </a:p>
                  </a:txBody>
                  <a:tcPr marL="71065" marR="71065" marT="35532" marB="35532">
                    <a:solidFill>
                      <a:srgbClr val="C00000"/>
                    </a:solidFill>
                  </a:tcPr>
                </a:tc>
                <a:tc>
                  <a:txBody>
                    <a:bodyPr/>
                    <a:lstStyle/>
                    <a:p>
                      <a:pPr algn="ctr"/>
                      <a:r>
                        <a:rPr lang="es-MX" sz="600" b="1" dirty="0">
                          <a:solidFill>
                            <a:schemeClr val="bg1"/>
                          </a:solidFill>
                        </a:rPr>
                        <a:t>REGISTRO EN DEEVi </a:t>
                      </a:r>
                    </a:p>
                  </a:txBody>
                  <a:tcPr marL="71065" marR="71065" marT="35532" marB="35532">
                    <a:solidFill>
                      <a:srgbClr val="C00000"/>
                    </a:solidFill>
                  </a:tcPr>
                </a:tc>
                <a:tc vMerge="1">
                  <a:txBody>
                    <a:bodyPr/>
                    <a:lstStyle/>
                    <a:p>
                      <a:endParaRPr lang="es-MX"/>
                    </a:p>
                  </a:txBody>
                  <a:tcPr/>
                </a:tc>
                <a:extLst>
                  <a:ext uri="{0D108BD9-81ED-4DB2-BD59-A6C34878D82A}">
                    <a16:rowId xmlns:a16="http://schemas.microsoft.com/office/drawing/2014/main" val="4234037495"/>
                  </a:ext>
                </a:extLst>
              </a:tr>
              <a:tr h="510736">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endParaRPr lang="es-MX" sz="400" b="1" dirty="0">
                        <a:solidFill>
                          <a:schemeClr val="tx1"/>
                        </a:solidFill>
                      </a:endParaRPr>
                    </a:p>
                    <a:p>
                      <a:pPr algn="ctr"/>
                      <a:r>
                        <a:rPr lang="es-MX" sz="700" b="1" dirty="0">
                          <a:solidFill>
                            <a:schemeClr val="tx1"/>
                          </a:solidFill>
                        </a:rPr>
                        <a:t>UNIFAMILIAR 1 NIVEL</a:t>
                      </a:r>
                    </a:p>
                    <a:p>
                      <a:pPr marL="0" marR="0" indent="0" algn="ctr" defTabSz="914400" rtl="0" eaLnBrk="1" fontAlgn="auto" latinLnBrk="0" hangingPunct="1">
                        <a:lnSpc>
                          <a:spcPct val="100000"/>
                        </a:lnSpc>
                        <a:spcBef>
                          <a:spcPts val="0"/>
                        </a:spcBef>
                        <a:spcAft>
                          <a:spcPts val="0"/>
                        </a:spcAft>
                        <a:buClrTx/>
                        <a:buSzTx/>
                        <a:buFontTx/>
                        <a:buNone/>
                        <a:tabLst/>
                        <a:defRPr/>
                      </a:pPr>
                      <a:r>
                        <a:rPr lang="es-MX" sz="700" b="1" dirty="0">
                          <a:solidFill>
                            <a:schemeClr val="tx1"/>
                          </a:solidFill>
                        </a:rPr>
                        <a:t>(UF) </a:t>
                      </a:r>
                    </a:p>
                  </a:txBody>
                  <a:tcPr marL="71065" marR="71065" marT="35532" marB="35532">
                    <a:solidFill>
                      <a:schemeClr val="bg2">
                        <a:lumMod val="90000"/>
                      </a:schemeClr>
                    </a:solidFill>
                  </a:tcPr>
                </a:tc>
                <a:tc>
                  <a:txBody>
                    <a:bodyPr/>
                    <a:lstStyle/>
                    <a:p>
                      <a:pPr algn="ctr"/>
                      <a:endParaRPr lang="es-MX" sz="10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AISLADA</a:t>
                      </a:r>
                    </a:p>
                  </a:txBody>
                  <a:tcPr marL="71065" marR="71065" marT="35532" marB="35532">
                    <a:solidFill>
                      <a:schemeClr val="bg2">
                        <a:lumMod val="90000"/>
                      </a:schemeClr>
                    </a:solidFill>
                  </a:tcPr>
                </a:tc>
                <a:tc>
                  <a:txBody>
                    <a:bodyPr/>
                    <a:lstStyle/>
                    <a:p>
                      <a:pPr algn="l"/>
                      <a:endParaRPr lang="es-MX" sz="700" b="1" dirty="0">
                        <a:solidFill>
                          <a:schemeClr val="tx1"/>
                        </a:solidFill>
                      </a:endParaRPr>
                    </a:p>
                    <a:p>
                      <a:pPr algn="l"/>
                      <a:r>
                        <a:rPr lang="es-MX" sz="700" b="1" dirty="0">
                          <a:solidFill>
                            <a:schemeClr val="tx1"/>
                          </a:solidFill>
                        </a:rPr>
                        <a:t>•  1 archivo DEEVi</a:t>
                      </a:r>
                    </a:p>
                    <a:p>
                      <a:pPr algn="l"/>
                      <a:r>
                        <a:rPr lang="es-MX" sz="700" b="1" dirty="0">
                          <a:solidFill>
                            <a:schemeClr val="tx1"/>
                          </a:solidFill>
                        </a:rPr>
                        <a:t>•  1 prototipo</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3635399219"/>
                  </a:ext>
                </a:extLst>
              </a:tr>
              <a:tr h="485775">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400" b="1"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700" b="1" kern="1200" dirty="0">
                          <a:solidFill>
                            <a:schemeClr val="tx1"/>
                          </a:solidFill>
                          <a:latin typeface="+mn-lt"/>
                          <a:ea typeface="+mn-ea"/>
                          <a:cs typeface="+mn-cs"/>
                        </a:rPr>
                        <a:t>UNIFAMILIAR</a:t>
                      </a:r>
                      <a:r>
                        <a:rPr lang="es-MX" sz="700" b="1" kern="1200" baseline="0" dirty="0">
                          <a:solidFill>
                            <a:schemeClr val="tx1"/>
                          </a:solidFill>
                          <a:latin typeface="+mn-lt"/>
                          <a:ea typeface="+mn-ea"/>
                          <a:cs typeface="+mn-cs"/>
                        </a:rPr>
                        <a:t> 2 NIVELES </a:t>
                      </a:r>
                    </a:p>
                    <a:p>
                      <a:pPr marL="0" marR="0" indent="0" algn="ctr" defTabSz="914400" rtl="0" eaLnBrk="1" fontAlgn="auto" latinLnBrk="0" hangingPunct="1">
                        <a:lnSpc>
                          <a:spcPct val="100000"/>
                        </a:lnSpc>
                        <a:spcBef>
                          <a:spcPts val="0"/>
                        </a:spcBef>
                        <a:spcAft>
                          <a:spcPts val="0"/>
                        </a:spcAft>
                        <a:buClrTx/>
                        <a:buSzTx/>
                        <a:buFontTx/>
                        <a:buNone/>
                        <a:tabLst/>
                        <a:defRPr/>
                      </a:pPr>
                      <a:r>
                        <a:rPr lang="es-MX" sz="700" b="1" dirty="0">
                          <a:solidFill>
                            <a:schemeClr val="tx1"/>
                          </a:solidFill>
                        </a:rPr>
                        <a:t>(UF) </a:t>
                      </a:r>
                    </a:p>
                  </a:txBody>
                  <a:tcPr marL="71065" marR="71065" marT="35532" marB="35532">
                    <a:solidFill>
                      <a:schemeClr val="bg2">
                        <a:lumMod val="90000"/>
                      </a:schemeClr>
                    </a:solidFill>
                  </a:tcPr>
                </a:tc>
                <a:tc>
                  <a:txBody>
                    <a:bodyPr/>
                    <a:lstStyle/>
                    <a:p>
                      <a:pPr algn="ctr"/>
                      <a:endParaRPr lang="es-MX" sz="800" b="1" dirty="0">
                        <a:solidFill>
                          <a:schemeClr val="tx1"/>
                        </a:solidFill>
                      </a:endParaRPr>
                    </a:p>
                    <a:p>
                      <a:pPr algn="ctr"/>
                      <a:r>
                        <a:rPr lang="es-MX" sz="700" b="1" dirty="0">
                          <a:solidFill>
                            <a:schemeClr val="tx1"/>
                          </a:solidFill>
                        </a:rPr>
                        <a:t>AISLADA</a:t>
                      </a:r>
                    </a:p>
                  </a:txBody>
                  <a:tcPr marL="71065" marR="71065" marT="35532" marB="35532">
                    <a:solidFill>
                      <a:schemeClr val="bg2">
                        <a:lumMod val="90000"/>
                      </a:schemeClr>
                    </a:solidFill>
                  </a:tcPr>
                </a:tc>
                <a:tc>
                  <a:txBody>
                    <a:bodyPr/>
                    <a:lstStyle/>
                    <a:p>
                      <a:pPr algn="l"/>
                      <a:endParaRPr lang="es-MX" sz="700" b="1" dirty="0">
                        <a:solidFill>
                          <a:schemeClr val="tx1"/>
                        </a:solidFill>
                      </a:endParaRPr>
                    </a:p>
                    <a:p>
                      <a:pPr algn="l"/>
                      <a:r>
                        <a:rPr lang="es-MX" sz="700" b="1" dirty="0">
                          <a:solidFill>
                            <a:schemeClr val="tx1"/>
                          </a:solidFill>
                        </a:rPr>
                        <a:t>•  1 archivo DEEVi</a:t>
                      </a:r>
                    </a:p>
                    <a:p>
                      <a:pPr algn="l"/>
                      <a:r>
                        <a:rPr lang="es-MX" sz="700" b="1" dirty="0">
                          <a:solidFill>
                            <a:schemeClr val="tx1"/>
                          </a:solidFill>
                        </a:rPr>
                        <a:t>•  1 prototipo</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4210836705"/>
                  </a:ext>
                </a:extLst>
              </a:tr>
              <a:tr h="482600">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endParaRPr lang="es-MX" sz="300" b="1" dirty="0">
                        <a:solidFill>
                          <a:schemeClr val="tx1"/>
                        </a:solidFill>
                      </a:endParaRPr>
                    </a:p>
                    <a:p>
                      <a:pPr algn="ctr"/>
                      <a:r>
                        <a:rPr lang="es-MX" sz="700" b="1" dirty="0">
                          <a:solidFill>
                            <a:schemeClr val="tx1"/>
                          </a:solidFill>
                        </a:rPr>
                        <a:t>DÚPLEX VERTICAL </a:t>
                      </a:r>
                    </a:p>
                    <a:p>
                      <a:pPr algn="ctr"/>
                      <a:r>
                        <a:rPr lang="es-MX" sz="700" b="1" dirty="0">
                          <a:solidFill>
                            <a:schemeClr val="tx1"/>
                          </a:solidFill>
                        </a:rPr>
                        <a:t>(DX) </a:t>
                      </a:r>
                    </a:p>
                  </a:txBody>
                  <a:tcPr marL="71065" marR="71065" marT="35532" marB="35532">
                    <a:solidFill>
                      <a:schemeClr val="bg2">
                        <a:lumMod val="90000"/>
                      </a:schemeClr>
                    </a:solidFill>
                  </a:tcPr>
                </a:tc>
                <a:tc>
                  <a:txBody>
                    <a:bodyPr/>
                    <a:lstStyle/>
                    <a:p>
                      <a:pPr algn="ctr"/>
                      <a:endParaRPr lang="es-MX" sz="900" b="1" dirty="0">
                        <a:solidFill>
                          <a:schemeClr val="tx1"/>
                        </a:solidFill>
                      </a:endParaRPr>
                    </a:p>
                    <a:p>
                      <a:pPr algn="ctr"/>
                      <a:r>
                        <a:rPr lang="es-MX" sz="700" b="1" dirty="0">
                          <a:solidFill>
                            <a:schemeClr val="tx1"/>
                          </a:solidFill>
                        </a:rPr>
                        <a:t>ADOSADA</a:t>
                      </a:r>
                      <a:endParaRPr lang="es-MX" sz="700" b="1" dirty="0">
                        <a:solidFill>
                          <a:schemeClr val="accent1">
                            <a:lumMod val="20000"/>
                            <a:lumOff val="80000"/>
                          </a:schemeClr>
                        </a:solidFill>
                      </a:endParaRPr>
                    </a:p>
                  </a:txBody>
                  <a:tcPr marL="71065" marR="71065" marT="35532" marB="35532">
                    <a:solidFill>
                      <a:schemeClr val="bg2">
                        <a:lumMod val="90000"/>
                      </a:schemeClr>
                    </a:solidFill>
                  </a:tcPr>
                </a:tc>
                <a:tc>
                  <a:txBody>
                    <a:bodyPr/>
                    <a:lstStyle/>
                    <a:p>
                      <a:pPr algn="l"/>
                      <a:endParaRPr lang="es-MX" sz="700" b="1" dirty="0">
                        <a:solidFill>
                          <a:schemeClr val="tx1"/>
                        </a:solidFill>
                      </a:endParaRPr>
                    </a:p>
                    <a:p>
                      <a:pPr algn="l"/>
                      <a:r>
                        <a:rPr lang="es-MX" sz="700" b="1" dirty="0">
                          <a:solidFill>
                            <a:schemeClr val="tx1"/>
                          </a:solidFill>
                        </a:rPr>
                        <a:t>•  1 archivo DEEVi</a:t>
                      </a:r>
                    </a:p>
                    <a:p>
                      <a:pPr algn="l"/>
                      <a:r>
                        <a:rPr lang="es-MX" sz="700" b="1" dirty="0">
                          <a:solidFill>
                            <a:schemeClr val="tx1"/>
                          </a:solidFill>
                        </a:rPr>
                        <a:t>•  X prototipos</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071032367"/>
                  </a:ext>
                </a:extLst>
              </a:tr>
              <a:tr h="485775">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endParaRPr lang="es-MX" sz="4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DÚPLEX HORIZONTAL       </a:t>
                      </a:r>
                    </a:p>
                    <a:p>
                      <a:pPr algn="ctr"/>
                      <a:r>
                        <a:rPr lang="es-MX" sz="700" b="1" kern="1200" dirty="0">
                          <a:solidFill>
                            <a:schemeClr val="tx1"/>
                          </a:solidFill>
                          <a:latin typeface="+mn-lt"/>
                          <a:ea typeface="+mn-ea"/>
                          <a:cs typeface="+mn-cs"/>
                        </a:rPr>
                        <a:t>1 NIVEL (DX)</a:t>
                      </a:r>
                    </a:p>
                  </a:txBody>
                  <a:tcPr marL="71065" marR="71065" marT="35532" marB="35532">
                    <a:solidFill>
                      <a:schemeClr val="bg2">
                        <a:lumMod val="90000"/>
                      </a:schemeClr>
                    </a:solidFill>
                  </a:tcPr>
                </a:tc>
                <a:tc>
                  <a:txBody>
                    <a:bodyPr/>
                    <a:lstStyle/>
                    <a:p>
                      <a:pPr algn="ctr"/>
                      <a:endParaRPr lang="es-MX" sz="10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ADOSADA</a:t>
                      </a:r>
                    </a:p>
                  </a:txBody>
                  <a:tcPr marL="71065" marR="71065" marT="35532" marB="35532">
                    <a:solidFill>
                      <a:schemeClr val="bg2">
                        <a:lumMod val="90000"/>
                      </a:schemeClr>
                    </a:solidFill>
                  </a:tcPr>
                </a:tc>
                <a:tc>
                  <a:txBody>
                    <a:bodyPr/>
                    <a:lstStyle/>
                    <a:p>
                      <a:pPr algn="l"/>
                      <a:endParaRPr lang="es-MX" sz="700" b="1" kern="1200" dirty="0">
                        <a:solidFill>
                          <a:schemeClr val="tx1"/>
                        </a:solidFill>
                        <a:latin typeface="+mn-lt"/>
                        <a:ea typeface="+mn-ea"/>
                        <a:cs typeface="+mn-cs"/>
                      </a:endParaRPr>
                    </a:p>
                    <a:p>
                      <a:pPr algn="l"/>
                      <a:r>
                        <a:rPr lang="es-MX" sz="700" b="1" kern="1200" dirty="0">
                          <a:solidFill>
                            <a:schemeClr val="tx1"/>
                          </a:solidFill>
                          <a:latin typeface="+mn-lt"/>
                          <a:ea typeface="+mn-ea"/>
                          <a:cs typeface="+mn-cs"/>
                        </a:rPr>
                        <a:t>•  1 archivo DEEVi</a:t>
                      </a:r>
                    </a:p>
                    <a:p>
                      <a:pPr algn="l"/>
                      <a:r>
                        <a:rPr lang="es-MX" sz="700" b="1" kern="1200" dirty="0">
                          <a:solidFill>
                            <a:schemeClr val="tx1"/>
                          </a:solidFill>
                          <a:latin typeface="+mn-lt"/>
                          <a:ea typeface="+mn-ea"/>
                          <a:cs typeface="+mn-cs"/>
                        </a:rPr>
                        <a:t>•  X prototipos</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577940599"/>
                  </a:ext>
                </a:extLst>
              </a:tr>
              <a:tr h="492125">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endParaRPr lang="es-MX" sz="1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DÚPLEX HORIZONTAL       </a:t>
                      </a:r>
                    </a:p>
                    <a:p>
                      <a:pPr algn="ctr"/>
                      <a:r>
                        <a:rPr lang="es-MX" sz="700" b="1" kern="1200" dirty="0">
                          <a:solidFill>
                            <a:schemeClr val="tx1"/>
                          </a:solidFill>
                          <a:latin typeface="+mn-lt"/>
                          <a:ea typeface="+mn-ea"/>
                          <a:cs typeface="+mn-cs"/>
                        </a:rPr>
                        <a:t>2 NIVELES (DX) </a:t>
                      </a:r>
                    </a:p>
                  </a:txBody>
                  <a:tcPr marL="71065" marR="71065" marT="35532" marB="35532">
                    <a:solidFill>
                      <a:schemeClr val="bg2">
                        <a:lumMod val="90000"/>
                      </a:schemeClr>
                    </a:solidFill>
                  </a:tcPr>
                </a:tc>
                <a:tc>
                  <a:txBody>
                    <a:bodyPr/>
                    <a:lstStyle/>
                    <a:p>
                      <a:pPr algn="ctr"/>
                      <a:endParaRPr lang="es-MX" sz="10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ADOSADA</a:t>
                      </a:r>
                    </a:p>
                  </a:txBody>
                  <a:tcPr marL="71065" marR="71065" marT="35532" marB="35532">
                    <a:solidFill>
                      <a:schemeClr val="bg2">
                        <a:lumMod val="90000"/>
                      </a:schemeClr>
                    </a:solidFill>
                  </a:tcPr>
                </a:tc>
                <a:tc>
                  <a:txBody>
                    <a:bodyPr/>
                    <a:lstStyle/>
                    <a:p>
                      <a:pPr algn="l"/>
                      <a:endParaRPr lang="es-MX" sz="700" b="1" kern="1200" dirty="0">
                        <a:solidFill>
                          <a:schemeClr val="tx1"/>
                        </a:solidFill>
                        <a:latin typeface="+mn-lt"/>
                        <a:ea typeface="+mn-ea"/>
                        <a:cs typeface="+mn-cs"/>
                      </a:endParaRPr>
                    </a:p>
                    <a:p>
                      <a:pPr algn="l"/>
                      <a:r>
                        <a:rPr lang="es-MX" sz="700" b="1" kern="1200" dirty="0">
                          <a:solidFill>
                            <a:schemeClr val="tx1"/>
                          </a:solidFill>
                          <a:latin typeface="+mn-lt"/>
                          <a:ea typeface="+mn-ea"/>
                          <a:cs typeface="+mn-cs"/>
                        </a:rPr>
                        <a:t>•  1 archivo DEEVi</a:t>
                      </a:r>
                    </a:p>
                    <a:p>
                      <a:pPr algn="l"/>
                      <a:r>
                        <a:rPr lang="es-MX" sz="700" b="1" kern="1200" dirty="0">
                          <a:solidFill>
                            <a:schemeClr val="tx1"/>
                          </a:solidFill>
                          <a:latin typeface="+mn-lt"/>
                          <a:ea typeface="+mn-ea"/>
                          <a:cs typeface="+mn-cs"/>
                        </a:rPr>
                        <a:t>•  X prototipos</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3182126019"/>
                  </a:ext>
                </a:extLst>
              </a:tr>
              <a:tr h="492125">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endParaRPr lang="es-MX" sz="7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CUÁDRUPLEX</a:t>
                      </a:r>
                    </a:p>
                    <a:p>
                      <a:pPr algn="ctr"/>
                      <a:r>
                        <a:rPr lang="es-MX" sz="700" b="1" kern="1200" dirty="0">
                          <a:solidFill>
                            <a:schemeClr val="tx1"/>
                          </a:solidFill>
                          <a:latin typeface="+mn-lt"/>
                          <a:ea typeface="+mn-ea"/>
                          <a:cs typeface="+mn-cs"/>
                        </a:rPr>
                        <a:t>(DX)</a:t>
                      </a:r>
                    </a:p>
                  </a:txBody>
                  <a:tcPr marL="71065" marR="71065" marT="35532" marB="35532">
                    <a:solidFill>
                      <a:schemeClr val="bg2">
                        <a:lumMod val="90000"/>
                      </a:schemeClr>
                    </a:solidFill>
                  </a:tcPr>
                </a:tc>
                <a:tc>
                  <a:txBody>
                    <a:bodyPr/>
                    <a:lstStyle/>
                    <a:p>
                      <a:pPr algn="ctr"/>
                      <a:endParaRPr lang="es-MX" sz="10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ADOSADA</a:t>
                      </a:r>
                    </a:p>
                  </a:txBody>
                  <a:tcPr marL="71065" marR="71065" marT="35532" marB="35532">
                    <a:solidFill>
                      <a:schemeClr val="bg2">
                        <a:lumMod val="90000"/>
                      </a:schemeClr>
                    </a:solidFill>
                  </a:tcPr>
                </a:tc>
                <a:tc>
                  <a:txBody>
                    <a:bodyPr/>
                    <a:lstStyle/>
                    <a:p>
                      <a:pPr algn="l"/>
                      <a:endParaRPr lang="es-MX" sz="700" b="1" kern="1200" dirty="0">
                        <a:solidFill>
                          <a:schemeClr val="tx1"/>
                        </a:solidFill>
                        <a:latin typeface="+mn-lt"/>
                        <a:ea typeface="+mn-ea"/>
                        <a:cs typeface="+mn-cs"/>
                      </a:endParaRPr>
                    </a:p>
                    <a:p>
                      <a:pPr algn="l"/>
                      <a:r>
                        <a:rPr lang="es-MX" sz="700" b="1" kern="1200" dirty="0">
                          <a:solidFill>
                            <a:schemeClr val="tx1"/>
                          </a:solidFill>
                          <a:latin typeface="+mn-lt"/>
                          <a:ea typeface="+mn-ea"/>
                          <a:cs typeface="+mn-cs"/>
                        </a:rPr>
                        <a:t>•  1 archivo DEEVi</a:t>
                      </a:r>
                    </a:p>
                    <a:p>
                      <a:pPr algn="l"/>
                      <a:r>
                        <a:rPr lang="es-MX" sz="700" b="1" kern="1200" dirty="0">
                          <a:solidFill>
                            <a:schemeClr val="tx1"/>
                          </a:solidFill>
                          <a:latin typeface="+mn-lt"/>
                          <a:ea typeface="+mn-ea"/>
                          <a:cs typeface="+mn-cs"/>
                        </a:rPr>
                        <a:t>•  X prototipos</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93797085"/>
                  </a:ext>
                </a:extLst>
              </a:tr>
              <a:tr h="488950">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endParaRPr lang="es-MX" sz="7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TRIPLEX</a:t>
                      </a:r>
                    </a:p>
                    <a:p>
                      <a:pPr algn="ctr"/>
                      <a:r>
                        <a:rPr lang="es-MX" sz="700" b="1" kern="1200" dirty="0">
                          <a:solidFill>
                            <a:schemeClr val="tx1"/>
                          </a:solidFill>
                          <a:latin typeface="+mn-lt"/>
                          <a:ea typeface="+mn-ea"/>
                          <a:cs typeface="+mn-cs"/>
                        </a:rPr>
                        <a:t>(TX)</a:t>
                      </a:r>
                    </a:p>
                  </a:txBody>
                  <a:tcPr marL="71065" marR="71065" marT="35532" marB="35532">
                    <a:solidFill>
                      <a:schemeClr val="bg2">
                        <a:lumMod val="90000"/>
                      </a:schemeClr>
                    </a:solidFill>
                  </a:tcPr>
                </a:tc>
                <a:tc>
                  <a:txBody>
                    <a:bodyPr/>
                    <a:lstStyle/>
                    <a:p>
                      <a:pPr algn="ctr"/>
                      <a:endParaRPr lang="es-MX" sz="10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VERTICAL</a:t>
                      </a:r>
                    </a:p>
                  </a:txBody>
                  <a:tcPr marL="71065" marR="71065" marT="35532" marB="35532">
                    <a:solidFill>
                      <a:schemeClr val="bg2">
                        <a:lumMod val="90000"/>
                      </a:schemeClr>
                    </a:solidFill>
                  </a:tcPr>
                </a:tc>
                <a:tc>
                  <a:txBody>
                    <a:bodyPr/>
                    <a:lstStyle/>
                    <a:p>
                      <a:pPr algn="l"/>
                      <a:endParaRPr lang="es-MX" sz="700" b="1" kern="1200" dirty="0">
                        <a:solidFill>
                          <a:schemeClr val="tx1"/>
                        </a:solidFill>
                        <a:latin typeface="+mn-lt"/>
                        <a:ea typeface="+mn-ea"/>
                        <a:cs typeface="+mn-cs"/>
                      </a:endParaRPr>
                    </a:p>
                    <a:p>
                      <a:pPr algn="l"/>
                      <a:r>
                        <a:rPr lang="es-MX" sz="700" b="1" kern="1200" dirty="0">
                          <a:solidFill>
                            <a:schemeClr val="tx1"/>
                          </a:solidFill>
                          <a:latin typeface="+mn-lt"/>
                          <a:ea typeface="+mn-ea"/>
                          <a:cs typeface="+mn-cs"/>
                        </a:rPr>
                        <a:t>•  1 archivo DEEVi</a:t>
                      </a:r>
                    </a:p>
                    <a:p>
                      <a:pPr algn="l"/>
                      <a:r>
                        <a:rPr lang="es-MX" sz="700" b="1" kern="1200" dirty="0">
                          <a:solidFill>
                            <a:schemeClr val="tx1"/>
                          </a:solidFill>
                          <a:latin typeface="+mn-lt"/>
                          <a:ea typeface="+mn-ea"/>
                          <a:cs typeface="+mn-cs"/>
                        </a:rPr>
                        <a:t>•  X prototipos</a:t>
                      </a:r>
                    </a:p>
                  </a:txBody>
                  <a:tcPr marL="71065" marR="71065" marT="35532" marB="35532">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769582667"/>
                  </a:ext>
                </a:extLst>
              </a:tr>
              <a:tr h="482600">
                <a:tc>
                  <a:txBody>
                    <a:bodyPr/>
                    <a:lstStyle/>
                    <a:p>
                      <a:pPr algn="ctr"/>
                      <a:endParaRPr lang="es-MX" sz="1200" dirty="0">
                        <a:solidFill>
                          <a:schemeClr val="accent1">
                            <a:lumMod val="20000"/>
                            <a:lumOff val="80000"/>
                          </a:schemeClr>
                        </a:solidFill>
                      </a:endParaRPr>
                    </a:p>
                  </a:txBody>
                  <a:tcPr marL="71065" marR="71065" marT="35532" marB="3553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s-MX" sz="700" b="1" kern="1200" dirty="0">
                          <a:solidFill>
                            <a:schemeClr val="tx1"/>
                          </a:solidFill>
                          <a:latin typeface="+mn-lt"/>
                          <a:ea typeface="+mn-ea"/>
                          <a:cs typeface="+mn-cs"/>
                        </a:rPr>
                        <a:t>MULTI-FAMILIAR VERTICAL</a:t>
                      </a:r>
                    </a:p>
                    <a:p>
                      <a:pPr algn="ctr"/>
                      <a:r>
                        <a:rPr lang="es-MX" sz="700" b="1" kern="1200" dirty="0">
                          <a:solidFill>
                            <a:schemeClr val="tx1"/>
                          </a:solidFill>
                          <a:latin typeface="+mn-lt"/>
                          <a:ea typeface="+mn-ea"/>
                          <a:cs typeface="+mn-cs"/>
                        </a:rPr>
                        <a:t>(MXV)</a:t>
                      </a:r>
                    </a:p>
                  </a:txBody>
                  <a:tcPr marL="71065" marR="71065" marT="35532" marB="35532">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s-MX" sz="900" b="1" kern="1200" dirty="0">
                        <a:solidFill>
                          <a:schemeClr val="tx1"/>
                        </a:solidFill>
                        <a:latin typeface="+mn-lt"/>
                        <a:ea typeface="+mn-ea"/>
                        <a:cs typeface="+mn-cs"/>
                      </a:endParaRPr>
                    </a:p>
                    <a:p>
                      <a:pPr algn="ctr"/>
                      <a:r>
                        <a:rPr lang="es-MX" sz="700" b="1" kern="1200" dirty="0">
                          <a:solidFill>
                            <a:schemeClr val="tx1"/>
                          </a:solidFill>
                          <a:latin typeface="+mn-lt"/>
                          <a:ea typeface="+mn-ea"/>
                          <a:cs typeface="+mn-cs"/>
                        </a:rPr>
                        <a:t>VERTICAL</a:t>
                      </a:r>
                    </a:p>
                  </a:txBody>
                  <a:tcPr marL="71065" marR="71065" marT="35532" marB="35532">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endParaRPr lang="es-MX" sz="700" b="1" kern="1200" dirty="0">
                        <a:solidFill>
                          <a:schemeClr val="tx1"/>
                        </a:solidFill>
                        <a:latin typeface="+mn-lt"/>
                        <a:ea typeface="+mn-ea"/>
                        <a:cs typeface="+mn-cs"/>
                      </a:endParaRPr>
                    </a:p>
                    <a:p>
                      <a:pPr algn="l"/>
                      <a:r>
                        <a:rPr lang="es-MX" sz="700" b="1" kern="1200" dirty="0">
                          <a:solidFill>
                            <a:schemeClr val="tx1"/>
                          </a:solidFill>
                          <a:latin typeface="+mn-lt"/>
                          <a:ea typeface="+mn-ea"/>
                          <a:cs typeface="+mn-cs"/>
                        </a:rPr>
                        <a:t>•  1 archivo DEEVi</a:t>
                      </a:r>
                    </a:p>
                    <a:p>
                      <a:pPr algn="l"/>
                      <a:r>
                        <a:rPr lang="es-MX" sz="700" b="1" kern="1200" dirty="0">
                          <a:solidFill>
                            <a:schemeClr val="tx1"/>
                          </a:solidFill>
                          <a:latin typeface="+mn-lt"/>
                          <a:ea typeface="+mn-ea"/>
                          <a:cs typeface="+mn-cs"/>
                        </a:rPr>
                        <a:t>•  X prototipos</a:t>
                      </a:r>
                    </a:p>
                  </a:txBody>
                  <a:tcPr marL="71065" marR="71065" marT="35532" marB="3553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30892469"/>
                  </a:ext>
                </a:extLst>
              </a:tr>
            </a:tbl>
          </a:graphicData>
        </a:graphic>
      </p:graphicFrame>
      <p:pic>
        <p:nvPicPr>
          <p:cNvPr id="8" name="Imagen 7"/>
          <p:cNvPicPr>
            <a:picLocks noChangeAspect="1"/>
          </p:cNvPicPr>
          <p:nvPr/>
        </p:nvPicPr>
        <p:blipFill>
          <a:blip r:embed="rId5">
            <a:extLst>
              <a:ext uri="{BEBA8EAE-BF5A-486C-A8C5-ECC9F3942E4B}">
                <a14:imgProps xmlns:a14="http://schemas.microsoft.com/office/drawing/2010/main">
                  <a14:imgLayer r:embed="rId6">
                    <a14:imgEffect>
                      <a14:saturation sat="0"/>
                    </a14:imgEffect>
                    <a14:imgEffect>
                      <a14:brightnessContrast bright="-13000"/>
                    </a14:imgEffect>
                  </a14:imgLayer>
                </a14:imgProps>
              </a:ext>
            </a:extLst>
          </a:blip>
          <a:stretch>
            <a:fillRect/>
          </a:stretch>
        </p:blipFill>
        <p:spPr>
          <a:xfrm>
            <a:off x="9057823" y="3686785"/>
            <a:ext cx="632964" cy="462551"/>
          </a:xfrm>
          <a:prstGeom prst="rect">
            <a:avLst/>
          </a:prstGeom>
        </p:spPr>
      </p:pic>
      <p:pic>
        <p:nvPicPr>
          <p:cNvPr id="9" name="Imagen 8"/>
          <p:cNvPicPr>
            <a:picLocks noChangeAspect="1"/>
          </p:cNvPicPr>
          <p:nvPr/>
        </p:nvPicPr>
        <p:blipFill>
          <a:blip r:embed="rId7">
            <a:extLst>
              <a:ext uri="{BEBA8EAE-BF5A-486C-A8C5-ECC9F3942E4B}">
                <a14:imgProps xmlns:a14="http://schemas.microsoft.com/office/drawing/2010/main">
                  <a14:imgLayer r:embed="rId8">
                    <a14:imgEffect>
                      <a14:saturation sat="0"/>
                    </a14:imgEffect>
                    <a14:imgEffect>
                      <a14:brightnessContrast bright="-13000"/>
                    </a14:imgEffect>
                  </a14:imgLayer>
                </a14:imgProps>
              </a:ext>
            </a:extLst>
          </a:blip>
          <a:stretch>
            <a:fillRect/>
          </a:stretch>
        </p:blipFill>
        <p:spPr>
          <a:xfrm>
            <a:off x="9107898" y="4206777"/>
            <a:ext cx="608293" cy="447612"/>
          </a:xfrm>
          <a:prstGeom prst="rect">
            <a:avLst/>
          </a:prstGeom>
        </p:spPr>
      </p:pic>
      <p:pic>
        <p:nvPicPr>
          <p:cNvPr id="10" name="Imagen 9"/>
          <p:cNvPicPr>
            <a:picLocks noChangeAspect="1"/>
          </p:cNvPicPr>
          <p:nvPr/>
        </p:nvPicPr>
        <p:blipFill>
          <a:blip r:embed="rId9">
            <a:extLst>
              <a:ext uri="{BEBA8EAE-BF5A-486C-A8C5-ECC9F3942E4B}">
                <a14:imgProps xmlns:a14="http://schemas.microsoft.com/office/drawing/2010/main">
                  <a14:imgLayer r:embed="rId10">
                    <a14:imgEffect>
                      <a14:saturation sat="0"/>
                    </a14:imgEffect>
                    <a14:imgEffect>
                      <a14:brightnessContrast bright="-13000"/>
                    </a14:imgEffect>
                  </a14:imgLayer>
                </a14:imgProps>
              </a:ext>
            </a:extLst>
          </a:blip>
          <a:stretch>
            <a:fillRect/>
          </a:stretch>
        </p:blipFill>
        <p:spPr>
          <a:xfrm>
            <a:off x="9057822" y="4682898"/>
            <a:ext cx="632965" cy="465415"/>
          </a:xfrm>
          <a:prstGeom prst="rect">
            <a:avLst/>
          </a:prstGeom>
        </p:spPr>
      </p:pic>
      <p:pic>
        <p:nvPicPr>
          <p:cNvPr id="12" name="Imagen 11"/>
          <p:cNvPicPr>
            <a:picLocks noChangeAspect="1"/>
          </p:cNvPicPr>
          <p:nvPr/>
        </p:nvPicPr>
        <p:blipFill rotWithShape="1">
          <a:blip r:embed="rId11">
            <a:extLst>
              <a:ext uri="{BEBA8EAE-BF5A-486C-A8C5-ECC9F3942E4B}">
                <a14:imgProps xmlns:a14="http://schemas.microsoft.com/office/drawing/2010/main">
                  <a14:imgLayer r:embed="rId12">
                    <a14:imgEffect>
                      <a14:saturation sat="0"/>
                    </a14:imgEffect>
                    <a14:imgEffect>
                      <a14:brightnessContrast bright="-5000"/>
                    </a14:imgEffect>
                  </a14:imgLayer>
                </a14:imgProps>
              </a:ext>
            </a:extLst>
          </a:blip>
          <a:srcRect t="-1" b="10954"/>
          <a:stretch/>
        </p:blipFill>
        <p:spPr>
          <a:xfrm>
            <a:off x="9095562" y="3235108"/>
            <a:ext cx="595225" cy="405310"/>
          </a:xfrm>
          <a:prstGeom prst="rect">
            <a:avLst/>
          </a:prstGeom>
        </p:spPr>
      </p:pic>
      <p:pic>
        <p:nvPicPr>
          <p:cNvPr id="14" name="Imagen 13"/>
          <p:cNvPicPr>
            <a:picLocks noChangeAspect="1"/>
          </p:cNvPicPr>
          <p:nvPr/>
        </p:nvPicPr>
        <p:blipFill>
          <a:blip r:embed="rId13">
            <a:extLst>
              <a:ext uri="{BEBA8EAE-BF5A-486C-A8C5-ECC9F3942E4B}">
                <a14:imgProps xmlns:a14="http://schemas.microsoft.com/office/drawing/2010/main">
                  <a14:imgLayer r:embed="rId14">
                    <a14:imgEffect>
                      <a14:saturation sat="0"/>
                    </a14:imgEffect>
                    <a14:imgEffect>
                      <a14:brightnessContrast bright="-5000"/>
                    </a14:imgEffect>
                  </a14:imgLayer>
                </a14:imgProps>
              </a:ext>
            </a:extLst>
          </a:blip>
          <a:stretch>
            <a:fillRect/>
          </a:stretch>
        </p:blipFill>
        <p:spPr>
          <a:xfrm>
            <a:off x="9095562" y="5171372"/>
            <a:ext cx="511235" cy="458950"/>
          </a:xfrm>
          <a:prstGeom prst="rect">
            <a:avLst/>
          </a:prstGeom>
        </p:spPr>
      </p:pic>
      <p:pic>
        <p:nvPicPr>
          <p:cNvPr id="15" name="Imagen 14"/>
          <p:cNvPicPr>
            <a:picLocks noChangeAspect="1"/>
          </p:cNvPicPr>
          <p:nvPr/>
        </p:nvPicPr>
        <p:blipFill>
          <a:blip r:embed="rId15">
            <a:extLst>
              <a:ext uri="{BEBA8EAE-BF5A-486C-A8C5-ECC9F3942E4B}">
                <a14:imgProps xmlns:a14="http://schemas.microsoft.com/office/drawing/2010/main">
                  <a14:imgLayer r:embed="rId16">
                    <a14:imgEffect>
                      <a14:saturation sat="0"/>
                    </a14:imgEffect>
                    <a14:imgEffect>
                      <a14:brightnessContrast bright="-5000"/>
                    </a14:imgEffect>
                  </a14:imgLayer>
                </a14:imgProps>
              </a:ext>
            </a:extLst>
          </a:blip>
          <a:stretch>
            <a:fillRect/>
          </a:stretch>
        </p:blipFill>
        <p:spPr>
          <a:xfrm>
            <a:off x="9178829" y="5680833"/>
            <a:ext cx="453171" cy="439764"/>
          </a:xfrm>
          <a:prstGeom prst="rect">
            <a:avLst/>
          </a:prstGeom>
        </p:spPr>
      </p:pic>
      <p:pic>
        <p:nvPicPr>
          <p:cNvPr id="16" name="Imagen 15"/>
          <p:cNvPicPr>
            <a:picLocks noChangeAspect="1"/>
          </p:cNvPicPr>
          <p:nvPr/>
        </p:nvPicPr>
        <p:blipFill rotWithShape="1">
          <a:blip r:embed="rId17">
            <a:extLst>
              <a:ext uri="{BEBA8EAE-BF5A-486C-A8C5-ECC9F3942E4B}">
                <a14:imgProps xmlns:a14="http://schemas.microsoft.com/office/drawing/2010/main">
                  <a14:imgLayer r:embed="rId18">
                    <a14:imgEffect>
                      <a14:saturation sat="0"/>
                    </a14:imgEffect>
                    <a14:imgEffect>
                      <a14:brightnessContrast bright="-5000"/>
                    </a14:imgEffect>
                  </a14:imgLayer>
                </a14:imgProps>
              </a:ext>
            </a:extLst>
          </a:blip>
          <a:srcRect l="5765" t="5552" b="9838"/>
          <a:stretch/>
        </p:blipFill>
        <p:spPr>
          <a:xfrm>
            <a:off x="9025267" y="2229318"/>
            <a:ext cx="690924" cy="434597"/>
          </a:xfrm>
          <a:prstGeom prst="rect">
            <a:avLst/>
          </a:prstGeom>
        </p:spPr>
      </p:pic>
      <p:pic>
        <p:nvPicPr>
          <p:cNvPr id="17" name="Imagen 16"/>
          <p:cNvPicPr>
            <a:picLocks noChangeAspect="1"/>
          </p:cNvPicPr>
          <p:nvPr/>
        </p:nvPicPr>
        <p:blipFill>
          <a:blip r:embed="rId19">
            <a:extLst>
              <a:ext uri="{BEBA8EAE-BF5A-486C-A8C5-ECC9F3942E4B}">
                <a14:imgProps xmlns:a14="http://schemas.microsoft.com/office/drawing/2010/main">
                  <a14:imgLayer r:embed="rId20">
                    <a14:imgEffect>
                      <a14:saturation sat="0"/>
                    </a14:imgEffect>
                    <a14:imgEffect>
                      <a14:brightnessContrast bright="-5000"/>
                    </a14:imgEffect>
                  </a14:imgLayer>
                </a14:imgProps>
              </a:ext>
            </a:extLst>
          </a:blip>
          <a:stretch>
            <a:fillRect/>
          </a:stretch>
        </p:blipFill>
        <p:spPr>
          <a:xfrm>
            <a:off x="9095562" y="2722234"/>
            <a:ext cx="567379" cy="453116"/>
          </a:xfrm>
          <a:prstGeom prst="rect">
            <a:avLst/>
          </a:prstGeom>
        </p:spPr>
      </p:pic>
      <p:graphicFrame>
        <p:nvGraphicFramePr>
          <p:cNvPr id="23" name="Objeto 22"/>
          <p:cNvGraphicFramePr>
            <a:graphicFrameLocks noChangeAspect="1"/>
          </p:cNvGraphicFramePr>
          <p:nvPr>
            <p:extLst>
              <p:ext uri="{D42A27DB-BD31-4B8C-83A1-F6EECF244321}">
                <p14:modId xmlns:p14="http://schemas.microsoft.com/office/powerpoint/2010/main" val="2593076566"/>
              </p:ext>
            </p:extLst>
          </p:nvPr>
        </p:nvGraphicFramePr>
        <p:xfrm>
          <a:off x="237848" y="1705590"/>
          <a:ext cx="8575758" cy="4450410"/>
        </p:xfrm>
        <a:graphic>
          <a:graphicData uri="http://schemas.openxmlformats.org/presentationml/2006/ole">
            <mc:AlternateContent xmlns:mc="http://schemas.openxmlformats.org/markup-compatibility/2006">
              <mc:Choice xmlns:v="urn:schemas-microsoft-com:vml" Requires="v">
                <p:oleObj spid="_x0000_s1026" name="Hoja de cálculo" r:id="rId21" imgW="10096500" imgH="6229174" progId="Excel.Sheet.12">
                  <p:embed/>
                </p:oleObj>
              </mc:Choice>
              <mc:Fallback>
                <p:oleObj name="Hoja de cálculo" r:id="rId21" imgW="10096500" imgH="6229174" progId="Excel.Sheet.12">
                  <p:embed/>
                  <p:pic>
                    <p:nvPicPr>
                      <p:cNvPr id="23" name="Objeto 22"/>
                      <p:cNvPicPr/>
                      <p:nvPr/>
                    </p:nvPicPr>
                    <p:blipFill>
                      <a:blip r:embed="rId22"/>
                      <a:stretch>
                        <a:fillRect/>
                      </a:stretch>
                    </p:blipFill>
                    <p:spPr>
                      <a:xfrm>
                        <a:off x="237848" y="1705590"/>
                        <a:ext cx="8575758" cy="4450410"/>
                      </a:xfrm>
                      <a:prstGeom prst="rect">
                        <a:avLst/>
                      </a:prstGeom>
                    </p:spPr>
                  </p:pic>
                </p:oleObj>
              </mc:Fallback>
            </mc:AlternateContent>
          </a:graphicData>
        </a:graphic>
      </p:graphicFrame>
      <p:sp>
        <p:nvSpPr>
          <p:cNvPr id="2" name="Rectángulo 1"/>
          <p:cNvSpPr/>
          <p:nvPr/>
        </p:nvSpPr>
        <p:spPr>
          <a:xfrm>
            <a:off x="9816860" y="1850161"/>
            <a:ext cx="1276710" cy="379157"/>
          </a:xfrm>
          <a:prstGeom prst="rect">
            <a:avLst/>
          </a:prstGeom>
          <a:noFill/>
          <a:ln w="38100">
            <a:solidFill>
              <a:srgbClr val="52A5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0883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US" smtClean="0"/>
              <a:t>16</a:t>
            </a:fld>
            <a:endParaRPr lang="es-US"/>
          </a:p>
        </p:txBody>
      </p:sp>
      <p:grpSp>
        <p:nvGrpSpPr>
          <p:cNvPr id="2" name="Grupo 1">
            <a:extLst>
              <a:ext uri="{FF2B5EF4-FFF2-40B4-BE49-F238E27FC236}">
                <a16:creationId xmlns:a16="http://schemas.microsoft.com/office/drawing/2014/main" id="{A2C36286-85D0-4A5D-88B3-22E9BCBB4CD7}"/>
              </a:ext>
            </a:extLst>
          </p:cNvPr>
          <p:cNvGrpSpPr/>
          <p:nvPr/>
        </p:nvGrpSpPr>
        <p:grpSpPr>
          <a:xfrm>
            <a:off x="541810" y="1493721"/>
            <a:ext cx="5417036" cy="4862630"/>
            <a:chOff x="541810" y="1512008"/>
            <a:chExt cx="5516412" cy="4951835"/>
          </a:xfrm>
        </p:grpSpPr>
        <p:sp>
          <p:nvSpPr>
            <p:cNvPr id="13" name="object 9">
              <a:extLst>
                <a:ext uri="{FF2B5EF4-FFF2-40B4-BE49-F238E27FC236}">
                  <a16:creationId xmlns:a16="http://schemas.microsoft.com/office/drawing/2014/main" id="{6CC4E137-4C6C-46C7-BD3A-045CA5FE7D30}"/>
                </a:ext>
              </a:extLst>
            </p:cNvPr>
            <p:cNvSpPr txBox="1">
              <a:spLocks/>
            </p:cNvSpPr>
            <p:nvPr/>
          </p:nvSpPr>
          <p:spPr>
            <a:xfrm>
              <a:off x="657225" y="1512008"/>
              <a:ext cx="3286176"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Aislada</a:t>
              </a:r>
              <a:endParaRPr lang="es-MX" sz="1800" b="1" dirty="0">
                <a:latin typeface="+mn-lt"/>
              </a:endParaRPr>
            </a:p>
          </p:txBody>
        </p:sp>
        <p:grpSp>
          <p:nvGrpSpPr>
            <p:cNvPr id="30" name="Grupo 29">
              <a:extLst>
                <a:ext uri="{FF2B5EF4-FFF2-40B4-BE49-F238E27FC236}">
                  <a16:creationId xmlns:a16="http://schemas.microsoft.com/office/drawing/2014/main" id="{89269A01-EA3C-479B-A449-261A58C1EF1B}"/>
                </a:ext>
              </a:extLst>
            </p:cNvPr>
            <p:cNvGrpSpPr/>
            <p:nvPr/>
          </p:nvGrpSpPr>
          <p:grpSpPr>
            <a:xfrm>
              <a:off x="556150" y="1966744"/>
              <a:ext cx="5446182" cy="1450975"/>
              <a:chOff x="857249" y="3797300"/>
              <a:chExt cx="5446182" cy="1450975"/>
            </a:xfrm>
          </p:grpSpPr>
          <p:pic>
            <p:nvPicPr>
              <p:cNvPr id="31" name="Imagen 30">
                <a:extLst>
                  <a:ext uri="{FF2B5EF4-FFF2-40B4-BE49-F238E27FC236}">
                    <a16:creationId xmlns:a16="http://schemas.microsoft.com/office/drawing/2014/main" id="{3AB19BE7-5EB4-46EC-9E54-49201DC3ED2E}"/>
                  </a:ext>
                </a:extLst>
              </p:cNvPr>
              <p:cNvPicPr>
                <a:picLocks noChangeAspect="1"/>
              </p:cNvPicPr>
              <p:nvPr/>
            </p:nvPicPr>
            <p:blipFill rotWithShape="1">
              <a:blip r:embed="rId2"/>
              <a:srcRect l="24820" t="42694" r="37442" b="42445"/>
              <a:stretch/>
            </p:blipFill>
            <p:spPr>
              <a:xfrm>
                <a:off x="857249" y="3819525"/>
                <a:ext cx="5446182" cy="1428750"/>
              </a:xfrm>
              <a:prstGeom prst="rect">
                <a:avLst/>
              </a:prstGeom>
            </p:spPr>
          </p:pic>
          <p:sp>
            <p:nvSpPr>
              <p:cNvPr id="32" name="Forma libre: forma 31">
                <a:extLst>
                  <a:ext uri="{FF2B5EF4-FFF2-40B4-BE49-F238E27FC236}">
                    <a16:creationId xmlns:a16="http://schemas.microsoft.com/office/drawing/2014/main" id="{D6F6F2D1-CDC1-49F6-A005-7F7165831879}"/>
                  </a:ext>
                </a:extLst>
              </p:cNvPr>
              <p:cNvSpPr/>
              <p:nvPr/>
            </p:nvSpPr>
            <p:spPr>
              <a:xfrm>
                <a:off x="1498600" y="3797300"/>
                <a:ext cx="4559300" cy="323850"/>
              </a:xfrm>
              <a:custGeom>
                <a:avLst/>
                <a:gdLst>
                  <a:gd name="connsiteX0" fmla="*/ 25400 w 4559300"/>
                  <a:gd name="connsiteY0" fmla="*/ 50800 h 323850"/>
                  <a:gd name="connsiteX1" fmla="*/ 3041650 w 4559300"/>
                  <a:gd name="connsiteY1" fmla="*/ 323850 h 323850"/>
                  <a:gd name="connsiteX2" fmla="*/ 3187700 w 4559300"/>
                  <a:gd name="connsiteY2" fmla="*/ 165100 h 323850"/>
                  <a:gd name="connsiteX3" fmla="*/ 4375150 w 4559300"/>
                  <a:gd name="connsiteY3" fmla="*/ 177800 h 323850"/>
                  <a:gd name="connsiteX4" fmla="*/ 4559300 w 4559300"/>
                  <a:gd name="connsiteY4" fmla="*/ 38100 h 323850"/>
                  <a:gd name="connsiteX5" fmla="*/ 4508500 w 4559300"/>
                  <a:gd name="connsiteY5" fmla="*/ 0 h 323850"/>
                  <a:gd name="connsiteX6" fmla="*/ 0 w 4559300"/>
                  <a:gd name="connsiteY6" fmla="*/ 6350 h 323850"/>
                  <a:gd name="connsiteX7" fmla="*/ 25400 w 4559300"/>
                  <a:gd name="connsiteY7" fmla="*/ 5080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300" h="323850">
                    <a:moveTo>
                      <a:pt x="25400" y="50800"/>
                    </a:moveTo>
                    <a:lnTo>
                      <a:pt x="3041650" y="323850"/>
                    </a:lnTo>
                    <a:lnTo>
                      <a:pt x="3187700" y="165100"/>
                    </a:lnTo>
                    <a:lnTo>
                      <a:pt x="4375150" y="177800"/>
                    </a:lnTo>
                    <a:lnTo>
                      <a:pt x="4559300" y="38100"/>
                    </a:lnTo>
                    <a:lnTo>
                      <a:pt x="4508500" y="0"/>
                    </a:lnTo>
                    <a:lnTo>
                      <a:pt x="0" y="6350"/>
                    </a:lnTo>
                    <a:lnTo>
                      <a:pt x="25400" y="50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3" name="Grupo 32">
              <a:extLst>
                <a:ext uri="{FF2B5EF4-FFF2-40B4-BE49-F238E27FC236}">
                  <a16:creationId xmlns:a16="http://schemas.microsoft.com/office/drawing/2014/main" id="{DC9F3981-FBA2-4C9A-9E9B-71773A26C674}"/>
                </a:ext>
              </a:extLst>
            </p:cNvPr>
            <p:cNvGrpSpPr/>
            <p:nvPr/>
          </p:nvGrpSpPr>
          <p:grpSpPr>
            <a:xfrm>
              <a:off x="556150" y="3866779"/>
              <a:ext cx="4225400" cy="2597064"/>
              <a:chOff x="556150" y="3866778"/>
              <a:chExt cx="5502072" cy="3381747"/>
            </a:xfrm>
          </p:grpSpPr>
          <p:pic>
            <p:nvPicPr>
              <p:cNvPr id="34" name="Picture 4" descr="Resultado de imagen para sembrado viviendas">
                <a:extLst>
                  <a:ext uri="{FF2B5EF4-FFF2-40B4-BE49-F238E27FC236}">
                    <a16:creationId xmlns:a16="http://schemas.microsoft.com/office/drawing/2014/main" id="{AFF3BD14-C2E1-43E7-907D-E159C8FD4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05"/>
              <a:stretch/>
            </p:blipFill>
            <p:spPr bwMode="auto">
              <a:xfrm>
                <a:off x="556150" y="3866778"/>
                <a:ext cx="5502072" cy="3381747"/>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061364B1-8621-4850-83BA-1C2768E6B7B0}"/>
                  </a:ext>
                </a:extLst>
              </p:cNvPr>
              <p:cNvSpPr/>
              <p:nvPr/>
            </p:nvSpPr>
            <p:spPr>
              <a:xfrm>
                <a:off x="657225" y="6581775"/>
                <a:ext cx="657225"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6" name="Rectángulo 35">
              <a:extLst>
                <a:ext uri="{FF2B5EF4-FFF2-40B4-BE49-F238E27FC236}">
                  <a16:creationId xmlns:a16="http://schemas.microsoft.com/office/drawing/2014/main" id="{AFFCFEAB-C8AE-480A-BD68-8ACAA82B18B9}"/>
                </a:ext>
              </a:extLst>
            </p:cNvPr>
            <p:cNvSpPr/>
            <p:nvPr/>
          </p:nvSpPr>
          <p:spPr>
            <a:xfrm rot="340140">
              <a:off x="1391793" y="4742893"/>
              <a:ext cx="116930" cy="180119"/>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7" name="Conector: angular 36">
              <a:extLst>
                <a:ext uri="{FF2B5EF4-FFF2-40B4-BE49-F238E27FC236}">
                  <a16:creationId xmlns:a16="http://schemas.microsoft.com/office/drawing/2014/main" id="{853C0A4D-EDBC-4086-8C22-085AAD0628F9}"/>
                </a:ext>
              </a:extLst>
            </p:cNvPr>
            <p:cNvCxnSpPr>
              <a:cxnSpLocks/>
              <a:stCxn id="45" idx="2"/>
              <a:endCxn id="36" idx="0"/>
            </p:cNvCxnSpPr>
            <p:nvPr/>
          </p:nvCxnSpPr>
          <p:spPr>
            <a:xfrm rot="5400000">
              <a:off x="1864964" y="3308280"/>
              <a:ext cx="1029243" cy="1840862"/>
            </a:xfrm>
            <a:prstGeom prst="bentConnector3">
              <a:avLst>
                <a:gd name="adj1" fmla="val 19152"/>
              </a:avLst>
            </a:prstGeom>
            <a:ln w="190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3" name="Picture 2" descr="Resultado de imagen para norte png">
              <a:extLst>
                <a:ext uri="{FF2B5EF4-FFF2-40B4-BE49-F238E27FC236}">
                  <a16:creationId xmlns:a16="http://schemas.microsoft.com/office/drawing/2014/main" id="{65F4F95D-A6E5-4948-8918-751DF46B31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265262" y="3911079"/>
              <a:ext cx="520700" cy="5207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ángulo 44">
              <a:extLst>
                <a:ext uri="{FF2B5EF4-FFF2-40B4-BE49-F238E27FC236}">
                  <a16:creationId xmlns:a16="http://schemas.microsoft.com/office/drawing/2014/main" id="{3D53FC76-BEFF-4C0D-9511-B5F901FE8FDC}"/>
                </a:ext>
              </a:extLst>
            </p:cNvPr>
            <p:cNvSpPr/>
            <p:nvPr/>
          </p:nvSpPr>
          <p:spPr>
            <a:xfrm>
              <a:off x="541810" y="1934335"/>
              <a:ext cx="5516412" cy="1779755"/>
            </a:xfrm>
            <a:prstGeom prst="rect">
              <a:avLst/>
            </a:prstGeom>
            <a:noFill/>
            <a:ln w="50800">
              <a:solidFill>
                <a:schemeClr val="bg1">
                  <a:lumMod val="85000"/>
                  <a:alpha val="4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4" name="CuadroTexto 23">
            <a:extLst>
              <a:ext uri="{FF2B5EF4-FFF2-40B4-BE49-F238E27FC236}">
                <a16:creationId xmlns:a16="http://schemas.microsoft.com/office/drawing/2014/main" id="{70079CEE-B608-4F69-8E4F-B7DD9462A748}"/>
              </a:ext>
            </a:extLst>
          </p:cNvPr>
          <p:cNvSpPr txBox="1"/>
          <p:nvPr/>
        </p:nvSpPr>
        <p:spPr>
          <a:xfrm>
            <a:off x="6120142" y="2130843"/>
            <a:ext cx="5631255" cy="4893647"/>
          </a:xfrm>
          <a:prstGeom prst="rect">
            <a:avLst/>
          </a:prstGeom>
          <a:noFill/>
        </p:spPr>
        <p:txBody>
          <a:bodyPr wrap="square" rtlCol="0">
            <a:spAutoFit/>
          </a:bodyPr>
          <a:lstStyle/>
          <a:p>
            <a:pPr marL="228600" indent="-228600" algn="just">
              <a:buClr>
                <a:srgbClr val="99CC00"/>
              </a:buClr>
              <a:buSzPct val="125000"/>
              <a:buFont typeface="+mj-lt"/>
              <a:buAutoNum type="arabicPeriod"/>
            </a:pPr>
            <a:r>
              <a:rPr lang="es-MX" sz="1400" dirty="0"/>
              <a:t>No compartir muros y losas de entrepisos.</a:t>
            </a:r>
          </a:p>
          <a:p>
            <a:pPr marL="228600" indent="-228600" algn="just">
              <a:buClr>
                <a:srgbClr val="99CC00"/>
              </a:buClr>
              <a:buSzPct val="125000"/>
              <a:buFont typeface="+mj-lt"/>
              <a:buAutoNum type="arabicPeriod"/>
            </a:pPr>
            <a:r>
              <a:rPr lang="es-MX" sz="1400" dirty="0"/>
              <a:t>Por cada optimización diferente en el mismo prototipo se hará una evaluación.</a:t>
            </a:r>
          </a:p>
          <a:p>
            <a:pPr marL="228600" indent="-228600" algn="just">
              <a:buClr>
                <a:srgbClr val="99CC00"/>
              </a:buClr>
              <a:buSzPct val="125000"/>
              <a:buFont typeface="+mj-lt"/>
              <a:buAutoNum type="arabicPeriod"/>
            </a:pPr>
            <a:r>
              <a:rPr lang="es-MX" sz="1400" dirty="0"/>
              <a:t>Por cada clima diferente dentro de la región se hará una evaluación.</a:t>
            </a:r>
          </a:p>
          <a:p>
            <a:pPr marL="228600" indent="-228600" algn="just">
              <a:buClr>
                <a:srgbClr val="99CC00"/>
              </a:buClr>
              <a:buSzPct val="125000"/>
              <a:buFont typeface="+mj-lt"/>
              <a:buAutoNum type="arabicPeriod"/>
            </a:pPr>
            <a:r>
              <a:rPr lang="es-MX" sz="1400" dirty="0"/>
              <a:t>Para los casos en “</a:t>
            </a:r>
            <a:r>
              <a:rPr lang="es-MX" sz="1400" i="1" dirty="0"/>
              <a:t>seleccionar clima DEEVi</a:t>
            </a:r>
            <a:r>
              <a:rPr lang="es-MX" sz="1400" dirty="0"/>
              <a:t>” en la pestaña de </a:t>
            </a:r>
            <a:r>
              <a:rPr lang="es-MX" sz="1400" i="1" dirty="0"/>
              <a:t>COMPROBACIÓN</a:t>
            </a:r>
            <a:r>
              <a:rPr lang="es-MX" sz="1400" dirty="0"/>
              <a:t> se deberá tomar en cuenta los siguientes criterios:</a:t>
            </a:r>
          </a:p>
          <a:p>
            <a:pPr marL="442913" indent="-261938" algn="just">
              <a:buFont typeface="+mj-lt"/>
              <a:buAutoNum type="alphaLcParenR"/>
            </a:pPr>
            <a:r>
              <a:rPr lang="es-MX" sz="1400" dirty="0"/>
              <a:t>Si selecciona ciudad de listado </a:t>
            </a:r>
            <a:r>
              <a:rPr lang="es-MX" sz="1400" b="1" dirty="0"/>
              <a:t>NO</a:t>
            </a:r>
            <a:r>
              <a:rPr lang="es-MX" sz="1400" dirty="0"/>
              <a:t> deberá de colocar Latitud Longitud y Altitud.</a:t>
            </a:r>
          </a:p>
          <a:p>
            <a:pPr marL="442913" indent="-261938" algn="just">
              <a:buFont typeface="+mj-lt"/>
              <a:buAutoNum type="alphaLcParenR"/>
            </a:pPr>
            <a:r>
              <a:rPr lang="es-MX" sz="1400" dirty="0"/>
              <a:t>Si selecciona </a:t>
            </a:r>
            <a:r>
              <a:rPr lang="es-MX" sz="1400" i="1" dirty="0"/>
              <a:t>ELEGIR CIUDAD MEDIANTE LONGITUD Y LATITUD </a:t>
            </a:r>
            <a:r>
              <a:rPr lang="es-MX" sz="1400" dirty="0"/>
              <a:t>deberá colocar en los apartados de datos propios. </a:t>
            </a:r>
          </a:p>
          <a:p>
            <a:pPr marL="628650" indent="-268288" algn="just">
              <a:buFont typeface="Arial" panose="020B0604020202020204" pitchFamily="34" charset="0"/>
              <a:buChar char="•"/>
            </a:pPr>
            <a:r>
              <a:rPr lang="es-MX" sz="1400" dirty="0"/>
              <a:t>Latitud </a:t>
            </a:r>
          </a:p>
          <a:p>
            <a:pPr marL="628650" indent="-268288" algn="just">
              <a:buFont typeface="Arial" panose="020B0604020202020204" pitchFamily="34" charset="0"/>
              <a:buChar char="•"/>
            </a:pPr>
            <a:r>
              <a:rPr lang="es-MX" sz="1400" dirty="0"/>
              <a:t>Longitud</a:t>
            </a:r>
          </a:p>
          <a:p>
            <a:pPr marL="628650" indent="-268288" algn="just">
              <a:buFont typeface="Arial" panose="020B0604020202020204" pitchFamily="34" charset="0"/>
              <a:buChar char="•"/>
            </a:pPr>
            <a:r>
              <a:rPr lang="es-MX" sz="1400" dirty="0"/>
              <a:t>Altitud</a:t>
            </a:r>
          </a:p>
          <a:p>
            <a:pPr marL="342900" indent="-342900" algn="just">
              <a:buClr>
                <a:srgbClr val="99CC00"/>
              </a:buClr>
              <a:buSzPct val="125000"/>
              <a:buFont typeface="+mj-lt"/>
              <a:buAutoNum type="arabicPeriod" startAt="5"/>
            </a:pPr>
            <a:r>
              <a:rPr lang="es-MX" sz="1400" dirty="0"/>
              <a:t>Para asegurar la correcta orientación del muro aislado, DEEVi tiene la opción MURO HIPOTECA VERDE, el cual tiene como propósito rotar la orientación del muro aislado según corresponda al sembrado de la vivienda. En la pestaña de SUPERFICIES se deberá marcar con una 'X' para indicar el aislamiento térmico en el muro de mayor asoleamiento acorde a (Norte, Sur, Este y Oeste). En la pestaña VALORES-U, se debe llenar el MURO DE HIPOTECA VERDE con sus diferentes elementos constructivos que integraran el muro.   </a:t>
            </a:r>
          </a:p>
          <a:p>
            <a:pPr marL="342900" lvl="0" indent="-342900" algn="just">
              <a:buClr>
                <a:srgbClr val="99CC00"/>
              </a:buClr>
              <a:buSzPct val="125000"/>
              <a:buFont typeface="+mj-lt"/>
              <a:buAutoNum type="arabicPeriod" startAt="5"/>
            </a:pPr>
            <a:endParaRPr lang="es-MX" sz="1600" dirty="0">
              <a:solidFill>
                <a:prstClr val="black"/>
              </a:solidFill>
            </a:endParaRPr>
          </a:p>
        </p:txBody>
      </p:sp>
      <p:sp>
        <p:nvSpPr>
          <p:cNvPr id="38" name="CuadroTexto 37">
            <a:extLst>
              <a:ext uri="{FF2B5EF4-FFF2-40B4-BE49-F238E27FC236}">
                <a16:creationId xmlns:a16="http://schemas.microsoft.com/office/drawing/2014/main" id="{9889AB8C-6A52-440A-8BD5-65FCCF375AF9}"/>
              </a:ext>
            </a:extLst>
          </p:cNvPr>
          <p:cNvSpPr txBox="1"/>
          <p:nvPr/>
        </p:nvSpPr>
        <p:spPr>
          <a:xfrm>
            <a:off x="6120143" y="1524766"/>
            <a:ext cx="5631254" cy="769441"/>
          </a:xfrm>
          <a:prstGeom prst="rect">
            <a:avLst/>
          </a:prstGeom>
          <a:noFill/>
        </p:spPr>
        <p:txBody>
          <a:bodyPr wrap="square" rtlCol="0">
            <a:spAutoFit/>
          </a:bodyPr>
          <a:lstStyle/>
          <a:p>
            <a:pPr algn="just"/>
            <a:r>
              <a:rPr lang="es-MX" sz="1400" dirty="0"/>
              <a:t>La vivienda deberá tener las siguientes características, para su respectivo análisis apegado al curso SISEVIVE.</a:t>
            </a:r>
          </a:p>
          <a:p>
            <a:endParaRPr lang="es-MX" sz="1600" dirty="0"/>
          </a:p>
        </p:txBody>
      </p:sp>
      <p:sp>
        <p:nvSpPr>
          <p:cNvPr id="39" name="Rectángulo 38">
            <a:extLst>
              <a:ext uri="{FF2B5EF4-FFF2-40B4-BE49-F238E27FC236}">
                <a16:creationId xmlns:a16="http://schemas.microsoft.com/office/drawing/2014/main" id="{28B92F36-0B82-4E80-91E9-24AEC9ED11D5}"/>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CONSIDERACIONES GENERALES </a:t>
            </a:r>
            <a:r>
              <a:rPr lang="es-MX" b="1" spc="-5" dirty="0"/>
              <a:t>AISLADA</a:t>
            </a:r>
            <a:endParaRPr lang="es-US" b="1" dirty="0"/>
          </a:p>
        </p:txBody>
      </p:sp>
    </p:spTree>
    <p:extLst>
      <p:ext uri="{BB962C8B-B14F-4D97-AF65-F5344CB8AC3E}">
        <p14:creationId xmlns:p14="http://schemas.microsoft.com/office/powerpoint/2010/main" val="240737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46">
            <a:extLst>
              <a:ext uri="{FF2B5EF4-FFF2-40B4-BE49-F238E27FC236}">
                <a16:creationId xmlns:a16="http://schemas.microsoft.com/office/drawing/2014/main" id="{0DD36A37-EE0B-466E-AADB-60CD142E9FE7}"/>
              </a:ext>
            </a:extLst>
          </p:cNvPr>
          <p:cNvSpPr/>
          <p:nvPr/>
        </p:nvSpPr>
        <p:spPr>
          <a:xfrm>
            <a:off x="267710" y="1767674"/>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17</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AISLADA</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8822505"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AISLADA (DEEVi) / Unifamiliar 1 Nivel (RUV) con pasillo</a:t>
            </a:r>
            <a:endParaRPr lang="es-MX" sz="1800" b="1" dirty="0">
              <a:latin typeface="+mn-lt"/>
            </a:endParaRPr>
          </a:p>
        </p:txBody>
      </p:sp>
      <p:sp>
        <p:nvSpPr>
          <p:cNvPr id="125" name="CuadroTexto 124"/>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pSp>
        <p:nvGrpSpPr>
          <p:cNvPr id="7" name="Grupo 6"/>
          <p:cNvGrpSpPr/>
          <p:nvPr/>
        </p:nvGrpSpPr>
        <p:grpSpPr>
          <a:xfrm>
            <a:off x="4820820" y="3905580"/>
            <a:ext cx="5906760" cy="2069095"/>
            <a:chOff x="5898175" y="3905580"/>
            <a:chExt cx="5906760" cy="2069095"/>
          </a:xfrm>
        </p:grpSpPr>
        <p:grpSp>
          <p:nvGrpSpPr>
            <p:cNvPr id="98" name="Grupo 97">
              <a:extLst>
                <a:ext uri="{FF2B5EF4-FFF2-40B4-BE49-F238E27FC236}">
                  <a16:creationId xmlns:a16="http://schemas.microsoft.com/office/drawing/2014/main" id="{C6EDC70F-5B5C-4628-8F03-3D90A649DC49}"/>
                </a:ext>
              </a:extLst>
            </p:cNvPr>
            <p:cNvGrpSpPr/>
            <p:nvPr/>
          </p:nvGrpSpPr>
          <p:grpSpPr>
            <a:xfrm>
              <a:off x="5898997" y="3905580"/>
              <a:ext cx="5905938" cy="2062462"/>
              <a:chOff x="5872981" y="1893433"/>
              <a:chExt cx="2902335" cy="1849746"/>
            </a:xfrm>
          </p:grpSpPr>
          <p:sp>
            <p:nvSpPr>
              <p:cNvPr id="176" name="Rectángulo: esquinas redondeadas 55">
                <a:extLst>
                  <a:ext uri="{FF2B5EF4-FFF2-40B4-BE49-F238E27FC236}">
                    <a16:creationId xmlns:a16="http://schemas.microsoft.com/office/drawing/2014/main" id="{848C0C92-D350-430D-A9F0-2024F8BDB1EB}"/>
                  </a:ext>
                </a:extLst>
              </p:cNvPr>
              <p:cNvSpPr/>
              <p:nvPr/>
            </p:nvSpPr>
            <p:spPr>
              <a:xfrm>
                <a:off x="5879138" y="1893433"/>
                <a:ext cx="2896178" cy="1794406"/>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Rectángulo: una sola esquina cortada 56">
                <a:extLst>
                  <a:ext uri="{FF2B5EF4-FFF2-40B4-BE49-F238E27FC236}">
                    <a16:creationId xmlns:a16="http://schemas.microsoft.com/office/drawing/2014/main" id="{B5157B45-2602-4873-A526-8A3551AC1CC6}"/>
                  </a:ext>
                </a:extLst>
              </p:cNvPr>
              <p:cNvSpPr/>
              <p:nvPr/>
            </p:nvSpPr>
            <p:spPr>
              <a:xfrm>
                <a:off x="5872981" y="3586330"/>
                <a:ext cx="2152342" cy="156849"/>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UNIFAMILIAR 1 NIVEL. VIVIENDA AISLADA CON PASILLO AL EXTERIOR. </a:t>
                </a:r>
              </a:p>
            </p:txBody>
          </p:sp>
        </p:grpSp>
        <p:sp>
          <p:nvSpPr>
            <p:cNvPr id="99" name="CuadroTexto 98">
              <a:extLst>
                <a:ext uri="{FF2B5EF4-FFF2-40B4-BE49-F238E27FC236}">
                  <a16:creationId xmlns:a16="http://schemas.microsoft.com/office/drawing/2014/main" id="{038E1CEB-9D54-4699-BBC5-967EACA74619}"/>
                </a:ext>
              </a:extLst>
            </p:cNvPr>
            <p:cNvSpPr txBox="1"/>
            <p:nvPr/>
          </p:nvSpPr>
          <p:spPr>
            <a:xfrm>
              <a:off x="8486455" y="4786700"/>
              <a:ext cx="839171" cy="200055"/>
            </a:xfrm>
            <a:prstGeom prst="rect">
              <a:avLst/>
            </a:prstGeom>
            <a:noFill/>
          </p:spPr>
          <p:txBody>
            <a:bodyPr wrap="square" rtlCol="0">
              <a:spAutoFit/>
            </a:bodyPr>
            <a:lstStyle/>
            <a:p>
              <a:pPr algn="ctr"/>
              <a:r>
                <a:rPr lang="es-MX" sz="700" b="1" dirty="0"/>
                <a:t>PASILLO</a:t>
              </a:r>
              <a:endParaRPr lang="es-MX" sz="600" b="1" dirty="0"/>
            </a:p>
          </p:txBody>
        </p:sp>
        <p:grpSp>
          <p:nvGrpSpPr>
            <p:cNvPr id="100" name="Grupo 99"/>
            <p:cNvGrpSpPr/>
            <p:nvPr/>
          </p:nvGrpSpPr>
          <p:grpSpPr>
            <a:xfrm flipH="1">
              <a:off x="10005989" y="4067176"/>
              <a:ext cx="844597" cy="1601818"/>
              <a:chOff x="8975790" y="4036070"/>
              <a:chExt cx="927185" cy="1758450"/>
            </a:xfrm>
          </p:grpSpPr>
          <p:grpSp>
            <p:nvGrpSpPr>
              <p:cNvPr id="172" name="Grupo 171"/>
              <p:cNvGrpSpPr/>
              <p:nvPr/>
            </p:nvGrpSpPr>
            <p:grpSpPr>
              <a:xfrm>
                <a:off x="8975790" y="5066986"/>
                <a:ext cx="927185" cy="727534"/>
                <a:chOff x="6440464" y="4738068"/>
                <a:chExt cx="1297942" cy="1018454"/>
              </a:xfrm>
            </p:grpSpPr>
            <p:pic>
              <p:nvPicPr>
                <p:cNvPr id="174" name="Imagen 17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75" name="Conector recto 174">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3" name="Imagen 172">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312" r="60920" b="37407"/>
              <a:stretch/>
            </p:blipFill>
            <p:spPr>
              <a:xfrm>
                <a:off x="9332187" y="4036070"/>
                <a:ext cx="496689" cy="1003752"/>
              </a:xfrm>
              <a:prstGeom prst="rect">
                <a:avLst/>
              </a:prstGeom>
            </p:spPr>
          </p:pic>
        </p:grpSp>
        <p:sp>
          <p:nvSpPr>
            <p:cNvPr id="101" name="CuadroTexto 100">
              <a:extLst>
                <a:ext uri="{FF2B5EF4-FFF2-40B4-BE49-F238E27FC236}">
                  <a16:creationId xmlns:a16="http://schemas.microsoft.com/office/drawing/2014/main" id="{872B446E-F502-4A14-B606-02609149D5C9}"/>
                </a:ext>
              </a:extLst>
            </p:cNvPr>
            <p:cNvSpPr txBox="1"/>
            <p:nvPr/>
          </p:nvSpPr>
          <p:spPr>
            <a:xfrm>
              <a:off x="9664040" y="5033694"/>
              <a:ext cx="529252" cy="200055"/>
            </a:xfrm>
            <a:prstGeom prst="rect">
              <a:avLst/>
            </a:prstGeom>
            <a:noFill/>
          </p:spPr>
          <p:txBody>
            <a:bodyPr wrap="square" rtlCol="0">
              <a:spAutoFit/>
            </a:bodyPr>
            <a:lstStyle/>
            <a:p>
              <a:pPr algn="ctr"/>
              <a:r>
                <a:rPr lang="es-MX" sz="700" b="1" dirty="0">
                  <a:solidFill>
                    <a:srgbClr val="C00000"/>
                  </a:solidFill>
                </a:rPr>
                <a:t>LOTE B</a:t>
              </a:r>
            </a:p>
          </p:txBody>
        </p:sp>
        <p:grpSp>
          <p:nvGrpSpPr>
            <p:cNvPr id="102" name="Grupo 101"/>
            <p:cNvGrpSpPr/>
            <p:nvPr/>
          </p:nvGrpSpPr>
          <p:grpSpPr>
            <a:xfrm>
              <a:off x="9223539" y="4073893"/>
              <a:ext cx="452285" cy="1596620"/>
              <a:chOff x="9332186" y="4041774"/>
              <a:chExt cx="496511" cy="1752744"/>
            </a:xfrm>
          </p:grpSpPr>
          <p:pic>
            <p:nvPicPr>
              <p:cNvPr id="170" name="Imagen 16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171" name="Imagen 170">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60930" b="37408"/>
              <a:stretch/>
            </p:blipFill>
            <p:spPr>
              <a:xfrm>
                <a:off x="9332186" y="4041774"/>
                <a:ext cx="496511" cy="998047"/>
              </a:xfrm>
              <a:prstGeom prst="rect">
                <a:avLst/>
              </a:prstGeom>
            </p:spPr>
          </p:pic>
        </p:grpSp>
        <p:sp>
          <p:nvSpPr>
            <p:cNvPr id="105" name="CuadroTexto 104">
              <a:extLst>
                <a:ext uri="{FF2B5EF4-FFF2-40B4-BE49-F238E27FC236}">
                  <a16:creationId xmlns:a16="http://schemas.microsoft.com/office/drawing/2014/main" id="{872B446E-F502-4A14-B606-02609149D5C9}"/>
                </a:ext>
              </a:extLst>
            </p:cNvPr>
            <p:cNvSpPr txBox="1"/>
            <p:nvPr/>
          </p:nvSpPr>
          <p:spPr>
            <a:xfrm>
              <a:off x="7648740" y="5033694"/>
              <a:ext cx="529252" cy="200055"/>
            </a:xfrm>
            <a:prstGeom prst="rect">
              <a:avLst/>
            </a:prstGeom>
            <a:noFill/>
          </p:spPr>
          <p:txBody>
            <a:bodyPr wrap="square" rtlCol="0">
              <a:spAutoFit/>
            </a:bodyPr>
            <a:lstStyle/>
            <a:p>
              <a:pPr algn="ctr"/>
              <a:r>
                <a:rPr lang="es-MX" sz="700" b="1" dirty="0">
                  <a:solidFill>
                    <a:srgbClr val="C00000"/>
                  </a:solidFill>
                </a:rPr>
                <a:t>LOTE A</a:t>
              </a:r>
            </a:p>
          </p:txBody>
        </p:sp>
        <p:grpSp>
          <p:nvGrpSpPr>
            <p:cNvPr id="106" name="Grupo 105"/>
            <p:cNvGrpSpPr/>
            <p:nvPr/>
          </p:nvGrpSpPr>
          <p:grpSpPr>
            <a:xfrm>
              <a:off x="9570076" y="4069508"/>
              <a:ext cx="583968" cy="170552"/>
              <a:chOff x="8016019" y="4382363"/>
              <a:chExt cx="583968" cy="170552"/>
            </a:xfrm>
          </p:grpSpPr>
          <p:pic>
            <p:nvPicPr>
              <p:cNvPr id="167" name="Imagen 16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68" name="Imagen 167">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69" name="Imagen 16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07" name="Grupo 106"/>
            <p:cNvGrpSpPr/>
            <p:nvPr/>
          </p:nvGrpSpPr>
          <p:grpSpPr>
            <a:xfrm>
              <a:off x="6946399" y="4077036"/>
              <a:ext cx="3904187" cy="1596618"/>
              <a:chOff x="8975788" y="4041774"/>
              <a:chExt cx="4285953" cy="1752742"/>
            </a:xfrm>
          </p:grpSpPr>
          <p:grpSp>
            <p:nvGrpSpPr>
              <p:cNvPr id="163" name="Grupo 162"/>
              <p:cNvGrpSpPr/>
              <p:nvPr/>
            </p:nvGrpSpPr>
            <p:grpSpPr>
              <a:xfrm>
                <a:off x="8975788" y="5059004"/>
                <a:ext cx="4285953" cy="735512"/>
                <a:chOff x="6440464" y="4726899"/>
                <a:chExt cx="5999795" cy="1029623"/>
              </a:xfrm>
            </p:grpSpPr>
            <p:pic>
              <p:nvPicPr>
                <p:cNvPr id="165" name="Imagen 164">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66" name="Conector recto 165">
                  <a:extLst>
                    <a:ext uri="{FF2B5EF4-FFF2-40B4-BE49-F238E27FC236}">
                      <a16:creationId xmlns:a16="http://schemas.microsoft.com/office/drawing/2014/main" id="{0C9D91DF-12AE-4067-A59A-0C5FDC0FF2E4}"/>
                    </a:ext>
                  </a:extLst>
                </p:cNvPr>
                <p:cNvCxnSpPr/>
                <p:nvPr/>
              </p:nvCxnSpPr>
              <p:spPr>
                <a:xfrm flipV="1">
                  <a:off x="6440464" y="4726899"/>
                  <a:ext cx="5999795" cy="1116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4" name="Imagen 163">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60990" b="37408"/>
              <a:stretch/>
            </p:blipFill>
            <p:spPr>
              <a:xfrm>
                <a:off x="9332186" y="4041774"/>
                <a:ext cx="495433" cy="998047"/>
              </a:xfrm>
              <a:prstGeom prst="rect">
                <a:avLst/>
              </a:prstGeom>
            </p:spPr>
          </p:pic>
        </p:grpSp>
        <p:grpSp>
          <p:nvGrpSpPr>
            <p:cNvPr id="108" name="Grupo 107"/>
            <p:cNvGrpSpPr/>
            <p:nvPr/>
          </p:nvGrpSpPr>
          <p:grpSpPr>
            <a:xfrm flipH="1">
              <a:off x="8122492" y="4071841"/>
              <a:ext cx="452447" cy="1601816"/>
              <a:chOff x="9332187" y="4036070"/>
              <a:chExt cx="496689" cy="1758448"/>
            </a:xfrm>
          </p:grpSpPr>
          <p:pic>
            <p:nvPicPr>
              <p:cNvPr id="160" name="Imagen 15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162" name="Imagen 161">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312" r="60920" b="37407"/>
              <a:stretch/>
            </p:blipFill>
            <p:spPr>
              <a:xfrm>
                <a:off x="9332187" y="4036070"/>
                <a:ext cx="496689" cy="1003752"/>
              </a:xfrm>
              <a:prstGeom prst="rect">
                <a:avLst/>
              </a:prstGeom>
            </p:spPr>
          </p:pic>
        </p:grpSp>
        <p:grpSp>
          <p:nvGrpSpPr>
            <p:cNvPr id="109" name="Grupo 108"/>
            <p:cNvGrpSpPr/>
            <p:nvPr/>
          </p:nvGrpSpPr>
          <p:grpSpPr>
            <a:xfrm>
              <a:off x="7619081" y="4074173"/>
              <a:ext cx="583968" cy="170552"/>
              <a:chOff x="8016019" y="4382363"/>
              <a:chExt cx="583968" cy="170552"/>
            </a:xfrm>
          </p:grpSpPr>
          <p:pic>
            <p:nvPicPr>
              <p:cNvPr id="144" name="Imagen 143">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5" name="Imagen 144">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46" name="Imagen 145">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cxnSp>
          <p:nvCxnSpPr>
            <p:cNvPr id="110" name="Conector: angular 35">
              <a:extLst>
                <a:ext uri="{FF2B5EF4-FFF2-40B4-BE49-F238E27FC236}">
                  <a16:creationId xmlns:a16="http://schemas.microsoft.com/office/drawing/2014/main" id="{B2AB17B1-B6A5-4D88-8D00-D47510CE7190}"/>
                </a:ext>
              </a:extLst>
            </p:cNvPr>
            <p:cNvCxnSpPr>
              <a:cxnSpLocks/>
            </p:cNvCxnSpPr>
            <p:nvPr/>
          </p:nvCxnSpPr>
          <p:spPr>
            <a:xfrm>
              <a:off x="7032711" y="4434264"/>
              <a:ext cx="330600" cy="11632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11" name="CuadroTexto 110">
              <a:extLst>
                <a:ext uri="{FF2B5EF4-FFF2-40B4-BE49-F238E27FC236}">
                  <a16:creationId xmlns:a16="http://schemas.microsoft.com/office/drawing/2014/main" id="{77A75B58-43BB-4D06-8774-1B23A10601B2}"/>
                </a:ext>
              </a:extLst>
            </p:cNvPr>
            <p:cNvSpPr txBox="1"/>
            <p:nvPr/>
          </p:nvSpPr>
          <p:spPr>
            <a:xfrm>
              <a:off x="6130105" y="4206424"/>
              <a:ext cx="984691" cy="415498"/>
            </a:xfrm>
            <a:prstGeom prst="rect">
              <a:avLst/>
            </a:prstGeom>
            <a:noFill/>
          </p:spPr>
          <p:txBody>
            <a:bodyPr wrap="square" rtlCol="0">
              <a:spAutoFit/>
            </a:bodyPr>
            <a:lstStyle/>
            <a:p>
              <a:pPr algn="r"/>
              <a:r>
                <a:rPr lang="es-MX" sz="700" b="1" cap="all" dirty="0"/>
                <a:t>Muro </a:t>
              </a:r>
            </a:p>
            <a:p>
              <a:pPr algn="r"/>
              <a:r>
                <a:rPr lang="es-MX" sz="700" b="1" cap="all" dirty="0"/>
                <a:t>exterior-aire exterior</a:t>
              </a:r>
            </a:p>
          </p:txBody>
        </p:sp>
        <p:cxnSp>
          <p:nvCxnSpPr>
            <p:cNvPr id="112" name="Conector: angular 35">
              <a:extLst>
                <a:ext uri="{FF2B5EF4-FFF2-40B4-BE49-F238E27FC236}">
                  <a16:creationId xmlns:a16="http://schemas.microsoft.com/office/drawing/2014/main" id="{B2AB17B1-B6A5-4D88-8D00-D47510CE7190}"/>
                </a:ext>
              </a:extLst>
            </p:cNvPr>
            <p:cNvCxnSpPr>
              <a:cxnSpLocks/>
            </p:cNvCxnSpPr>
            <p:nvPr/>
          </p:nvCxnSpPr>
          <p:spPr>
            <a:xfrm flipH="1">
              <a:off x="10428503" y="4466578"/>
              <a:ext cx="330600" cy="11632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18" name="CuadroTexto 117">
              <a:extLst>
                <a:ext uri="{FF2B5EF4-FFF2-40B4-BE49-F238E27FC236}">
                  <a16:creationId xmlns:a16="http://schemas.microsoft.com/office/drawing/2014/main" id="{77A75B58-43BB-4D06-8774-1B23A10601B2}"/>
                </a:ext>
              </a:extLst>
            </p:cNvPr>
            <p:cNvSpPr txBox="1"/>
            <p:nvPr/>
          </p:nvSpPr>
          <p:spPr>
            <a:xfrm>
              <a:off x="10703256" y="4258829"/>
              <a:ext cx="815941" cy="415498"/>
            </a:xfrm>
            <a:prstGeom prst="rect">
              <a:avLst/>
            </a:prstGeom>
            <a:noFill/>
          </p:spPr>
          <p:txBody>
            <a:bodyPr wrap="square" rtlCol="0">
              <a:spAutoFit/>
            </a:bodyPr>
            <a:lstStyle/>
            <a:p>
              <a:r>
                <a:rPr lang="es-MX" sz="700" b="1" cap="all" dirty="0"/>
                <a:t>Muro exterior-aire exterior</a:t>
              </a:r>
            </a:p>
          </p:txBody>
        </p:sp>
        <p:sp>
          <p:nvSpPr>
            <p:cNvPr id="119" name="CuadroTexto 118">
              <a:extLst>
                <a:ext uri="{FF2B5EF4-FFF2-40B4-BE49-F238E27FC236}">
                  <a16:creationId xmlns:a16="http://schemas.microsoft.com/office/drawing/2014/main" id="{038E1CEB-9D54-4699-BBC5-967EACA74619}"/>
                </a:ext>
              </a:extLst>
            </p:cNvPr>
            <p:cNvSpPr txBox="1"/>
            <p:nvPr/>
          </p:nvSpPr>
          <p:spPr>
            <a:xfrm>
              <a:off x="6562666" y="4786700"/>
              <a:ext cx="839171" cy="200055"/>
            </a:xfrm>
            <a:prstGeom prst="rect">
              <a:avLst/>
            </a:prstGeom>
            <a:noFill/>
          </p:spPr>
          <p:txBody>
            <a:bodyPr wrap="square" rtlCol="0">
              <a:spAutoFit/>
            </a:bodyPr>
            <a:lstStyle/>
            <a:p>
              <a:pPr algn="ctr"/>
              <a:r>
                <a:rPr lang="es-MX" sz="700" b="1" dirty="0"/>
                <a:t>PASILLO</a:t>
              </a:r>
              <a:endParaRPr lang="es-MX" sz="600" b="1" dirty="0"/>
            </a:p>
          </p:txBody>
        </p:sp>
        <p:sp>
          <p:nvSpPr>
            <p:cNvPr id="126" name="CuadroTexto 125">
              <a:extLst>
                <a:ext uri="{FF2B5EF4-FFF2-40B4-BE49-F238E27FC236}">
                  <a16:creationId xmlns:a16="http://schemas.microsoft.com/office/drawing/2014/main" id="{038E1CEB-9D54-4699-BBC5-967EACA74619}"/>
                </a:ext>
              </a:extLst>
            </p:cNvPr>
            <p:cNvSpPr txBox="1"/>
            <p:nvPr/>
          </p:nvSpPr>
          <p:spPr>
            <a:xfrm>
              <a:off x="10295567" y="4786700"/>
              <a:ext cx="839171" cy="200055"/>
            </a:xfrm>
            <a:prstGeom prst="rect">
              <a:avLst/>
            </a:prstGeom>
            <a:noFill/>
          </p:spPr>
          <p:txBody>
            <a:bodyPr wrap="square" rtlCol="0">
              <a:spAutoFit/>
            </a:bodyPr>
            <a:lstStyle/>
            <a:p>
              <a:pPr algn="ctr"/>
              <a:r>
                <a:rPr lang="es-MX" sz="700" b="1" dirty="0"/>
                <a:t>PASILLO</a:t>
              </a:r>
              <a:endParaRPr lang="es-MX" sz="600" b="1" dirty="0"/>
            </a:p>
          </p:txBody>
        </p:sp>
        <p:cxnSp>
          <p:nvCxnSpPr>
            <p:cNvPr id="127" name="Conector: angular 35">
              <a:extLst>
                <a:ext uri="{FF2B5EF4-FFF2-40B4-BE49-F238E27FC236}">
                  <a16:creationId xmlns:a16="http://schemas.microsoft.com/office/drawing/2014/main" id="{B2AB17B1-B6A5-4D88-8D00-D47510CE7190}"/>
                </a:ext>
              </a:extLst>
            </p:cNvPr>
            <p:cNvCxnSpPr>
              <a:cxnSpLocks/>
            </p:cNvCxnSpPr>
            <p:nvPr/>
          </p:nvCxnSpPr>
          <p:spPr>
            <a:xfrm>
              <a:off x="9034791" y="4370008"/>
              <a:ext cx="278402" cy="11456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34" name="CuadroTexto 133">
              <a:extLst>
                <a:ext uri="{FF2B5EF4-FFF2-40B4-BE49-F238E27FC236}">
                  <a16:creationId xmlns:a16="http://schemas.microsoft.com/office/drawing/2014/main" id="{77A75B58-43BB-4D06-8774-1B23A10601B2}"/>
                </a:ext>
              </a:extLst>
            </p:cNvPr>
            <p:cNvSpPr txBox="1"/>
            <p:nvPr/>
          </p:nvSpPr>
          <p:spPr>
            <a:xfrm>
              <a:off x="8504318" y="3998612"/>
              <a:ext cx="815941" cy="415498"/>
            </a:xfrm>
            <a:prstGeom prst="rect">
              <a:avLst/>
            </a:prstGeom>
            <a:noFill/>
          </p:spPr>
          <p:txBody>
            <a:bodyPr wrap="square" rtlCol="0">
              <a:spAutoFit/>
            </a:bodyPr>
            <a:lstStyle/>
            <a:p>
              <a:pPr algn="ctr"/>
              <a:r>
                <a:rPr lang="es-MX" sz="700" b="1" cap="all" dirty="0"/>
                <a:t>Muro exterior-aire exterior</a:t>
              </a:r>
            </a:p>
          </p:txBody>
        </p:sp>
        <p:cxnSp>
          <p:nvCxnSpPr>
            <p:cNvPr id="136" name="Conector: angular 35">
              <a:extLst>
                <a:ext uri="{FF2B5EF4-FFF2-40B4-BE49-F238E27FC236}">
                  <a16:creationId xmlns:a16="http://schemas.microsoft.com/office/drawing/2014/main" id="{B2AB17B1-B6A5-4D88-8D00-D47510CE7190}"/>
                </a:ext>
              </a:extLst>
            </p:cNvPr>
            <p:cNvCxnSpPr>
              <a:cxnSpLocks/>
            </p:cNvCxnSpPr>
            <p:nvPr/>
          </p:nvCxnSpPr>
          <p:spPr>
            <a:xfrm flipH="1">
              <a:off x="8495369" y="4370008"/>
              <a:ext cx="278402" cy="11456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138" name="Imagen 137"/>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7705619" y="4387415"/>
              <a:ext cx="209935" cy="602181"/>
            </a:xfrm>
            <a:prstGeom prst="rect">
              <a:avLst/>
            </a:prstGeom>
          </p:spPr>
        </p:pic>
        <p:pic>
          <p:nvPicPr>
            <p:cNvPr id="141" name="Imagen 140"/>
            <p:cNvPicPr>
              <a:picLocks noChangeAspect="1"/>
            </p:cNvPicPr>
            <p:nvPr/>
          </p:nvPicPr>
          <p:blipFill rotWithShape="1">
            <a:blip r:embed="rId4" cstate="hqprint">
              <a:extLst>
                <a:ext uri="{28A0092B-C50C-407E-A947-70E740481C1C}">
                  <a14:useLocalDpi xmlns:a14="http://schemas.microsoft.com/office/drawing/2010/main" val="0"/>
                </a:ext>
              </a:extLst>
            </a:blip>
            <a:srcRect l="37666" t="1" r="3882" b="6326"/>
            <a:stretch/>
          </p:blipFill>
          <p:spPr>
            <a:xfrm>
              <a:off x="9920288" y="4382207"/>
              <a:ext cx="328612" cy="602181"/>
            </a:xfrm>
            <a:prstGeom prst="rect">
              <a:avLst/>
            </a:prstGeom>
          </p:spPr>
        </p:pic>
        <p:sp>
          <p:nvSpPr>
            <p:cNvPr id="143" name="Rectángulo: una sola esquina cortada 56">
              <a:extLst>
                <a:ext uri="{FF2B5EF4-FFF2-40B4-BE49-F238E27FC236}">
                  <a16:creationId xmlns:a16="http://schemas.microsoft.com/office/drawing/2014/main" id="{B5157B45-2602-4873-A526-8A3551AC1CC6}"/>
                </a:ext>
              </a:extLst>
            </p:cNvPr>
            <p:cNvSpPr/>
            <p:nvPr/>
          </p:nvSpPr>
          <p:spPr>
            <a:xfrm>
              <a:off x="5898175" y="5794675"/>
              <a:ext cx="4392000" cy="180000"/>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UNIFAMILIAR 1 NIVEL </a:t>
              </a:r>
            </a:p>
          </p:txBody>
        </p:sp>
      </p:grpSp>
      <p:graphicFrame>
        <p:nvGraphicFramePr>
          <p:cNvPr id="181" name="Tabla 180"/>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UNIFAMILIAR</a:t>
                      </a:r>
                    </a:p>
                    <a:p>
                      <a:pPr algn="ctr"/>
                      <a:r>
                        <a:rPr lang="es-MX" sz="1000" dirty="0">
                          <a:solidFill>
                            <a:schemeClr val="tx1"/>
                          </a:solidFill>
                        </a:rPr>
                        <a:t>1 NIVEL </a:t>
                      </a:r>
                      <a:r>
                        <a:rPr lang="es-MX" sz="1000" b="1" u="none" dirty="0">
                          <a:solidFill>
                            <a:schemeClr val="tx1"/>
                          </a:solidFill>
                        </a:rPr>
                        <a:t>(</a:t>
                      </a:r>
                      <a:r>
                        <a:rPr lang="es-MX" sz="1000" b="1" u="none" dirty="0">
                          <a:solidFill>
                            <a:srgbClr val="C00000"/>
                          </a:solidFill>
                        </a:rPr>
                        <a:t>UF</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1 prototipo</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sp>
        <p:nvSpPr>
          <p:cNvPr id="178" name="CuadroTexto 177"/>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00000"/>
            </a:pPr>
            <a:r>
              <a:rPr lang="es-MX" sz="1400" b="1" dirty="0"/>
              <a:t>Cuando la vivienda cuenta con pasillos que permiten el contacto directo del muro con el exterior se realizará el </a:t>
            </a:r>
            <a:r>
              <a:rPr lang="es-MX" sz="1400" b="1" dirty="0">
                <a:solidFill>
                  <a:srgbClr val="C00000"/>
                </a:solidFill>
              </a:rPr>
              <a:t>análisis de una sola vivienda.</a:t>
            </a:r>
          </a:p>
        </p:txBody>
      </p:sp>
      <p:pic>
        <p:nvPicPr>
          <p:cNvPr id="88" name="Imagen 87"/>
          <p:cNvPicPr>
            <a:picLocks noChangeAspect="1"/>
          </p:cNvPicPr>
          <p:nvPr/>
        </p:nvPicPr>
        <p:blipFill rotWithShape="1">
          <a:blip r:embed="rId5">
            <a:extLst/>
          </a:blip>
          <a:srcRect l="5765" t="5552" b="9838"/>
          <a:stretch/>
        </p:blipFill>
        <p:spPr>
          <a:xfrm>
            <a:off x="1417901" y="2887659"/>
            <a:ext cx="971630" cy="611164"/>
          </a:xfrm>
          <a:prstGeom prst="rect">
            <a:avLst/>
          </a:prstGeom>
        </p:spPr>
      </p:pic>
    </p:spTree>
    <p:extLst>
      <p:ext uri="{BB962C8B-B14F-4D97-AF65-F5344CB8AC3E}">
        <p14:creationId xmlns:p14="http://schemas.microsoft.com/office/powerpoint/2010/main" val="5537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ángulo redondeado 46">
            <a:extLst>
              <a:ext uri="{FF2B5EF4-FFF2-40B4-BE49-F238E27FC236}">
                <a16:creationId xmlns:a16="http://schemas.microsoft.com/office/drawing/2014/main" id="{AE3E3A69-A944-439C-B16E-54FB299E9DAF}"/>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18</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b="1" dirty="0"/>
              <a:t>AISLADA</a:t>
            </a:r>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11643748"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AISLADA (DEEVi) / Unifamiliar 1 Nivel (RUV) con junta constructiva</a:t>
            </a:r>
            <a:endParaRPr lang="es-MX" sz="1800" b="1" dirty="0">
              <a:latin typeface="+mn-lt"/>
            </a:endParaRPr>
          </a:p>
        </p:txBody>
      </p:sp>
      <p:grpSp>
        <p:nvGrpSpPr>
          <p:cNvPr id="3" name="Grupo 2">
            <a:extLst>
              <a:ext uri="{FF2B5EF4-FFF2-40B4-BE49-F238E27FC236}">
                <a16:creationId xmlns:a16="http://schemas.microsoft.com/office/drawing/2014/main" id="{0281EB10-45BC-46E8-A64A-C1E96B914373}"/>
              </a:ext>
            </a:extLst>
          </p:cNvPr>
          <p:cNvGrpSpPr/>
          <p:nvPr/>
        </p:nvGrpSpPr>
        <p:grpSpPr>
          <a:xfrm>
            <a:off x="4821642" y="3905580"/>
            <a:ext cx="5945728" cy="2067575"/>
            <a:chOff x="5898997" y="3905580"/>
            <a:chExt cx="5945728" cy="2067575"/>
          </a:xfrm>
        </p:grpSpPr>
        <p:grpSp>
          <p:nvGrpSpPr>
            <p:cNvPr id="55" name="Grupo 54">
              <a:extLst>
                <a:ext uri="{FF2B5EF4-FFF2-40B4-BE49-F238E27FC236}">
                  <a16:creationId xmlns:a16="http://schemas.microsoft.com/office/drawing/2014/main" id="{C6EDC70F-5B5C-4628-8F03-3D90A649DC49}"/>
                </a:ext>
              </a:extLst>
            </p:cNvPr>
            <p:cNvGrpSpPr/>
            <p:nvPr/>
          </p:nvGrpSpPr>
          <p:grpSpPr>
            <a:xfrm>
              <a:off x="5898997" y="3905580"/>
              <a:ext cx="5905938" cy="2067575"/>
              <a:chOff x="5872981" y="1893433"/>
              <a:chExt cx="2902335" cy="1854332"/>
            </a:xfrm>
          </p:grpSpPr>
          <p:sp>
            <p:nvSpPr>
              <p:cNvPr id="56" name="Rectángulo: esquinas redondeadas 55">
                <a:extLst>
                  <a:ext uri="{FF2B5EF4-FFF2-40B4-BE49-F238E27FC236}">
                    <a16:creationId xmlns:a16="http://schemas.microsoft.com/office/drawing/2014/main" id="{848C0C92-D350-430D-A9F0-2024F8BDB1EB}"/>
                  </a:ext>
                </a:extLst>
              </p:cNvPr>
              <p:cNvSpPr/>
              <p:nvPr/>
            </p:nvSpPr>
            <p:spPr>
              <a:xfrm>
                <a:off x="5879138" y="1893433"/>
                <a:ext cx="2896178" cy="1794406"/>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una sola esquina cortada 56">
                <a:extLst>
                  <a:ext uri="{FF2B5EF4-FFF2-40B4-BE49-F238E27FC236}">
                    <a16:creationId xmlns:a16="http://schemas.microsoft.com/office/drawing/2014/main" id="{B5157B45-2602-4873-A526-8A3551AC1CC6}"/>
                  </a:ext>
                </a:extLst>
              </p:cNvPr>
              <p:cNvSpPr/>
              <p:nvPr/>
            </p:nvSpPr>
            <p:spPr>
              <a:xfrm>
                <a:off x="5872981" y="3586330"/>
                <a:ext cx="2158346" cy="161435"/>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UNIFAMILIAR 1 NIVEL </a:t>
                </a:r>
              </a:p>
            </p:txBody>
          </p:sp>
        </p:grpSp>
        <p:cxnSp>
          <p:nvCxnSpPr>
            <p:cNvPr id="71" name="Conector: angular 35">
              <a:extLst>
                <a:ext uri="{FF2B5EF4-FFF2-40B4-BE49-F238E27FC236}">
                  <a16:creationId xmlns:a16="http://schemas.microsoft.com/office/drawing/2014/main" id="{B2AB17B1-B6A5-4D88-8D00-D47510CE7190}"/>
                </a:ext>
              </a:extLst>
            </p:cNvPr>
            <p:cNvCxnSpPr>
              <a:cxnSpLocks/>
            </p:cNvCxnSpPr>
            <p:nvPr/>
          </p:nvCxnSpPr>
          <p:spPr>
            <a:xfrm>
              <a:off x="9138723" y="4452373"/>
              <a:ext cx="309327" cy="17471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0" name="CuadroTexto 79">
              <a:extLst>
                <a:ext uri="{FF2B5EF4-FFF2-40B4-BE49-F238E27FC236}">
                  <a16:creationId xmlns:a16="http://schemas.microsoft.com/office/drawing/2014/main" id="{77A75B58-43BB-4D06-8774-1B23A10601B2}"/>
                </a:ext>
              </a:extLst>
            </p:cNvPr>
            <p:cNvSpPr txBox="1"/>
            <p:nvPr/>
          </p:nvSpPr>
          <p:spPr>
            <a:xfrm>
              <a:off x="8584254" y="4326268"/>
              <a:ext cx="695101" cy="307777"/>
            </a:xfrm>
            <a:prstGeom prst="rect">
              <a:avLst/>
            </a:prstGeom>
            <a:noFill/>
          </p:spPr>
          <p:txBody>
            <a:bodyPr wrap="square" rtlCol="0">
              <a:spAutoFit/>
            </a:bodyPr>
            <a:lstStyle/>
            <a:p>
              <a:pPr algn="ctr"/>
              <a:r>
                <a:rPr lang="es-MX" sz="700" b="1" cap="all" dirty="0"/>
                <a:t>Muro MEDIANERO</a:t>
              </a:r>
            </a:p>
          </p:txBody>
        </p:sp>
        <p:grpSp>
          <p:nvGrpSpPr>
            <p:cNvPr id="112" name="Grupo 111"/>
            <p:cNvGrpSpPr/>
            <p:nvPr/>
          </p:nvGrpSpPr>
          <p:grpSpPr>
            <a:xfrm>
              <a:off x="9215462" y="4132194"/>
              <a:ext cx="844597" cy="1596622"/>
              <a:chOff x="8975790" y="4041774"/>
              <a:chExt cx="927185" cy="1752746"/>
            </a:xfrm>
          </p:grpSpPr>
          <p:grpSp>
            <p:nvGrpSpPr>
              <p:cNvPr id="118" name="Grupo 117"/>
              <p:cNvGrpSpPr/>
              <p:nvPr/>
            </p:nvGrpSpPr>
            <p:grpSpPr>
              <a:xfrm>
                <a:off x="8975790" y="5066986"/>
                <a:ext cx="927185" cy="727534"/>
                <a:chOff x="6440464" y="4738068"/>
                <a:chExt cx="1297942" cy="1018454"/>
              </a:xfrm>
            </p:grpSpPr>
            <p:pic>
              <p:nvPicPr>
                <p:cNvPr id="120" name="Imagen 11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21" name="Conector recto 120">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9" name="Imagen 11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60990" b="37408"/>
              <a:stretch/>
            </p:blipFill>
            <p:spPr>
              <a:xfrm>
                <a:off x="9332186" y="4041774"/>
                <a:ext cx="495433" cy="998047"/>
              </a:xfrm>
              <a:prstGeom prst="rect">
                <a:avLst/>
              </a:prstGeom>
            </p:spPr>
          </p:pic>
        </p:grpSp>
        <p:grpSp>
          <p:nvGrpSpPr>
            <p:cNvPr id="113" name="Grupo 112"/>
            <p:cNvGrpSpPr/>
            <p:nvPr/>
          </p:nvGrpSpPr>
          <p:grpSpPr>
            <a:xfrm flipH="1">
              <a:off x="9048409" y="4127000"/>
              <a:ext cx="844597" cy="1601819"/>
              <a:chOff x="8975790" y="4036070"/>
              <a:chExt cx="927185" cy="1758450"/>
            </a:xfrm>
          </p:grpSpPr>
          <p:grpSp>
            <p:nvGrpSpPr>
              <p:cNvPr id="114" name="Grupo 113"/>
              <p:cNvGrpSpPr/>
              <p:nvPr/>
            </p:nvGrpSpPr>
            <p:grpSpPr>
              <a:xfrm>
                <a:off x="8975790" y="5066986"/>
                <a:ext cx="927185" cy="727534"/>
                <a:chOff x="6440464" y="4738068"/>
                <a:chExt cx="1297942" cy="1018454"/>
              </a:xfrm>
            </p:grpSpPr>
            <p:pic>
              <p:nvPicPr>
                <p:cNvPr id="116" name="Imagen 11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17" name="Conector recto 116">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5" name="Imagen 114">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312" r="60920" b="37407"/>
              <a:stretch/>
            </p:blipFill>
            <p:spPr>
              <a:xfrm>
                <a:off x="9332182" y="4036070"/>
                <a:ext cx="496689" cy="1003752"/>
              </a:xfrm>
              <a:prstGeom prst="rect">
                <a:avLst/>
              </a:prstGeom>
            </p:spPr>
          </p:pic>
        </p:grpSp>
        <p:sp>
          <p:nvSpPr>
            <p:cNvPr id="137" name="CuadroTexto 136">
              <a:extLst>
                <a:ext uri="{FF2B5EF4-FFF2-40B4-BE49-F238E27FC236}">
                  <a16:creationId xmlns:a16="http://schemas.microsoft.com/office/drawing/2014/main" id="{872B446E-F502-4A14-B606-02609149D5C9}"/>
                </a:ext>
              </a:extLst>
            </p:cNvPr>
            <p:cNvSpPr txBox="1"/>
            <p:nvPr/>
          </p:nvSpPr>
          <p:spPr>
            <a:xfrm>
              <a:off x="7309883" y="5094059"/>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138" name="CuadroTexto 137">
              <a:extLst>
                <a:ext uri="{FF2B5EF4-FFF2-40B4-BE49-F238E27FC236}">
                  <a16:creationId xmlns:a16="http://schemas.microsoft.com/office/drawing/2014/main" id="{872B446E-F502-4A14-B606-02609149D5C9}"/>
                </a:ext>
              </a:extLst>
            </p:cNvPr>
            <p:cNvSpPr txBox="1"/>
            <p:nvPr/>
          </p:nvSpPr>
          <p:spPr>
            <a:xfrm>
              <a:off x="9930519" y="5094059"/>
              <a:ext cx="529252" cy="200055"/>
            </a:xfrm>
            <a:prstGeom prst="rect">
              <a:avLst/>
            </a:prstGeom>
            <a:noFill/>
          </p:spPr>
          <p:txBody>
            <a:bodyPr wrap="square" rtlCol="0">
              <a:spAutoFit/>
            </a:bodyPr>
            <a:lstStyle/>
            <a:p>
              <a:pPr algn="ctr"/>
              <a:r>
                <a:rPr lang="es-MX" sz="700" b="1" dirty="0">
                  <a:solidFill>
                    <a:srgbClr val="C00000"/>
                  </a:solidFill>
                </a:rPr>
                <a:t>LOTE C</a:t>
              </a:r>
            </a:p>
          </p:txBody>
        </p:sp>
        <p:grpSp>
          <p:nvGrpSpPr>
            <p:cNvPr id="37" name="Grupo 36"/>
            <p:cNvGrpSpPr/>
            <p:nvPr/>
          </p:nvGrpSpPr>
          <p:grpSpPr>
            <a:xfrm>
              <a:off x="8265959" y="4133715"/>
              <a:ext cx="452285" cy="1596620"/>
              <a:chOff x="9332186" y="4041774"/>
              <a:chExt cx="496511" cy="1752744"/>
            </a:xfrm>
          </p:grpSpPr>
          <p:pic>
            <p:nvPicPr>
              <p:cNvPr id="104" name="Imagen 10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103" name="Imagen 102">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60930" b="37408"/>
              <a:stretch/>
            </p:blipFill>
            <p:spPr>
              <a:xfrm>
                <a:off x="9332186" y="4041774"/>
                <a:ext cx="496511" cy="998047"/>
              </a:xfrm>
              <a:prstGeom prst="rect">
                <a:avLst/>
              </a:prstGeom>
            </p:spPr>
          </p:pic>
        </p:grpSp>
        <p:sp>
          <p:nvSpPr>
            <p:cNvPr id="135" name="CuadroTexto 134">
              <a:extLst>
                <a:ext uri="{FF2B5EF4-FFF2-40B4-BE49-F238E27FC236}">
                  <a16:creationId xmlns:a16="http://schemas.microsoft.com/office/drawing/2014/main" id="{872B446E-F502-4A14-B606-02609149D5C9}"/>
                </a:ext>
              </a:extLst>
            </p:cNvPr>
            <p:cNvSpPr txBox="1"/>
            <p:nvPr/>
          </p:nvSpPr>
          <p:spPr>
            <a:xfrm>
              <a:off x="8655975" y="5094059"/>
              <a:ext cx="529252" cy="200055"/>
            </a:xfrm>
            <a:prstGeom prst="rect">
              <a:avLst/>
            </a:prstGeom>
            <a:noFill/>
          </p:spPr>
          <p:txBody>
            <a:bodyPr wrap="square" rtlCol="0">
              <a:spAutoFit/>
            </a:bodyPr>
            <a:lstStyle/>
            <a:p>
              <a:pPr algn="ctr"/>
              <a:r>
                <a:rPr lang="es-MX" sz="700" b="1" dirty="0">
                  <a:solidFill>
                    <a:srgbClr val="C00000"/>
                  </a:solidFill>
                </a:rPr>
                <a:t>LOTE B</a:t>
              </a:r>
            </a:p>
          </p:txBody>
        </p:sp>
        <p:grpSp>
          <p:nvGrpSpPr>
            <p:cNvPr id="89" name="Grupo 88"/>
            <p:cNvGrpSpPr/>
            <p:nvPr/>
          </p:nvGrpSpPr>
          <p:grpSpPr>
            <a:xfrm>
              <a:off x="8612496" y="4129330"/>
              <a:ext cx="583968" cy="170552"/>
              <a:chOff x="8016019" y="4382363"/>
              <a:chExt cx="583968" cy="170552"/>
            </a:xfrm>
          </p:grpSpPr>
          <p:pic>
            <p:nvPicPr>
              <p:cNvPr id="90" name="Imagen 89">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91" name="Imagen 90">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92" name="Imagen 91">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98" name="Grupo 97"/>
            <p:cNvGrpSpPr/>
            <p:nvPr/>
          </p:nvGrpSpPr>
          <p:grpSpPr>
            <a:xfrm flipH="1">
              <a:off x="10391555" y="4126998"/>
              <a:ext cx="452447" cy="1601816"/>
              <a:chOff x="9332187" y="4036070"/>
              <a:chExt cx="496689" cy="1758448"/>
            </a:xfrm>
          </p:grpSpPr>
          <p:pic>
            <p:nvPicPr>
              <p:cNvPr id="102" name="Imagen 10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101" name="Imagen 100">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312" r="60920" b="37407"/>
              <a:stretch/>
            </p:blipFill>
            <p:spPr>
              <a:xfrm>
                <a:off x="9332187" y="4036070"/>
                <a:ext cx="496689" cy="1003752"/>
              </a:xfrm>
              <a:prstGeom prst="rect">
                <a:avLst/>
              </a:prstGeom>
            </p:spPr>
          </p:pic>
        </p:grpSp>
        <p:grpSp>
          <p:nvGrpSpPr>
            <p:cNvPr id="123" name="Grupo 122"/>
            <p:cNvGrpSpPr/>
            <p:nvPr/>
          </p:nvGrpSpPr>
          <p:grpSpPr>
            <a:xfrm>
              <a:off x="9888144" y="4129330"/>
              <a:ext cx="583968" cy="170552"/>
              <a:chOff x="8016019" y="4382363"/>
              <a:chExt cx="583968" cy="170552"/>
            </a:xfrm>
          </p:grpSpPr>
          <p:pic>
            <p:nvPicPr>
              <p:cNvPr id="124" name="Imagen 123">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25" name="Imagen 124">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26" name="Imagen 125">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28" name="Grupo 127"/>
            <p:cNvGrpSpPr/>
            <p:nvPr/>
          </p:nvGrpSpPr>
          <p:grpSpPr>
            <a:xfrm>
              <a:off x="6665729" y="4136858"/>
              <a:ext cx="4431531" cy="1596619"/>
              <a:chOff x="8975788" y="4041774"/>
              <a:chExt cx="5585003" cy="1752743"/>
            </a:xfrm>
          </p:grpSpPr>
          <p:grpSp>
            <p:nvGrpSpPr>
              <p:cNvPr id="129" name="Grupo 128"/>
              <p:cNvGrpSpPr/>
              <p:nvPr/>
            </p:nvGrpSpPr>
            <p:grpSpPr>
              <a:xfrm>
                <a:off x="8975788" y="5058737"/>
                <a:ext cx="5585003" cy="735780"/>
                <a:chOff x="6440464" y="4726524"/>
                <a:chExt cx="7818302" cy="1029998"/>
              </a:xfrm>
            </p:grpSpPr>
            <p:pic>
              <p:nvPicPr>
                <p:cNvPr id="131" name="Imagen 130">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32" name="Conector recto 131">
                  <a:extLst>
                    <a:ext uri="{FF2B5EF4-FFF2-40B4-BE49-F238E27FC236}">
                      <a16:creationId xmlns:a16="http://schemas.microsoft.com/office/drawing/2014/main" id="{0C9D91DF-12AE-4067-A59A-0C5FDC0FF2E4}"/>
                    </a:ext>
                  </a:extLst>
                </p:cNvPr>
                <p:cNvCxnSpPr/>
                <p:nvPr/>
              </p:nvCxnSpPr>
              <p:spPr>
                <a:xfrm flipV="1">
                  <a:off x="6440464" y="4726524"/>
                  <a:ext cx="7818302" cy="1154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Imagen 129">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60990" b="37408"/>
              <a:stretch/>
            </p:blipFill>
            <p:spPr>
              <a:xfrm>
                <a:off x="9332186" y="4041774"/>
                <a:ext cx="495433" cy="998047"/>
              </a:xfrm>
              <a:prstGeom prst="rect">
                <a:avLst/>
              </a:prstGeom>
            </p:spPr>
          </p:pic>
        </p:grpSp>
        <p:grpSp>
          <p:nvGrpSpPr>
            <p:cNvPr id="133" name="Grupo 132"/>
            <p:cNvGrpSpPr/>
            <p:nvPr/>
          </p:nvGrpSpPr>
          <p:grpSpPr>
            <a:xfrm flipH="1">
              <a:off x="7841822" y="4131663"/>
              <a:ext cx="452447" cy="1601816"/>
              <a:chOff x="9332187" y="4036070"/>
              <a:chExt cx="496689" cy="1758448"/>
            </a:xfrm>
          </p:grpSpPr>
          <p:pic>
            <p:nvPicPr>
              <p:cNvPr id="140" name="Imagen 13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139" name="Imagen 13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312" r="60920" b="37407"/>
              <a:stretch/>
            </p:blipFill>
            <p:spPr>
              <a:xfrm>
                <a:off x="9332187" y="4036070"/>
                <a:ext cx="496689" cy="1003752"/>
              </a:xfrm>
              <a:prstGeom prst="rect">
                <a:avLst/>
              </a:prstGeom>
            </p:spPr>
          </p:pic>
        </p:grpSp>
        <p:grpSp>
          <p:nvGrpSpPr>
            <p:cNvPr id="147" name="Grupo 146"/>
            <p:cNvGrpSpPr/>
            <p:nvPr/>
          </p:nvGrpSpPr>
          <p:grpSpPr>
            <a:xfrm>
              <a:off x="7338411" y="4133995"/>
              <a:ext cx="583968" cy="170552"/>
              <a:chOff x="8016019" y="4382363"/>
              <a:chExt cx="583968" cy="170552"/>
            </a:xfrm>
          </p:grpSpPr>
          <p:pic>
            <p:nvPicPr>
              <p:cNvPr id="148" name="Imagen 147">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9" name="Imagen 14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50" name="Imagen 149">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cxnSp>
          <p:nvCxnSpPr>
            <p:cNvPr id="151" name="Conector: angular 35">
              <a:extLst>
                <a:ext uri="{FF2B5EF4-FFF2-40B4-BE49-F238E27FC236}">
                  <a16:creationId xmlns:a16="http://schemas.microsoft.com/office/drawing/2014/main" id="{B2AB17B1-B6A5-4D88-8D00-D47510CE7190}"/>
                </a:ext>
              </a:extLst>
            </p:cNvPr>
            <p:cNvCxnSpPr>
              <a:cxnSpLocks/>
            </p:cNvCxnSpPr>
            <p:nvPr/>
          </p:nvCxnSpPr>
          <p:spPr>
            <a:xfrm>
              <a:off x="6701241" y="4494086"/>
              <a:ext cx="330600" cy="11632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52" name="CuadroTexto 151">
              <a:extLst>
                <a:ext uri="{FF2B5EF4-FFF2-40B4-BE49-F238E27FC236}">
                  <a16:creationId xmlns:a16="http://schemas.microsoft.com/office/drawing/2014/main" id="{77A75B58-43BB-4D06-8774-1B23A10601B2}"/>
                </a:ext>
              </a:extLst>
            </p:cNvPr>
            <p:cNvSpPr txBox="1"/>
            <p:nvPr/>
          </p:nvSpPr>
          <p:spPr>
            <a:xfrm>
              <a:off x="5983480" y="4303689"/>
              <a:ext cx="815941" cy="415498"/>
            </a:xfrm>
            <a:prstGeom prst="rect">
              <a:avLst/>
            </a:prstGeom>
            <a:noFill/>
          </p:spPr>
          <p:txBody>
            <a:bodyPr wrap="square" rtlCol="0">
              <a:spAutoFit/>
            </a:bodyPr>
            <a:lstStyle/>
            <a:p>
              <a:pPr algn="r"/>
              <a:r>
                <a:rPr lang="es-MX" sz="700" b="1" cap="all" dirty="0"/>
                <a:t>Muro exterior-aire exterior</a:t>
              </a:r>
            </a:p>
          </p:txBody>
        </p:sp>
        <p:cxnSp>
          <p:nvCxnSpPr>
            <p:cNvPr id="84" name="Conector: angular 35">
              <a:extLst>
                <a:ext uri="{FF2B5EF4-FFF2-40B4-BE49-F238E27FC236}">
                  <a16:creationId xmlns:a16="http://schemas.microsoft.com/office/drawing/2014/main" id="{B2AB17B1-B6A5-4D88-8D00-D47510CE7190}"/>
                </a:ext>
              </a:extLst>
            </p:cNvPr>
            <p:cNvCxnSpPr>
              <a:cxnSpLocks/>
            </p:cNvCxnSpPr>
            <p:nvPr/>
          </p:nvCxnSpPr>
          <p:spPr>
            <a:xfrm flipH="1">
              <a:off x="8394297" y="4458775"/>
              <a:ext cx="309327" cy="17471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5" name="CuadroTexto 84">
              <a:extLst>
                <a:ext uri="{FF2B5EF4-FFF2-40B4-BE49-F238E27FC236}">
                  <a16:creationId xmlns:a16="http://schemas.microsoft.com/office/drawing/2014/main" id="{77A75B58-43BB-4D06-8774-1B23A10601B2}"/>
                </a:ext>
              </a:extLst>
            </p:cNvPr>
            <p:cNvSpPr txBox="1"/>
            <p:nvPr/>
          </p:nvSpPr>
          <p:spPr>
            <a:xfrm>
              <a:off x="11028784" y="4223070"/>
              <a:ext cx="815941" cy="415498"/>
            </a:xfrm>
            <a:prstGeom prst="rect">
              <a:avLst/>
            </a:prstGeom>
            <a:noFill/>
          </p:spPr>
          <p:txBody>
            <a:bodyPr wrap="square" rtlCol="0">
              <a:spAutoFit/>
            </a:bodyPr>
            <a:lstStyle/>
            <a:p>
              <a:r>
                <a:rPr lang="es-MX" sz="700" b="1" cap="all" dirty="0"/>
                <a:t>Muro exterior-aire exterior</a:t>
              </a:r>
            </a:p>
          </p:txBody>
        </p:sp>
        <p:cxnSp>
          <p:nvCxnSpPr>
            <p:cNvPr id="86" name="Conector: angular 35">
              <a:extLst>
                <a:ext uri="{FF2B5EF4-FFF2-40B4-BE49-F238E27FC236}">
                  <a16:creationId xmlns:a16="http://schemas.microsoft.com/office/drawing/2014/main" id="{B2AB17B1-B6A5-4D88-8D00-D47510CE7190}"/>
                </a:ext>
              </a:extLst>
            </p:cNvPr>
            <p:cNvCxnSpPr>
              <a:cxnSpLocks/>
            </p:cNvCxnSpPr>
            <p:nvPr/>
          </p:nvCxnSpPr>
          <p:spPr>
            <a:xfrm flipH="1">
              <a:off x="10758305" y="4428111"/>
              <a:ext cx="330600" cy="11632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87" name="Imagen 86"/>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7516204" y="4447887"/>
              <a:ext cx="209935" cy="602181"/>
            </a:xfrm>
            <a:prstGeom prst="rect">
              <a:avLst/>
            </a:prstGeom>
          </p:spPr>
        </p:pic>
        <p:sp>
          <p:nvSpPr>
            <p:cNvPr id="93" name="CuadroTexto 92">
              <a:extLst>
                <a:ext uri="{FF2B5EF4-FFF2-40B4-BE49-F238E27FC236}">
                  <a16:creationId xmlns:a16="http://schemas.microsoft.com/office/drawing/2014/main" id="{77A75B58-43BB-4D06-8774-1B23A10601B2}"/>
                </a:ext>
              </a:extLst>
            </p:cNvPr>
            <p:cNvSpPr txBox="1"/>
            <p:nvPr/>
          </p:nvSpPr>
          <p:spPr>
            <a:xfrm>
              <a:off x="9888144" y="4321621"/>
              <a:ext cx="695101" cy="307777"/>
            </a:xfrm>
            <a:prstGeom prst="rect">
              <a:avLst/>
            </a:prstGeom>
            <a:noFill/>
          </p:spPr>
          <p:txBody>
            <a:bodyPr wrap="square" rtlCol="0">
              <a:spAutoFit/>
            </a:bodyPr>
            <a:lstStyle/>
            <a:p>
              <a:r>
                <a:rPr lang="es-MX" sz="700" b="1" cap="all" dirty="0"/>
                <a:t>Muro MEDIANERO</a:t>
              </a:r>
            </a:p>
          </p:txBody>
        </p:sp>
        <p:cxnSp>
          <p:nvCxnSpPr>
            <p:cNvPr id="94" name="Conector: angular 35">
              <a:extLst>
                <a:ext uri="{FF2B5EF4-FFF2-40B4-BE49-F238E27FC236}">
                  <a16:creationId xmlns:a16="http://schemas.microsoft.com/office/drawing/2014/main" id="{B2AB17B1-B6A5-4D88-8D00-D47510CE7190}"/>
                </a:ext>
              </a:extLst>
            </p:cNvPr>
            <p:cNvCxnSpPr>
              <a:cxnSpLocks/>
            </p:cNvCxnSpPr>
            <p:nvPr/>
          </p:nvCxnSpPr>
          <p:spPr>
            <a:xfrm flipH="1">
              <a:off x="9650266" y="4447887"/>
              <a:ext cx="309327" cy="17471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8789DF0C-E03E-46F7-8DE3-59BAF7E7D24A}"/>
                </a:ext>
              </a:extLst>
            </p:cNvPr>
            <p:cNvSpPr txBox="1"/>
            <p:nvPr/>
          </p:nvSpPr>
          <p:spPr>
            <a:xfrm>
              <a:off x="8352688" y="3913286"/>
              <a:ext cx="1172714" cy="200055"/>
            </a:xfrm>
            <a:prstGeom prst="rect">
              <a:avLst/>
            </a:prstGeom>
            <a:noFill/>
          </p:spPr>
          <p:txBody>
            <a:bodyPr wrap="square" rtlCol="0">
              <a:spAutoFit/>
            </a:bodyPr>
            <a:lstStyle/>
            <a:p>
              <a:pPr algn="ctr"/>
              <a:r>
                <a:rPr lang="es-MX" sz="700" b="1" cap="all" dirty="0"/>
                <a:t>JUNTA CONSTRUCTIVA</a:t>
              </a:r>
            </a:p>
          </p:txBody>
        </p:sp>
        <p:sp>
          <p:nvSpPr>
            <p:cNvPr id="82" name="Rectángulo 81">
              <a:extLst>
                <a:ext uri="{FF2B5EF4-FFF2-40B4-BE49-F238E27FC236}">
                  <a16:creationId xmlns:a16="http://schemas.microsoft.com/office/drawing/2014/main" id="{42A30667-1AC3-4FA2-BAF6-E1476E7A347C}"/>
                </a:ext>
              </a:extLst>
            </p:cNvPr>
            <p:cNvSpPr/>
            <p:nvPr/>
          </p:nvSpPr>
          <p:spPr>
            <a:xfrm>
              <a:off x="8256387" y="4145319"/>
              <a:ext cx="45719" cy="899595"/>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3" name="Conector recto de flecha 82">
              <a:extLst>
                <a:ext uri="{FF2B5EF4-FFF2-40B4-BE49-F238E27FC236}">
                  <a16:creationId xmlns:a16="http://schemas.microsoft.com/office/drawing/2014/main" id="{DC04FC5A-3854-4ECF-8005-7D2DAFAAF302}"/>
                </a:ext>
              </a:extLst>
            </p:cNvPr>
            <p:cNvCxnSpPr/>
            <p:nvPr/>
          </p:nvCxnSpPr>
          <p:spPr>
            <a:xfrm>
              <a:off x="8277357" y="4133165"/>
              <a:ext cx="0" cy="333679"/>
            </a:xfrm>
            <a:prstGeom prst="straightConnector1">
              <a:avLst/>
            </a:prstGeom>
            <a:ln>
              <a:solidFill>
                <a:srgbClr val="C00000"/>
              </a:solidFill>
              <a:headEnd w="lg" len="lg"/>
              <a:tailEnd type="oval"/>
            </a:ln>
          </p:spPr>
          <p:style>
            <a:lnRef idx="1">
              <a:schemeClr val="accent1"/>
            </a:lnRef>
            <a:fillRef idx="0">
              <a:schemeClr val="accent1"/>
            </a:fillRef>
            <a:effectRef idx="0">
              <a:schemeClr val="accent1"/>
            </a:effectRef>
            <a:fontRef idx="minor">
              <a:schemeClr val="tx1"/>
            </a:fontRef>
          </p:style>
        </p:cxnSp>
        <p:sp>
          <p:nvSpPr>
            <p:cNvPr id="108" name="Rectángulo 107">
              <a:extLst>
                <a:ext uri="{FF2B5EF4-FFF2-40B4-BE49-F238E27FC236}">
                  <a16:creationId xmlns:a16="http://schemas.microsoft.com/office/drawing/2014/main" id="{982AA8E9-C46D-4405-9397-3622791C1831}"/>
                </a:ext>
              </a:extLst>
            </p:cNvPr>
            <p:cNvSpPr/>
            <p:nvPr/>
          </p:nvSpPr>
          <p:spPr>
            <a:xfrm>
              <a:off x="9530364" y="4144891"/>
              <a:ext cx="45719" cy="899595"/>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2" name="Conector recto de flecha 121">
              <a:extLst>
                <a:ext uri="{FF2B5EF4-FFF2-40B4-BE49-F238E27FC236}">
                  <a16:creationId xmlns:a16="http://schemas.microsoft.com/office/drawing/2014/main" id="{C1F3DBAA-AFA4-4390-ABF7-4F4F32D083CF}"/>
                </a:ext>
              </a:extLst>
            </p:cNvPr>
            <p:cNvCxnSpPr/>
            <p:nvPr/>
          </p:nvCxnSpPr>
          <p:spPr>
            <a:xfrm>
              <a:off x="9550632" y="4132080"/>
              <a:ext cx="0" cy="333679"/>
            </a:xfrm>
            <a:prstGeom prst="straightConnector1">
              <a:avLst/>
            </a:prstGeom>
            <a:ln>
              <a:solidFill>
                <a:srgbClr val="C00000"/>
              </a:solidFill>
              <a:headEnd w="lg" len="sm"/>
              <a:tailEnd type="oval"/>
            </a:ln>
          </p:spPr>
          <p:style>
            <a:lnRef idx="1">
              <a:schemeClr val="accent1"/>
            </a:lnRef>
            <a:fillRef idx="0">
              <a:schemeClr val="accent1"/>
            </a:fillRef>
            <a:effectRef idx="0">
              <a:schemeClr val="accent1"/>
            </a:effectRef>
            <a:fontRef idx="minor">
              <a:schemeClr val="tx1"/>
            </a:fontRef>
          </p:style>
        </p:cxnSp>
        <p:sp>
          <p:nvSpPr>
            <p:cNvPr id="2" name="Abrir llave 1">
              <a:extLst>
                <a:ext uri="{FF2B5EF4-FFF2-40B4-BE49-F238E27FC236}">
                  <a16:creationId xmlns:a16="http://schemas.microsoft.com/office/drawing/2014/main" id="{77CC839D-12D9-494D-845A-BB4BA49EA3AE}"/>
                </a:ext>
              </a:extLst>
            </p:cNvPr>
            <p:cNvSpPr/>
            <p:nvPr/>
          </p:nvSpPr>
          <p:spPr>
            <a:xfrm rot="5400000">
              <a:off x="8877406" y="3470282"/>
              <a:ext cx="71889" cy="1268214"/>
            </a:xfrm>
            <a:prstGeom prst="leftBrace">
              <a:avLst>
                <a:gd name="adj1" fmla="val 40016"/>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97" name="CuadroTexto 96"/>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106" name="CuadroTexto 105"/>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00000"/>
            </a:pPr>
            <a:r>
              <a:rPr lang="es-MX" sz="1400" b="1" dirty="0"/>
              <a:t>Cuando varias viviendas se encuentran separadas solo por una junta constructiva se realizará el </a:t>
            </a:r>
            <a:r>
              <a:rPr lang="es-MX" sz="1400" b="1" dirty="0">
                <a:solidFill>
                  <a:srgbClr val="C00000"/>
                </a:solidFill>
              </a:rPr>
              <a:t>análisis por viviendas en cabeceras e intermedias </a:t>
            </a:r>
            <a:r>
              <a:rPr lang="es-MX" sz="1400" b="1" dirty="0"/>
              <a:t>(como vivienda adosada) sin embargo en la pestaña de comprobación se declarará como </a:t>
            </a:r>
            <a:r>
              <a:rPr lang="es-MX" sz="1400" b="1" dirty="0">
                <a:solidFill>
                  <a:srgbClr val="C00000"/>
                </a:solidFill>
              </a:rPr>
              <a:t>AISLADA</a:t>
            </a:r>
            <a:r>
              <a:rPr lang="es-MX" sz="1400" b="1" dirty="0"/>
              <a:t>.</a:t>
            </a:r>
          </a:p>
        </p:txBody>
      </p:sp>
      <p:graphicFrame>
        <p:nvGraphicFramePr>
          <p:cNvPr id="107" name="Tabla 106"/>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UNIFAMILIAR</a:t>
                      </a:r>
                    </a:p>
                    <a:p>
                      <a:pPr algn="ctr"/>
                      <a:r>
                        <a:rPr lang="es-MX" sz="1000" dirty="0">
                          <a:solidFill>
                            <a:schemeClr val="tx1"/>
                          </a:solidFill>
                        </a:rPr>
                        <a:t>1 NIVEL </a:t>
                      </a:r>
                      <a:r>
                        <a:rPr lang="es-MX" sz="1000" b="1" u="none" dirty="0">
                          <a:solidFill>
                            <a:schemeClr val="tx1"/>
                          </a:solidFill>
                        </a:rPr>
                        <a:t>(</a:t>
                      </a:r>
                      <a:r>
                        <a:rPr lang="es-MX" sz="1000" b="1" u="none" dirty="0">
                          <a:solidFill>
                            <a:srgbClr val="C00000"/>
                          </a:solidFill>
                        </a:rPr>
                        <a:t>UF</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1 prototipo</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09" name="Imagen 108"/>
          <p:cNvPicPr>
            <a:picLocks noChangeAspect="1"/>
          </p:cNvPicPr>
          <p:nvPr/>
        </p:nvPicPr>
        <p:blipFill rotWithShape="1">
          <a:blip r:embed="rId5">
            <a:extLst/>
          </a:blip>
          <a:srcRect l="5765" t="5552" b="9838"/>
          <a:stretch/>
        </p:blipFill>
        <p:spPr>
          <a:xfrm>
            <a:off x="1417901" y="2887659"/>
            <a:ext cx="971630" cy="611164"/>
          </a:xfrm>
          <a:prstGeom prst="rect">
            <a:avLst/>
          </a:prstGeom>
        </p:spPr>
      </p:pic>
    </p:spTree>
    <p:extLst>
      <p:ext uri="{BB962C8B-B14F-4D97-AF65-F5344CB8AC3E}">
        <p14:creationId xmlns:p14="http://schemas.microsoft.com/office/powerpoint/2010/main" val="179530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19</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AISLADA</a:t>
            </a:r>
            <a:endParaRPr lang="es-US" b="1" dirty="0"/>
          </a:p>
        </p:txBody>
      </p:sp>
      <p:grpSp>
        <p:nvGrpSpPr>
          <p:cNvPr id="6" name="Grupo 5"/>
          <p:cNvGrpSpPr/>
          <p:nvPr/>
        </p:nvGrpSpPr>
        <p:grpSpPr>
          <a:xfrm>
            <a:off x="4821647" y="3905580"/>
            <a:ext cx="5905938" cy="2067575"/>
            <a:chOff x="5898997" y="3905580"/>
            <a:chExt cx="5905938" cy="2067575"/>
          </a:xfrm>
        </p:grpSpPr>
        <p:grpSp>
          <p:nvGrpSpPr>
            <p:cNvPr id="93" name="Grupo 92">
              <a:extLst>
                <a:ext uri="{FF2B5EF4-FFF2-40B4-BE49-F238E27FC236}">
                  <a16:creationId xmlns:a16="http://schemas.microsoft.com/office/drawing/2014/main" id="{C6EDC70F-5B5C-4628-8F03-3D90A649DC49}"/>
                </a:ext>
              </a:extLst>
            </p:cNvPr>
            <p:cNvGrpSpPr/>
            <p:nvPr/>
          </p:nvGrpSpPr>
          <p:grpSpPr>
            <a:xfrm>
              <a:off x="5898997" y="3905580"/>
              <a:ext cx="5905938" cy="2067575"/>
              <a:chOff x="5872981" y="1893433"/>
              <a:chExt cx="2902335" cy="1854332"/>
            </a:xfrm>
          </p:grpSpPr>
          <p:sp>
            <p:nvSpPr>
              <p:cNvPr id="94" name="Rectángulo: esquinas redondeadas 55">
                <a:extLst>
                  <a:ext uri="{FF2B5EF4-FFF2-40B4-BE49-F238E27FC236}">
                    <a16:creationId xmlns:a16="http://schemas.microsoft.com/office/drawing/2014/main" id="{848C0C92-D350-430D-A9F0-2024F8BDB1EB}"/>
                  </a:ext>
                </a:extLst>
              </p:cNvPr>
              <p:cNvSpPr/>
              <p:nvPr/>
            </p:nvSpPr>
            <p:spPr>
              <a:xfrm>
                <a:off x="5879138" y="1893433"/>
                <a:ext cx="2896178" cy="1794406"/>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Rectángulo: una sola esquina cortada 56">
                <a:extLst>
                  <a:ext uri="{FF2B5EF4-FFF2-40B4-BE49-F238E27FC236}">
                    <a16:creationId xmlns:a16="http://schemas.microsoft.com/office/drawing/2014/main" id="{B5157B45-2602-4873-A526-8A3551AC1CC6}"/>
                  </a:ext>
                </a:extLst>
              </p:cNvPr>
              <p:cNvSpPr/>
              <p:nvPr/>
            </p:nvSpPr>
            <p:spPr>
              <a:xfrm>
                <a:off x="5872981" y="3586330"/>
                <a:ext cx="2158346" cy="161435"/>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UNIFAMILIAR 2 NIVELES</a:t>
                </a:r>
              </a:p>
            </p:txBody>
          </p:sp>
        </p:grpSp>
        <p:grpSp>
          <p:nvGrpSpPr>
            <p:cNvPr id="129" name="Grupo 128"/>
            <p:cNvGrpSpPr/>
            <p:nvPr/>
          </p:nvGrpSpPr>
          <p:grpSpPr>
            <a:xfrm>
              <a:off x="8967122" y="5300744"/>
              <a:ext cx="572542" cy="449257"/>
              <a:chOff x="6440464" y="4738068"/>
              <a:chExt cx="1297942" cy="1018454"/>
            </a:xfrm>
          </p:grpSpPr>
          <p:pic>
            <p:nvPicPr>
              <p:cNvPr id="132" name="Imagen 13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33" name="Conector recto 132">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Imagen 12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0990" b="3189"/>
            <a:stretch/>
          </p:blipFill>
          <p:spPr>
            <a:xfrm>
              <a:off x="9186048" y="4060944"/>
              <a:ext cx="305932" cy="1007042"/>
            </a:xfrm>
            <a:prstGeom prst="rect">
              <a:avLst/>
            </a:prstGeom>
          </p:spPr>
        </p:pic>
        <p:pic>
          <p:nvPicPr>
            <p:cNvPr id="131" name="Imagen 13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307" b="37408"/>
            <a:stretch/>
          </p:blipFill>
          <p:spPr>
            <a:xfrm>
              <a:off x="9187199" y="4667670"/>
              <a:ext cx="302400" cy="616300"/>
            </a:xfrm>
            <a:prstGeom prst="rect">
              <a:avLst/>
            </a:prstGeom>
          </p:spPr>
        </p:pic>
        <p:pic>
          <p:nvPicPr>
            <p:cNvPr id="127" name="Imagen 126">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8409358" y="5308784"/>
              <a:ext cx="275949" cy="442500"/>
            </a:xfrm>
            <a:prstGeom prst="rect">
              <a:avLst/>
            </a:prstGeom>
          </p:spPr>
        </p:pic>
        <p:cxnSp>
          <p:nvCxnSpPr>
            <p:cNvPr id="128" name="Conector recto 127">
              <a:extLst>
                <a:ext uri="{FF2B5EF4-FFF2-40B4-BE49-F238E27FC236}">
                  <a16:creationId xmlns:a16="http://schemas.microsoft.com/office/drawing/2014/main" id="{0C9D91DF-12AE-4067-A59A-0C5FDC0FF2E4}"/>
                </a:ext>
              </a:extLst>
            </p:cNvPr>
            <p:cNvCxnSpPr/>
            <p:nvPr/>
          </p:nvCxnSpPr>
          <p:spPr>
            <a:xfrm flipH="1">
              <a:off x="7892151" y="5302027"/>
              <a:ext cx="233939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25" name="Imagen 12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0734" b="3189"/>
            <a:stretch/>
          </p:blipFill>
          <p:spPr>
            <a:xfrm flipH="1">
              <a:off x="8391843" y="4062227"/>
              <a:ext cx="308780" cy="1007042"/>
            </a:xfrm>
            <a:prstGeom prst="rect">
              <a:avLst/>
            </a:prstGeom>
          </p:spPr>
        </p:pic>
        <p:pic>
          <p:nvPicPr>
            <p:cNvPr id="126" name="Imagen 12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58060" b="37408"/>
            <a:stretch/>
          </p:blipFill>
          <p:spPr>
            <a:xfrm flipH="1">
              <a:off x="8360929" y="4668953"/>
              <a:ext cx="338544" cy="616300"/>
            </a:xfrm>
            <a:prstGeom prst="rect">
              <a:avLst/>
            </a:prstGeom>
          </p:spPr>
        </p:pic>
        <p:sp>
          <p:nvSpPr>
            <p:cNvPr id="98" name="CuadroTexto 97">
              <a:extLst>
                <a:ext uri="{FF2B5EF4-FFF2-40B4-BE49-F238E27FC236}">
                  <a16:creationId xmlns:a16="http://schemas.microsoft.com/office/drawing/2014/main" id="{872B446E-F502-4A14-B606-02609149D5C9}"/>
                </a:ext>
              </a:extLst>
            </p:cNvPr>
            <p:cNvSpPr txBox="1"/>
            <p:nvPr/>
          </p:nvSpPr>
          <p:spPr>
            <a:xfrm>
              <a:off x="8673045" y="5114625"/>
              <a:ext cx="529252" cy="200055"/>
            </a:xfrm>
            <a:prstGeom prst="rect">
              <a:avLst/>
            </a:prstGeom>
            <a:noFill/>
          </p:spPr>
          <p:txBody>
            <a:bodyPr wrap="square" rtlCol="0">
              <a:spAutoFit/>
            </a:bodyPr>
            <a:lstStyle/>
            <a:p>
              <a:pPr algn="ctr"/>
              <a:r>
                <a:rPr lang="es-MX" sz="700" b="1" dirty="0"/>
                <a:t>PASILLO</a:t>
              </a:r>
            </a:p>
          </p:txBody>
        </p:sp>
        <p:sp>
          <p:nvSpPr>
            <p:cNvPr id="101" name="CuadroTexto 100">
              <a:extLst>
                <a:ext uri="{FF2B5EF4-FFF2-40B4-BE49-F238E27FC236}">
                  <a16:creationId xmlns:a16="http://schemas.microsoft.com/office/drawing/2014/main" id="{872B446E-F502-4A14-B606-02609149D5C9}"/>
                </a:ext>
              </a:extLst>
            </p:cNvPr>
            <p:cNvSpPr txBox="1"/>
            <p:nvPr/>
          </p:nvSpPr>
          <p:spPr>
            <a:xfrm>
              <a:off x="8037307" y="5322770"/>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102" name="CuadroTexto 101">
              <a:extLst>
                <a:ext uri="{FF2B5EF4-FFF2-40B4-BE49-F238E27FC236}">
                  <a16:creationId xmlns:a16="http://schemas.microsoft.com/office/drawing/2014/main" id="{872B446E-F502-4A14-B606-02609149D5C9}"/>
                </a:ext>
              </a:extLst>
            </p:cNvPr>
            <p:cNvSpPr txBox="1"/>
            <p:nvPr/>
          </p:nvSpPr>
          <p:spPr>
            <a:xfrm>
              <a:off x="9335957" y="5322770"/>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123" name="CuadroTexto 122">
              <a:extLst>
                <a:ext uri="{FF2B5EF4-FFF2-40B4-BE49-F238E27FC236}">
                  <a16:creationId xmlns:a16="http://schemas.microsoft.com/office/drawing/2014/main" id="{77A75B58-43BB-4D06-8774-1B23A10601B2}"/>
                </a:ext>
              </a:extLst>
            </p:cNvPr>
            <p:cNvSpPr txBox="1"/>
            <p:nvPr/>
          </p:nvSpPr>
          <p:spPr>
            <a:xfrm>
              <a:off x="8613790" y="4069151"/>
              <a:ext cx="685754" cy="523220"/>
            </a:xfrm>
            <a:prstGeom prst="rect">
              <a:avLst/>
            </a:prstGeom>
            <a:noFill/>
          </p:spPr>
          <p:txBody>
            <a:bodyPr wrap="square" rtlCol="0">
              <a:spAutoFit/>
            </a:bodyPr>
            <a:lstStyle/>
            <a:p>
              <a:pPr algn="ctr"/>
              <a:r>
                <a:rPr lang="es-MX" sz="700" b="1" cap="all" dirty="0"/>
                <a:t>Muro exterior-aire exterior</a:t>
              </a:r>
            </a:p>
          </p:txBody>
        </p:sp>
        <p:grpSp>
          <p:nvGrpSpPr>
            <p:cNvPr id="3" name="Grupo 2"/>
            <p:cNvGrpSpPr/>
            <p:nvPr/>
          </p:nvGrpSpPr>
          <p:grpSpPr>
            <a:xfrm>
              <a:off x="9420772" y="4058563"/>
              <a:ext cx="810772" cy="1691438"/>
              <a:chOff x="7796442" y="4264303"/>
              <a:chExt cx="810772" cy="1691438"/>
            </a:xfrm>
          </p:grpSpPr>
          <p:grpSp>
            <p:nvGrpSpPr>
              <p:cNvPr id="73" name="Grupo 72"/>
              <p:cNvGrpSpPr/>
              <p:nvPr/>
            </p:nvGrpSpPr>
            <p:grpSpPr>
              <a:xfrm flipH="1">
                <a:off x="8034672" y="5506484"/>
                <a:ext cx="572542" cy="449257"/>
                <a:chOff x="6440464" y="4738068"/>
                <a:chExt cx="1297942" cy="1018454"/>
              </a:xfrm>
            </p:grpSpPr>
            <p:pic>
              <p:nvPicPr>
                <p:cNvPr id="76" name="Imagen 7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77" name="Conector recto 76">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4" name="Imagen 7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75" name="Imagen 7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78" name="Grupo 77"/>
              <p:cNvGrpSpPr/>
              <p:nvPr/>
            </p:nvGrpSpPr>
            <p:grpSpPr>
              <a:xfrm>
                <a:off x="7796442" y="4264303"/>
                <a:ext cx="393020" cy="114784"/>
                <a:chOff x="8016019" y="4382363"/>
                <a:chExt cx="583968" cy="170552"/>
              </a:xfrm>
            </p:grpSpPr>
            <p:pic>
              <p:nvPicPr>
                <p:cNvPr id="79" name="Imagen 7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90" name="Imagen 8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91" name="Imagen 9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97" name="Grupo 96"/>
              <p:cNvGrpSpPr/>
              <p:nvPr/>
            </p:nvGrpSpPr>
            <p:grpSpPr>
              <a:xfrm>
                <a:off x="7796442" y="4871695"/>
                <a:ext cx="393020" cy="114784"/>
                <a:chOff x="8016019" y="4382363"/>
                <a:chExt cx="583968" cy="170552"/>
              </a:xfrm>
            </p:grpSpPr>
            <p:pic>
              <p:nvPicPr>
                <p:cNvPr id="99" name="Imagen 9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03" name="Imagen 10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04" name="Imagen 10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grpSp>
          <p:nvGrpSpPr>
            <p:cNvPr id="105" name="Grupo 104"/>
            <p:cNvGrpSpPr/>
            <p:nvPr/>
          </p:nvGrpSpPr>
          <p:grpSpPr>
            <a:xfrm flipH="1">
              <a:off x="7657909" y="4058563"/>
              <a:ext cx="810772" cy="1691438"/>
              <a:chOff x="7796442" y="4264303"/>
              <a:chExt cx="810772" cy="1691438"/>
            </a:xfrm>
          </p:grpSpPr>
          <p:grpSp>
            <p:nvGrpSpPr>
              <p:cNvPr id="106" name="Grupo 105"/>
              <p:cNvGrpSpPr/>
              <p:nvPr/>
            </p:nvGrpSpPr>
            <p:grpSpPr>
              <a:xfrm flipH="1">
                <a:off x="8034672" y="5506484"/>
                <a:ext cx="572542" cy="449257"/>
                <a:chOff x="6440464" y="4738068"/>
                <a:chExt cx="1297942" cy="1018454"/>
              </a:xfrm>
            </p:grpSpPr>
            <p:pic>
              <p:nvPicPr>
                <p:cNvPr id="117" name="Imagen 116">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18" name="Conector recto 117">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7" name="Imagen 10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108" name="Imagen 10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109" name="Grupo 108"/>
              <p:cNvGrpSpPr/>
              <p:nvPr/>
            </p:nvGrpSpPr>
            <p:grpSpPr>
              <a:xfrm>
                <a:off x="7796442" y="4264303"/>
                <a:ext cx="393020" cy="114784"/>
                <a:chOff x="8016019" y="4382363"/>
                <a:chExt cx="583968" cy="170552"/>
              </a:xfrm>
            </p:grpSpPr>
            <p:pic>
              <p:nvPicPr>
                <p:cNvPr id="114" name="Imagen 11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15" name="Imagen 11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16" name="Imagen 11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10" name="Grupo 109"/>
              <p:cNvGrpSpPr/>
              <p:nvPr/>
            </p:nvGrpSpPr>
            <p:grpSpPr>
              <a:xfrm>
                <a:off x="7796442" y="4871695"/>
                <a:ext cx="393020" cy="114784"/>
                <a:chOff x="8016019" y="4382363"/>
                <a:chExt cx="583968" cy="170552"/>
              </a:xfrm>
            </p:grpSpPr>
            <p:pic>
              <p:nvPicPr>
                <p:cNvPr id="111" name="Imagen 11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12" name="Imagen 11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13" name="Imagen 11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pic>
          <p:nvPicPr>
            <p:cNvPr id="119" name="Imagen 118"/>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8276601" y="4297351"/>
              <a:ext cx="130381" cy="373987"/>
            </a:xfrm>
            <a:prstGeom prst="rect">
              <a:avLst/>
            </a:prstGeom>
          </p:spPr>
        </p:pic>
        <p:pic>
          <p:nvPicPr>
            <p:cNvPr id="120" name="Imagen 119"/>
            <p:cNvPicPr>
              <a:picLocks noChangeAspect="1"/>
            </p:cNvPicPr>
            <p:nvPr/>
          </p:nvPicPr>
          <p:blipFill rotWithShape="1">
            <a:blip r:embed="rId4" cstate="hqprint">
              <a:extLst>
                <a:ext uri="{28A0092B-C50C-407E-A947-70E740481C1C}">
                  <a14:useLocalDpi xmlns:a14="http://schemas.microsoft.com/office/drawing/2010/main" val="0"/>
                </a:ext>
              </a:extLst>
            </a:blip>
            <a:srcRect l="1" t="1" r="3773" b="6326"/>
            <a:stretch/>
          </p:blipFill>
          <p:spPr>
            <a:xfrm>
              <a:off x="9459074" y="4905547"/>
              <a:ext cx="335971" cy="373987"/>
            </a:xfrm>
            <a:prstGeom prst="rect">
              <a:avLst/>
            </a:prstGeom>
          </p:spPr>
        </p:pic>
        <p:cxnSp>
          <p:nvCxnSpPr>
            <p:cNvPr id="190" name="Conector: angular 35">
              <a:extLst>
                <a:ext uri="{FF2B5EF4-FFF2-40B4-BE49-F238E27FC236}">
                  <a16:creationId xmlns:a16="http://schemas.microsoft.com/office/drawing/2014/main" id="{B2AB17B1-B6A5-4D88-8D00-D47510CE7190}"/>
                </a:ext>
              </a:extLst>
            </p:cNvPr>
            <p:cNvCxnSpPr>
              <a:cxnSpLocks/>
            </p:cNvCxnSpPr>
            <p:nvPr/>
          </p:nvCxnSpPr>
          <p:spPr>
            <a:xfrm>
              <a:off x="9045050" y="4366507"/>
              <a:ext cx="191390" cy="7012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91" name="Conector: angular 35">
              <a:extLst>
                <a:ext uri="{FF2B5EF4-FFF2-40B4-BE49-F238E27FC236}">
                  <a16:creationId xmlns:a16="http://schemas.microsoft.com/office/drawing/2014/main" id="{B2AB17B1-B6A5-4D88-8D00-D47510CE7190}"/>
                </a:ext>
              </a:extLst>
            </p:cNvPr>
            <p:cNvCxnSpPr>
              <a:cxnSpLocks/>
            </p:cNvCxnSpPr>
            <p:nvPr/>
          </p:nvCxnSpPr>
          <p:spPr>
            <a:xfrm flipH="1">
              <a:off x="8653991" y="4366507"/>
              <a:ext cx="191390" cy="7012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4" name="CuadroTexto 83">
              <a:extLst>
                <a:ext uri="{FF2B5EF4-FFF2-40B4-BE49-F238E27FC236}">
                  <a16:creationId xmlns:a16="http://schemas.microsoft.com/office/drawing/2014/main" id="{77A75B58-43BB-4D06-8774-1B23A10601B2}"/>
                </a:ext>
              </a:extLst>
            </p:cNvPr>
            <p:cNvSpPr txBox="1"/>
            <p:nvPr/>
          </p:nvSpPr>
          <p:spPr>
            <a:xfrm>
              <a:off x="6673349" y="4725418"/>
              <a:ext cx="862010" cy="307777"/>
            </a:xfrm>
            <a:prstGeom prst="rect">
              <a:avLst/>
            </a:prstGeom>
            <a:noFill/>
          </p:spPr>
          <p:txBody>
            <a:bodyPr wrap="square" rtlCol="0">
              <a:spAutoFit/>
            </a:bodyPr>
            <a:lstStyle/>
            <a:p>
              <a:pPr algn="r"/>
              <a:r>
                <a:rPr lang="es-MX" sz="700" b="1" cap="all" dirty="0"/>
                <a:t>MURO EXTERIOR- AIRE EXTERIOR</a:t>
              </a:r>
            </a:p>
          </p:txBody>
        </p:sp>
        <p:cxnSp>
          <p:nvCxnSpPr>
            <p:cNvPr id="85" name="Conector: angular 35">
              <a:extLst>
                <a:ext uri="{FF2B5EF4-FFF2-40B4-BE49-F238E27FC236}">
                  <a16:creationId xmlns:a16="http://schemas.microsoft.com/office/drawing/2014/main" id="{B2AB17B1-B6A5-4D88-8D00-D47510CE7190}"/>
                </a:ext>
              </a:extLst>
            </p:cNvPr>
            <p:cNvCxnSpPr>
              <a:cxnSpLocks/>
            </p:cNvCxnSpPr>
            <p:nvPr/>
          </p:nvCxnSpPr>
          <p:spPr>
            <a:xfrm>
              <a:off x="7455308" y="4880755"/>
              <a:ext cx="460306" cy="7566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86"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950794" y="4424709"/>
              <a:ext cx="517105" cy="9753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7" name="CuadroTexto 86">
              <a:extLst>
                <a:ext uri="{FF2B5EF4-FFF2-40B4-BE49-F238E27FC236}">
                  <a16:creationId xmlns:a16="http://schemas.microsoft.com/office/drawing/2014/main" id="{77A75B58-43BB-4D06-8774-1B23A10601B2}"/>
                </a:ext>
              </a:extLst>
            </p:cNvPr>
            <p:cNvSpPr txBox="1"/>
            <p:nvPr/>
          </p:nvSpPr>
          <p:spPr>
            <a:xfrm>
              <a:off x="10402384" y="4279321"/>
              <a:ext cx="862010" cy="307777"/>
            </a:xfrm>
            <a:prstGeom prst="rect">
              <a:avLst/>
            </a:prstGeom>
            <a:noFill/>
          </p:spPr>
          <p:txBody>
            <a:bodyPr wrap="square" rtlCol="0">
              <a:spAutoFit/>
            </a:bodyPr>
            <a:lstStyle/>
            <a:p>
              <a:r>
                <a:rPr lang="es-MX" sz="700" b="1" cap="all" dirty="0"/>
                <a:t>MURO EXTERIOR- AIRE EXTERIOR</a:t>
              </a:r>
            </a:p>
          </p:txBody>
        </p:sp>
      </p:grpSp>
      <p:sp>
        <p:nvSpPr>
          <p:cNvPr id="100" name="CuadroTexto 99"/>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137" name="Tabla 136"/>
          <p:cNvGraphicFramePr>
            <a:graphicFrameLocks noGrp="1"/>
          </p:cNvGraphicFramePr>
          <p:nvPr>
            <p:extLst/>
          </p:nvPr>
        </p:nvGraphicFramePr>
        <p:xfrm>
          <a:off x="1390740"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UNIFAMILIAR</a:t>
                      </a:r>
                    </a:p>
                    <a:p>
                      <a:pPr algn="ctr"/>
                      <a:r>
                        <a:rPr lang="es-MX" sz="1000" dirty="0">
                          <a:solidFill>
                            <a:schemeClr val="tx1"/>
                          </a:solidFill>
                        </a:rPr>
                        <a:t>2 NIVELES </a:t>
                      </a:r>
                      <a:r>
                        <a:rPr lang="es-MX" sz="1000" b="1" u="none" dirty="0">
                          <a:solidFill>
                            <a:schemeClr val="tx1"/>
                          </a:solidFill>
                        </a:rPr>
                        <a:t>(</a:t>
                      </a:r>
                      <a:r>
                        <a:rPr lang="es-MX" sz="1000" b="1" u="none" dirty="0">
                          <a:solidFill>
                            <a:srgbClr val="C00000"/>
                          </a:solidFill>
                        </a:rPr>
                        <a:t>UF</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1 prototipo</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40" name="Imagen 139"/>
          <p:cNvPicPr>
            <a:picLocks noChangeAspect="1"/>
          </p:cNvPicPr>
          <p:nvPr/>
        </p:nvPicPr>
        <p:blipFill>
          <a:blip r:embed="rId5">
            <a:extLst/>
          </a:blip>
          <a:stretch>
            <a:fillRect/>
          </a:stretch>
        </p:blipFill>
        <p:spPr>
          <a:xfrm>
            <a:off x="1539902" y="2902650"/>
            <a:ext cx="808743" cy="645871"/>
          </a:xfrm>
          <a:prstGeom prst="rect">
            <a:avLst/>
          </a:prstGeom>
        </p:spPr>
      </p:pic>
      <p:sp>
        <p:nvSpPr>
          <p:cNvPr id="139" name="object 9">
            <a:extLst>
              <a:ext uri="{FF2B5EF4-FFF2-40B4-BE49-F238E27FC236}">
                <a16:creationId xmlns:a16="http://schemas.microsoft.com/office/drawing/2014/main" id="{4C4A234D-C78D-4B5F-959F-356D845FEEC3}"/>
              </a:ext>
            </a:extLst>
          </p:cNvPr>
          <p:cNvSpPr txBox="1">
            <a:spLocks/>
          </p:cNvSpPr>
          <p:nvPr/>
        </p:nvSpPr>
        <p:spPr>
          <a:xfrm>
            <a:off x="293431" y="1454392"/>
            <a:ext cx="11643748"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tipología </a:t>
            </a:r>
            <a:r>
              <a:rPr lang="es-MX" sz="1800" b="1" spc="-5" dirty="0">
                <a:latin typeface="+mn-lt"/>
              </a:rPr>
              <a:t>AISLADA (DEEVi) / Unifamiliar 2 Niveles (RUV) con pasillo</a:t>
            </a:r>
            <a:endParaRPr lang="es-MX" sz="1800" b="1" dirty="0">
              <a:latin typeface="+mn-lt"/>
            </a:endParaRPr>
          </a:p>
        </p:txBody>
      </p:sp>
      <p:sp>
        <p:nvSpPr>
          <p:cNvPr id="141" name="CuadroTexto 140"/>
          <p:cNvSpPr txBox="1">
            <a:spLocks/>
          </p:cNvSpPr>
          <p:nvPr/>
        </p:nvSpPr>
        <p:spPr>
          <a:xfrm>
            <a:off x="1400654" y="3905580"/>
            <a:ext cx="3043298" cy="951836"/>
          </a:xfrm>
          <a:prstGeom prst="rect">
            <a:avLst/>
          </a:prstGeom>
          <a:noFill/>
        </p:spPr>
        <p:txBody>
          <a:bodyPr wrap="square" rtlCol="0">
            <a:noAutofit/>
          </a:bodyPr>
          <a:lstStyle/>
          <a:p>
            <a:pPr>
              <a:buClr>
                <a:srgbClr val="002060"/>
              </a:buClr>
              <a:buSzPct val="100000"/>
            </a:pPr>
            <a:r>
              <a:rPr lang="es-MX" sz="1400" b="1" dirty="0"/>
              <a:t>Cuando la vivienda cuenta con pasillos que permiten el contacto directo del muro con el exterior se realizará el </a:t>
            </a:r>
            <a:r>
              <a:rPr lang="es-MX" sz="1400" b="1" dirty="0">
                <a:solidFill>
                  <a:srgbClr val="C00000"/>
                </a:solidFill>
              </a:rPr>
              <a:t>análisis de una sola vivienda.</a:t>
            </a:r>
          </a:p>
        </p:txBody>
      </p:sp>
    </p:spTree>
    <p:extLst>
      <p:ext uri="{BB962C8B-B14F-4D97-AF65-F5344CB8AC3E}">
        <p14:creationId xmlns:p14="http://schemas.microsoft.com/office/powerpoint/2010/main" val="341164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upo 4"/>
          <p:cNvGrpSpPr/>
          <p:nvPr/>
        </p:nvGrpSpPr>
        <p:grpSpPr>
          <a:xfrm>
            <a:off x="1867425" y="2644082"/>
            <a:ext cx="8309847" cy="1828800"/>
            <a:chOff x="2072942" y="1846127"/>
            <a:chExt cx="6240581" cy="1828800"/>
          </a:xfrm>
        </p:grpSpPr>
        <p:sp>
          <p:nvSpPr>
            <p:cNvPr id="16" name="Rectángulo: esquinas redondeadas 15">
              <a:extLst>
                <a:ext uri="{FF2B5EF4-FFF2-40B4-BE49-F238E27FC236}">
                  <a16:creationId xmlns:a16="http://schemas.microsoft.com/office/drawing/2014/main" id="{FB507136-E367-D74E-88B3-076587683B66}"/>
                </a:ext>
              </a:extLst>
            </p:cNvPr>
            <p:cNvSpPr/>
            <p:nvPr/>
          </p:nvSpPr>
          <p:spPr>
            <a:xfrm>
              <a:off x="4268154" y="1846127"/>
              <a:ext cx="1828800" cy="1828800"/>
            </a:xfrm>
            <a:prstGeom prst="roundRect">
              <a:avLst/>
            </a:prstGeom>
            <a:ln w="6667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l-PH" dirty="0"/>
                <a:t>Evaluación</a:t>
              </a:r>
            </a:p>
            <a:p>
              <a:pPr algn="ctr"/>
              <a:r>
                <a:rPr lang="fil-PH" sz="1200" dirty="0"/>
                <a:t>CONAVI</a:t>
              </a:r>
            </a:p>
            <a:p>
              <a:pPr algn="ctr"/>
              <a:endParaRPr lang="fil-PH" sz="1200" dirty="0"/>
            </a:p>
            <a:p>
              <a:pPr algn="ctr"/>
              <a:endParaRPr lang="fil-PH" sz="1200" dirty="0"/>
            </a:p>
            <a:p>
              <a:pPr algn="ctr"/>
              <a:endParaRPr lang="fil-PH" sz="1200" dirty="0"/>
            </a:p>
            <a:p>
              <a:pPr algn="ctr"/>
              <a:endParaRPr lang="fil-PH" sz="1200" dirty="0"/>
            </a:p>
            <a:p>
              <a:pPr algn="ctr"/>
              <a:r>
                <a:rPr lang="fil-PH" sz="800" dirty="0"/>
                <a:t>DEEVi</a:t>
              </a:r>
            </a:p>
          </p:txBody>
        </p:sp>
        <p:sp>
          <p:nvSpPr>
            <p:cNvPr id="20" name="Rectángulo: esquinas redondeadas 19">
              <a:extLst>
                <a:ext uri="{FF2B5EF4-FFF2-40B4-BE49-F238E27FC236}">
                  <a16:creationId xmlns:a16="http://schemas.microsoft.com/office/drawing/2014/main" id="{BC39DCD8-C9FD-4F48-8EE0-9CE3ECF1C270}"/>
                </a:ext>
              </a:extLst>
            </p:cNvPr>
            <p:cNvSpPr/>
            <p:nvPr/>
          </p:nvSpPr>
          <p:spPr>
            <a:xfrm>
              <a:off x="2072942" y="1846127"/>
              <a:ext cx="1828800" cy="1828800"/>
            </a:xfrm>
            <a:prstGeom prst="roundRect">
              <a:avLst/>
            </a:prstGeom>
            <a:ln w="6667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l-PH" dirty="0"/>
                <a:t>Solicitud</a:t>
              </a:r>
            </a:p>
            <a:p>
              <a:pPr algn="ctr"/>
              <a:r>
                <a:rPr lang="fil-PH" sz="1200" dirty="0"/>
                <a:t>Desarrollador</a:t>
              </a:r>
            </a:p>
            <a:p>
              <a:pPr algn="ctr"/>
              <a:endParaRPr lang="fil-PH" sz="1200" dirty="0"/>
            </a:p>
            <a:p>
              <a:pPr algn="ctr"/>
              <a:endParaRPr lang="fil-PH" sz="1200" dirty="0"/>
            </a:p>
            <a:p>
              <a:pPr algn="ctr"/>
              <a:endParaRPr lang="fil-PH" sz="1200" dirty="0"/>
            </a:p>
            <a:p>
              <a:pPr algn="ctr"/>
              <a:endParaRPr lang="fil-PH" sz="800" dirty="0">
                <a:hlinkClick r:id="rId3"/>
              </a:endParaRPr>
            </a:p>
            <a:p>
              <a:pPr algn="ctr"/>
              <a:r>
                <a:rPr lang="fil-PH" sz="1000" dirty="0">
                  <a:hlinkClick r:id="rId3"/>
                </a:rPr>
                <a:t>sustentable@conavi.gob.mx</a:t>
              </a:r>
              <a:endParaRPr lang="fil-PH" sz="1000" dirty="0"/>
            </a:p>
          </p:txBody>
        </p:sp>
        <p:sp>
          <p:nvSpPr>
            <p:cNvPr id="22" name="Rectángulo: esquinas redondeadas 21">
              <a:extLst>
                <a:ext uri="{FF2B5EF4-FFF2-40B4-BE49-F238E27FC236}">
                  <a16:creationId xmlns:a16="http://schemas.microsoft.com/office/drawing/2014/main" id="{263A2CC8-1616-C34E-AB0E-0556526DE673}"/>
                </a:ext>
              </a:extLst>
            </p:cNvPr>
            <p:cNvSpPr/>
            <p:nvPr/>
          </p:nvSpPr>
          <p:spPr>
            <a:xfrm>
              <a:off x="6484723" y="1846127"/>
              <a:ext cx="1828800" cy="1828800"/>
            </a:xfrm>
            <a:prstGeom prst="roundRect">
              <a:avLst/>
            </a:prstGeom>
            <a:ln w="6667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l-PH" dirty="0"/>
                <a:t>Reporte de aceptación ó rechazo</a:t>
              </a:r>
            </a:p>
            <a:p>
              <a:pPr algn="ctr"/>
              <a:r>
                <a:rPr lang="fil-PH" sz="1200" dirty="0"/>
                <a:t>CONAVI</a:t>
              </a:r>
            </a:p>
            <a:p>
              <a:pPr algn="ctr"/>
              <a:endParaRPr lang="fil-PH" sz="1200" dirty="0"/>
            </a:p>
            <a:p>
              <a:pPr algn="ctr"/>
              <a:endParaRPr lang="fil-PH" sz="1200" dirty="0"/>
            </a:p>
            <a:p>
              <a:pPr algn="ctr"/>
              <a:endParaRPr lang="fil-PH" sz="1200" dirty="0"/>
            </a:p>
            <a:p>
              <a:pPr algn="ctr"/>
              <a:endParaRPr lang="fil-PH" sz="1200" dirty="0"/>
            </a:p>
            <a:p>
              <a:pPr algn="ctr"/>
              <a:r>
                <a:rPr lang="fil-PH" sz="800" dirty="0"/>
                <a:t>Reporte de Redución de emisiones</a:t>
              </a:r>
              <a:endParaRPr lang="es-US" sz="800" dirty="0"/>
            </a:p>
          </p:txBody>
        </p:sp>
        <p:pic>
          <p:nvPicPr>
            <p:cNvPr id="27" name="Imagen 27">
              <a:extLst>
                <a:ext uri="{FF2B5EF4-FFF2-40B4-BE49-F238E27FC236}">
                  <a16:creationId xmlns:a16="http://schemas.microsoft.com/office/drawing/2014/main" id="{C823CEE8-090D-3343-8E41-A2775399A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0934" y="2550883"/>
              <a:ext cx="652816" cy="652816"/>
            </a:xfrm>
            <a:prstGeom prst="rect">
              <a:avLst/>
            </a:prstGeom>
          </p:spPr>
        </p:pic>
        <p:pic>
          <p:nvPicPr>
            <p:cNvPr id="29" name="Imagen 29">
              <a:extLst>
                <a:ext uri="{FF2B5EF4-FFF2-40B4-BE49-F238E27FC236}">
                  <a16:creationId xmlns:a16="http://schemas.microsoft.com/office/drawing/2014/main" id="{4073857A-B6D7-4448-BAD3-2C1DFC9811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1488" y="2766051"/>
              <a:ext cx="815270" cy="415184"/>
            </a:xfrm>
            <a:prstGeom prst="rect">
              <a:avLst/>
            </a:prstGeom>
          </p:spPr>
        </p:pic>
        <p:pic>
          <p:nvPicPr>
            <p:cNvPr id="31" name="Imagen 31">
              <a:extLst>
                <a:ext uri="{FF2B5EF4-FFF2-40B4-BE49-F238E27FC236}">
                  <a16:creationId xmlns:a16="http://schemas.microsoft.com/office/drawing/2014/main" id="{F7732BF1-2F1F-5E48-A991-B3FD3759A0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5554" y="2706643"/>
              <a:ext cx="534000" cy="534000"/>
            </a:xfrm>
            <a:prstGeom prst="rect">
              <a:avLst/>
            </a:prstGeom>
          </p:spPr>
        </p:pic>
        <p:cxnSp>
          <p:nvCxnSpPr>
            <p:cNvPr id="34" name="Conector recto de flecha 33">
              <a:extLst>
                <a:ext uri="{FF2B5EF4-FFF2-40B4-BE49-F238E27FC236}">
                  <a16:creationId xmlns:a16="http://schemas.microsoft.com/office/drawing/2014/main" id="{47347538-9B4D-EF4D-AF61-39F625F00397}"/>
                </a:ext>
              </a:extLst>
            </p:cNvPr>
            <p:cNvCxnSpPr>
              <a:cxnSpLocks/>
              <a:stCxn id="20" idx="3"/>
              <a:endCxn id="16" idx="1"/>
            </p:cNvCxnSpPr>
            <p:nvPr/>
          </p:nvCxnSpPr>
          <p:spPr>
            <a:xfrm>
              <a:off x="3901742" y="2760527"/>
              <a:ext cx="3664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3" name="Marcador de número de diapositiva 2"/>
          <p:cNvSpPr>
            <a:spLocks noGrp="1"/>
          </p:cNvSpPr>
          <p:nvPr>
            <p:ph type="sldNum" sz="quarter" idx="12"/>
          </p:nvPr>
        </p:nvSpPr>
        <p:spPr>
          <a:noFill/>
        </p:spPr>
        <p:txBody>
          <a:bodyPr/>
          <a:lstStyle/>
          <a:p>
            <a:fld id="{10414900-F4B6-4F4D-B282-B8E28E9B300F}" type="slidenum">
              <a:rPr lang="es-US" smtClean="0"/>
              <a:t>2</a:t>
            </a:fld>
            <a:endParaRPr lang="es-US" dirty="0"/>
          </a:p>
        </p:txBody>
      </p:sp>
      <p:sp>
        <p:nvSpPr>
          <p:cNvPr id="6" name="Rectángulo 5">
            <a:extLst>
              <a:ext uri="{FF2B5EF4-FFF2-40B4-BE49-F238E27FC236}">
                <a16:creationId xmlns:a16="http://schemas.microsoft.com/office/drawing/2014/main" id="{E57B60BE-E7CF-4DA1-AD0C-EF8CDA516636}"/>
              </a:ext>
            </a:extLst>
          </p:cNvPr>
          <p:cNvSpPr/>
          <p:nvPr/>
        </p:nvSpPr>
        <p:spPr>
          <a:xfrm>
            <a:off x="5669735" y="1523246"/>
            <a:ext cx="676788" cy="923330"/>
          </a:xfrm>
          <a:prstGeom prst="rect">
            <a:avLst/>
          </a:prstGeom>
          <a:noFill/>
        </p:spPr>
        <p:txBody>
          <a:bodyPr wrap="none" lIns="91440" tIns="45720" rIns="91440" bIns="45720">
            <a:spAutoFit/>
          </a:bodyPr>
          <a:lstStyle/>
          <a:p>
            <a:pPr algn="ctr"/>
            <a:r>
              <a:rPr lang="es-ES" sz="5400" b="0" cap="none" spc="0" dirty="0">
                <a:ln w="0"/>
                <a:solidFill>
                  <a:srgbClr val="99CC00"/>
                </a:solidFill>
                <a:effectLst>
                  <a:outerShdw blurRad="38100" dist="19050" dir="2700000" algn="tl" rotWithShape="0">
                    <a:schemeClr val="dk1">
                      <a:alpha val="40000"/>
                    </a:schemeClr>
                  </a:outerShdw>
                </a:effectLst>
              </a:rPr>
              <a:t>SI</a:t>
            </a:r>
          </a:p>
        </p:txBody>
      </p:sp>
      <p:sp>
        <p:nvSpPr>
          <p:cNvPr id="42" name="Rectángulo 41">
            <a:extLst>
              <a:ext uri="{FF2B5EF4-FFF2-40B4-BE49-F238E27FC236}">
                <a16:creationId xmlns:a16="http://schemas.microsoft.com/office/drawing/2014/main" id="{D5CFA13B-F7DB-4DC7-A2A0-71AB0AC609B2}"/>
              </a:ext>
            </a:extLst>
          </p:cNvPr>
          <p:cNvSpPr/>
          <p:nvPr/>
        </p:nvSpPr>
        <p:spPr>
          <a:xfrm>
            <a:off x="5462947" y="4718485"/>
            <a:ext cx="1090363" cy="923330"/>
          </a:xfrm>
          <a:prstGeom prst="rect">
            <a:avLst/>
          </a:prstGeom>
          <a:noFill/>
        </p:spPr>
        <p:txBody>
          <a:bodyPr wrap="none" lIns="91440" tIns="45720" rIns="91440" bIns="45720">
            <a:spAutoFit/>
          </a:bodyPr>
          <a:lstStyle/>
          <a:p>
            <a:pPr algn="ctr"/>
            <a:r>
              <a:rPr lang="es-ES" sz="5400" b="0" cap="none" spc="0" dirty="0">
                <a:ln w="0"/>
                <a:solidFill>
                  <a:srgbClr val="FF0000"/>
                </a:solidFill>
                <a:effectLst>
                  <a:outerShdw blurRad="38100" dist="19050" dir="2700000" algn="tl" rotWithShape="0">
                    <a:schemeClr val="dk1">
                      <a:alpha val="40000"/>
                    </a:schemeClr>
                  </a:outerShdw>
                </a:effectLst>
              </a:rPr>
              <a:t>NO</a:t>
            </a:r>
          </a:p>
        </p:txBody>
      </p:sp>
      <p:cxnSp>
        <p:nvCxnSpPr>
          <p:cNvPr id="8" name="Conector: angular 7">
            <a:extLst>
              <a:ext uri="{FF2B5EF4-FFF2-40B4-BE49-F238E27FC236}">
                <a16:creationId xmlns:a16="http://schemas.microsoft.com/office/drawing/2014/main" id="{F47FCD31-5AEE-4F51-BF5A-D18ED6C60EE6}"/>
              </a:ext>
            </a:extLst>
          </p:cNvPr>
          <p:cNvCxnSpPr>
            <a:stCxn id="6" idx="3"/>
            <a:endCxn id="22" idx="0"/>
          </p:cNvCxnSpPr>
          <p:nvPr/>
        </p:nvCxnSpPr>
        <p:spPr>
          <a:xfrm>
            <a:off x="6346523" y="1984911"/>
            <a:ext cx="2613150" cy="659171"/>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7B5797B2-D963-4D6D-839C-6D5921C52F2C}"/>
              </a:ext>
            </a:extLst>
          </p:cNvPr>
          <p:cNvCxnSpPr>
            <a:stCxn id="42" idx="1"/>
            <a:endCxn id="20" idx="2"/>
          </p:cNvCxnSpPr>
          <p:nvPr/>
        </p:nvCxnSpPr>
        <p:spPr>
          <a:xfrm rot="10800000">
            <a:off x="3085025" y="4472882"/>
            <a:ext cx="2377923" cy="707268"/>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0EAB3CDC-2351-4F48-ACB2-EC43659B2918}"/>
              </a:ext>
            </a:extLst>
          </p:cNvPr>
          <p:cNvCxnSpPr>
            <a:cxnSpLocks/>
            <a:stCxn id="16" idx="0"/>
            <a:endCxn id="6" idx="2"/>
          </p:cNvCxnSpPr>
          <p:nvPr/>
        </p:nvCxnSpPr>
        <p:spPr>
          <a:xfrm flipV="1">
            <a:off x="6008129" y="2446576"/>
            <a:ext cx="0" cy="19750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68E166D7-1CCB-467A-B611-B8BD44F9E5AB}"/>
              </a:ext>
            </a:extLst>
          </p:cNvPr>
          <p:cNvCxnSpPr>
            <a:stCxn id="16" idx="2"/>
            <a:endCxn id="42" idx="0"/>
          </p:cNvCxnSpPr>
          <p:nvPr/>
        </p:nvCxnSpPr>
        <p:spPr>
          <a:xfrm>
            <a:off x="6008129" y="4472882"/>
            <a:ext cx="0" cy="24560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7"/>
          <a:stretch>
            <a:fillRect/>
          </a:stretch>
        </p:blipFill>
        <p:spPr>
          <a:xfrm>
            <a:off x="1330604" y="4493925"/>
            <a:ext cx="760506" cy="743755"/>
          </a:xfrm>
          <a:prstGeom prst="rect">
            <a:avLst/>
          </a:prstGeom>
        </p:spPr>
      </p:pic>
      <p:sp>
        <p:nvSpPr>
          <p:cNvPr id="7" name="Flecha circular 6"/>
          <p:cNvSpPr/>
          <p:nvPr/>
        </p:nvSpPr>
        <p:spPr>
          <a:xfrm rot="17926373">
            <a:off x="1416908" y="4038598"/>
            <a:ext cx="574326" cy="567723"/>
          </a:xfrm>
          <a:prstGeom prst="circularArrow">
            <a:avLst>
              <a:gd name="adj1" fmla="val 12500"/>
              <a:gd name="adj2" fmla="val 1142319"/>
              <a:gd name="adj3" fmla="val 20457681"/>
              <a:gd name="adj4" fmla="val 926208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Rectángulo 32"/>
          <p:cNvSpPr/>
          <p:nvPr/>
        </p:nvSpPr>
        <p:spPr>
          <a:xfrm>
            <a:off x="785423" y="4876288"/>
            <a:ext cx="619080" cy="215444"/>
          </a:xfrm>
          <a:prstGeom prst="rect">
            <a:avLst/>
          </a:prstGeom>
        </p:spPr>
        <p:txBody>
          <a:bodyPr wrap="none">
            <a:spAutoFit/>
          </a:bodyPr>
          <a:lstStyle/>
          <a:p>
            <a:r>
              <a:rPr lang="fil-PH" sz="800" dirty="0">
                <a:solidFill>
                  <a:prstClr val="black"/>
                </a:solidFill>
              </a:rPr>
              <a:t>FORMATO</a:t>
            </a:r>
            <a:endParaRPr lang="es-MX" dirty="0"/>
          </a:p>
        </p:txBody>
      </p:sp>
      <p:sp>
        <p:nvSpPr>
          <p:cNvPr id="9" name="Flecha: a la derecha 8">
            <a:extLst>
              <a:ext uri="{FF2B5EF4-FFF2-40B4-BE49-F238E27FC236}">
                <a16:creationId xmlns:a16="http://schemas.microsoft.com/office/drawing/2014/main" id="{94A9DE2E-790D-46EC-8789-3A49B374AD3B}"/>
              </a:ext>
            </a:extLst>
          </p:cNvPr>
          <p:cNvSpPr/>
          <p:nvPr/>
        </p:nvSpPr>
        <p:spPr>
          <a:xfrm>
            <a:off x="1975105" y="2185416"/>
            <a:ext cx="5766969" cy="32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5 días hábiles para la respuesta</a:t>
            </a:r>
          </a:p>
        </p:txBody>
      </p:sp>
      <p:cxnSp>
        <p:nvCxnSpPr>
          <p:cNvPr id="35" name="Conector: angular 34">
            <a:extLst>
              <a:ext uri="{FF2B5EF4-FFF2-40B4-BE49-F238E27FC236}">
                <a16:creationId xmlns:a16="http://schemas.microsoft.com/office/drawing/2014/main" id="{63AB08B0-CB4F-4A13-BD61-09A95B8129A9}"/>
              </a:ext>
            </a:extLst>
          </p:cNvPr>
          <p:cNvCxnSpPr>
            <a:cxnSpLocks/>
            <a:stCxn id="42" idx="3"/>
            <a:endCxn id="22" idx="2"/>
          </p:cNvCxnSpPr>
          <p:nvPr/>
        </p:nvCxnSpPr>
        <p:spPr>
          <a:xfrm flipV="1">
            <a:off x="6553310" y="4472882"/>
            <a:ext cx="2406363" cy="707268"/>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id="{85F31D60-E544-4660-88CB-DEA425F643C4}"/>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FLUJO SIMPLE PARA LA EVALUACIÓN DE PROTOTIPOS DE VIVIENDA SUSTENTABLE </a:t>
            </a:r>
            <a:endParaRPr lang="es-US" b="1" dirty="0"/>
          </a:p>
        </p:txBody>
      </p:sp>
    </p:spTree>
    <p:extLst>
      <p:ext uri="{BB962C8B-B14F-4D97-AF65-F5344CB8AC3E}">
        <p14:creationId xmlns:p14="http://schemas.microsoft.com/office/powerpoint/2010/main" val="200263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20</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AISLADA</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8558795"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AISLADA DEEVi / Unifamiliar 2 niveles (RUV) con junta constructiva</a:t>
            </a:r>
            <a:endParaRPr lang="es-MX" sz="1800" b="1" dirty="0">
              <a:latin typeface="+mn-lt"/>
            </a:endParaRPr>
          </a:p>
        </p:txBody>
      </p:sp>
      <p:grpSp>
        <p:nvGrpSpPr>
          <p:cNvPr id="2" name="Grupo 1">
            <a:extLst>
              <a:ext uri="{FF2B5EF4-FFF2-40B4-BE49-F238E27FC236}">
                <a16:creationId xmlns:a16="http://schemas.microsoft.com/office/drawing/2014/main" id="{E63D190D-BDEA-479D-A7BC-F943B7656AF8}"/>
              </a:ext>
            </a:extLst>
          </p:cNvPr>
          <p:cNvGrpSpPr/>
          <p:nvPr/>
        </p:nvGrpSpPr>
        <p:grpSpPr>
          <a:xfrm>
            <a:off x="4821642" y="3905580"/>
            <a:ext cx="5905938" cy="2067575"/>
            <a:chOff x="5898997" y="3905580"/>
            <a:chExt cx="5905938" cy="2067575"/>
          </a:xfrm>
        </p:grpSpPr>
        <p:grpSp>
          <p:nvGrpSpPr>
            <p:cNvPr id="86" name="Grupo 85">
              <a:extLst>
                <a:ext uri="{FF2B5EF4-FFF2-40B4-BE49-F238E27FC236}">
                  <a16:creationId xmlns:a16="http://schemas.microsoft.com/office/drawing/2014/main" id="{C6EDC70F-5B5C-4628-8F03-3D90A649DC49}"/>
                </a:ext>
              </a:extLst>
            </p:cNvPr>
            <p:cNvGrpSpPr/>
            <p:nvPr/>
          </p:nvGrpSpPr>
          <p:grpSpPr>
            <a:xfrm>
              <a:off x="5898997" y="3905580"/>
              <a:ext cx="5905938" cy="2067575"/>
              <a:chOff x="5872981" y="1893433"/>
              <a:chExt cx="2902335" cy="1854332"/>
            </a:xfrm>
          </p:grpSpPr>
          <p:sp>
            <p:nvSpPr>
              <p:cNvPr id="87" name="Rectángulo: esquinas redondeadas 55">
                <a:extLst>
                  <a:ext uri="{FF2B5EF4-FFF2-40B4-BE49-F238E27FC236}">
                    <a16:creationId xmlns:a16="http://schemas.microsoft.com/office/drawing/2014/main" id="{848C0C92-D350-430D-A9F0-2024F8BDB1EB}"/>
                  </a:ext>
                </a:extLst>
              </p:cNvPr>
              <p:cNvSpPr/>
              <p:nvPr/>
            </p:nvSpPr>
            <p:spPr>
              <a:xfrm>
                <a:off x="5879138" y="1893433"/>
                <a:ext cx="2896178" cy="1794406"/>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una sola esquina cortada 56">
                <a:extLst>
                  <a:ext uri="{FF2B5EF4-FFF2-40B4-BE49-F238E27FC236}">
                    <a16:creationId xmlns:a16="http://schemas.microsoft.com/office/drawing/2014/main" id="{B5157B45-2602-4873-A526-8A3551AC1CC6}"/>
                  </a:ext>
                </a:extLst>
              </p:cNvPr>
              <p:cNvSpPr/>
              <p:nvPr/>
            </p:nvSpPr>
            <p:spPr>
              <a:xfrm>
                <a:off x="5872981" y="3586330"/>
                <a:ext cx="2158346" cy="161435"/>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UNIFAMILIAR 2 NIVELES</a:t>
                </a:r>
              </a:p>
            </p:txBody>
          </p:sp>
        </p:grpSp>
        <p:grpSp>
          <p:nvGrpSpPr>
            <p:cNvPr id="147" name="Grupo 146"/>
            <p:cNvGrpSpPr/>
            <p:nvPr/>
          </p:nvGrpSpPr>
          <p:grpSpPr>
            <a:xfrm flipH="1">
              <a:off x="8586460" y="4100139"/>
              <a:ext cx="339694" cy="1689056"/>
              <a:chOff x="10086696" y="3077781"/>
              <a:chExt cx="550107" cy="2735287"/>
            </a:xfrm>
          </p:grpSpPr>
          <p:pic>
            <p:nvPicPr>
              <p:cNvPr id="169" name="Imagen 16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10111502" y="5096476"/>
                <a:ext cx="446877" cy="716592"/>
              </a:xfrm>
              <a:prstGeom prst="rect">
                <a:avLst/>
              </a:prstGeom>
            </p:spPr>
          </p:pic>
          <p:pic>
            <p:nvPicPr>
              <p:cNvPr id="167" name="Imagen 16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58060" b="3189"/>
              <a:stretch/>
            </p:blipFill>
            <p:spPr>
              <a:xfrm>
                <a:off x="10086696" y="3077781"/>
                <a:ext cx="548244" cy="1630822"/>
              </a:xfrm>
              <a:prstGeom prst="rect">
                <a:avLst/>
              </a:prstGeom>
            </p:spPr>
          </p:pic>
          <p:pic>
            <p:nvPicPr>
              <p:cNvPr id="168" name="Imagen 16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58060" b="37408"/>
              <a:stretch/>
            </p:blipFill>
            <p:spPr>
              <a:xfrm>
                <a:off x="10088559" y="4060324"/>
                <a:ext cx="548244" cy="998047"/>
              </a:xfrm>
              <a:prstGeom prst="rect">
                <a:avLst/>
              </a:prstGeom>
            </p:spPr>
          </p:pic>
        </p:grpSp>
        <p:grpSp>
          <p:nvGrpSpPr>
            <p:cNvPr id="161" name="Grupo 160"/>
            <p:cNvGrpSpPr/>
            <p:nvPr/>
          </p:nvGrpSpPr>
          <p:grpSpPr>
            <a:xfrm>
              <a:off x="7912418" y="5338656"/>
              <a:ext cx="2043112" cy="449257"/>
              <a:chOff x="4623619" y="4738068"/>
              <a:chExt cx="4631697" cy="1018454"/>
            </a:xfrm>
          </p:grpSpPr>
          <p:pic>
            <p:nvPicPr>
              <p:cNvPr id="164" name="Imagen 16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65" name="Conector recto 164">
                <a:extLst>
                  <a:ext uri="{FF2B5EF4-FFF2-40B4-BE49-F238E27FC236}">
                    <a16:creationId xmlns:a16="http://schemas.microsoft.com/office/drawing/2014/main" id="{0C9D91DF-12AE-4067-A59A-0C5FDC0FF2E4}"/>
                  </a:ext>
                </a:extLst>
              </p:cNvPr>
              <p:cNvCxnSpPr/>
              <p:nvPr/>
            </p:nvCxnSpPr>
            <p:spPr>
              <a:xfrm>
                <a:off x="4623619" y="4738068"/>
                <a:ext cx="463169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2" name="Imagen 16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99" b="3189"/>
            <a:stretch/>
          </p:blipFill>
          <p:spPr>
            <a:xfrm>
              <a:off x="8932782" y="4098856"/>
              <a:ext cx="303611" cy="1007042"/>
            </a:xfrm>
            <a:prstGeom prst="rect">
              <a:avLst/>
            </a:prstGeom>
          </p:spPr>
        </p:pic>
        <p:pic>
          <p:nvPicPr>
            <p:cNvPr id="163" name="Imagen 16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88" b="37408"/>
            <a:stretch/>
          </p:blipFill>
          <p:spPr>
            <a:xfrm>
              <a:off x="8933933" y="4705582"/>
              <a:ext cx="304841" cy="616300"/>
            </a:xfrm>
            <a:prstGeom prst="rect">
              <a:avLst/>
            </a:prstGeom>
          </p:spPr>
        </p:pic>
        <p:sp>
          <p:nvSpPr>
            <p:cNvPr id="155" name="CuadroTexto 154">
              <a:extLst>
                <a:ext uri="{FF2B5EF4-FFF2-40B4-BE49-F238E27FC236}">
                  <a16:creationId xmlns:a16="http://schemas.microsoft.com/office/drawing/2014/main" id="{872B446E-F502-4A14-B606-02609149D5C9}"/>
                </a:ext>
              </a:extLst>
            </p:cNvPr>
            <p:cNvSpPr txBox="1"/>
            <p:nvPr/>
          </p:nvSpPr>
          <p:spPr>
            <a:xfrm>
              <a:off x="8262836" y="5370385"/>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156" name="CuadroTexto 155">
              <a:extLst>
                <a:ext uri="{FF2B5EF4-FFF2-40B4-BE49-F238E27FC236}">
                  <a16:creationId xmlns:a16="http://schemas.microsoft.com/office/drawing/2014/main" id="{872B446E-F502-4A14-B606-02609149D5C9}"/>
                </a:ext>
              </a:extLst>
            </p:cNvPr>
            <p:cNvSpPr txBox="1"/>
            <p:nvPr/>
          </p:nvSpPr>
          <p:spPr>
            <a:xfrm>
              <a:off x="9072410" y="5366413"/>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160" name="CuadroTexto 159">
              <a:extLst>
                <a:ext uri="{FF2B5EF4-FFF2-40B4-BE49-F238E27FC236}">
                  <a16:creationId xmlns:a16="http://schemas.microsoft.com/office/drawing/2014/main" id="{77A75B58-43BB-4D06-8774-1B23A10601B2}"/>
                </a:ext>
              </a:extLst>
            </p:cNvPr>
            <p:cNvSpPr txBox="1"/>
            <p:nvPr/>
          </p:nvSpPr>
          <p:spPr>
            <a:xfrm>
              <a:off x="6964953" y="4366844"/>
              <a:ext cx="695101" cy="307777"/>
            </a:xfrm>
            <a:prstGeom prst="rect">
              <a:avLst/>
            </a:prstGeom>
            <a:noFill/>
          </p:spPr>
          <p:txBody>
            <a:bodyPr wrap="square" rtlCol="0">
              <a:spAutoFit/>
            </a:bodyPr>
            <a:lstStyle/>
            <a:p>
              <a:pPr algn="r"/>
              <a:r>
                <a:rPr lang="es-MX" sz="700" b="1" cap="all" dirty="0"/>
                <a:t>Muro MEDIANERO</a:t>
              </a:r>
            </a:p>
          </p:txBody>
        </p:sp>
        <p:grpSp>
          <p:nvGrpSpPr>
            <p:cNvPr id="121" name="Grupo 120"/>
            <p:cNvGrpSpPr/>
            <p:nvPr/>
          </p:nvGrpSpPr>
          <p:grpSpPr>
            <a:xfrm>
              <a:off x="9168040" y="4096617"/>
              <a:ext cx="591846" cy="1691436"/>
              <a:chOff x="7796442" y="4264303"/>
              <a:chExt cx="591846" cy="1691436"/>
            </a:xfrm>
          </p:grpSpPr>
          <p:pic>
            <p:nvPicPr>
              <p:cNvPr id="174" name="Imagen 17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8097022" y="5513239"/>
                <a:ext cx="275949" cy="442500"/>
              </a:xfrm>
              <a:prstGeom prst="rect">
                <a:avLst/>
              </a:prstGeom>
            </p:spPr>
          </p:pic>
          <p:pic>
            <p:nvPicPr>
              <p:cNvPr id="135" name="Imagen 13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137" name="Imagen 13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138" name="Grupo 137"/>
              <p:cNvGrpSpPr/>
              <p:nvPr/>
            </p:nvGrpSpPr>
            <p:grpSpPr>
              <a:xfrm>
                <a:off x="7796442" y="4264303"/>
                <a:ext cx="393020" cy="114784"/>
                <a:chOff x="8016019" y="4382363"/>
                <a:chExt cx="583968" cy="170552"/>
              </a:xfrm>
            </p:grpSpPr>
            <p:pic>
              <p:nvPicPr>
                <p:cNvPr id="151" name="Imagen 15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52" name="Imagen 15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71" name="Imagen 17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42" name="Grupo 141"/>
              <p:cNvGrpSpPr/>
              <p:nvPr/>
            </p:nvGrpSpPr>
            <p:grpSpPr>
              <a:xfrm>
                <a:off x="7796442" y="4871695"/>
                <a:ext cx="393020" cy="114784"/>
                <a:chOff x="8016019" y="4382363"/>
                <a:chExt cx="583968" cy="170552"/>
              </a:xfrm>
            </p:grpSpPr>
            <p:pic>
              <p:nvPicPr>
                <p:cNvPr id="143" name="Imagen 14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9" name="Imagen 14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50" name="Imagen 14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grpSp>
          <p:nvGrpSpPr>
            <p:cNvPr id="176" name="Grupo 175"/>
            <p:cNvGrpSpPr/>
            <p:nvPr/>
          </p:nvGrpSpPr>
          <p:grpSpPr>
            <a:xfrm flipH="1">
              <a:off x="8099625" y="4096475"/>
              <a:ext cx="591846" cy="1691436"/>
              <a:chOff x="7796442" y="4264303"/>
              <a:chExt cx="591846" cy="1691436"/>
            </a:xfrm>
          </p:grpSpPr>
          <p:pic>
            <p:nvPicPr>
              <p:cNvPr id="188" name="Imagen 18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8097022" y="5513239"/>
                <a:ext cx="275949" cy="442500"/>
              </a:xfrm>
              <a:prstGeom prst="rect">
                <a:avLst/>
              </a:prstGeom>
            </p:spPr>
          </p:pic>
          <p:pic>
            <p:nvPicPr>
              <p:cNvPr id="178" name="Imagen 17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179" name="Imagen 17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180" name="Grupo 179"/>
              <p:cNvGrpSpPr/>
              <p:nvPr/>
            </p:nvGrpSpPr>
            <p:grpSpPr>
              <a:xfrm>
                <a:off x="7796442" y="4264303"/>
                <a:ext cx="393020" cy="114784"/>
                <a:chOff x="8016019" y="4382363"/>
                <a:chExt cx="583968" cy="170552"/>
              </a:xfrm>
            </p:grpSpPr>
            <p:pic>
              <p:nvPicPr>
                <p:cNvPr id="185" name="Imagen 18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6" name="Imagen 18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7" name="Imagen 18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81" name="Grupo 180"/>
              <p:cNvGrpSpPr/>
              <p:nvPr/>
            </p:nvGrpSpPr>
            <p:grpSpPr>
              <a:xfrm>
                <a:off x="7796442" y="4871695"/>
                <a:ext cx="393020" cy="114784"/>
                <a:chOff x="8016019" y="4382363"/>
                <a:chExt cx="583968" cy="170552"/>
              </a:xfrm>
            </p:grpSpPr>
            <p:pic>
              <p:nvPicPr>
                <p:cNvPr id="182" name="Imagen 18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3" name="Imagen 18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4" name="Imagen 18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pic>
          <p:nvPicPr>
            <p:cNvPr id="194" name="Imagen 193"/>
            <p:cNvPicPr>
              <a:picLocks noChangeAspect="1"/>
            </p:cNvPicPr>
            <p:nvPr/>
          </p:nvPicPr>
          <p:blipFill rotWithShape="1">
            <a:blip r:embed="rId4" cstate="hqprint">
              <a:extLst>
                <a:ext uri="{28A0092B-C50C-407E-A947-70E740481C1C}">
                  <a14:useLocalDpi xmlns:a14="http://schemas.microsoft.com/office/drawing/2010/main" val="0"/>
                </a:ext>
              </a:extLst>
            </a:blip>
            <a:srcRect l="37350" t="1" r="-97" b="6326"/>
            <a:stretch/>
          </p:blipFill>
          <p:spPr>
            <a:xfrm>
              <a:off x="9213236" y="4342764"/>
              <a:ext cx="219075" cy="373987"/>
            </a:xfrm>
            <a:prstGeom prst="rect">
              <a:avLst/>
            </a:prstGeom>
          </p:spPr>
        </p:pic>
        <p:cxnSp>
          <p:nvCxnSpPr>
            <p:cNvPr id="193" name="Conector: angular 35">
              <a:extLst>
                <a:ext uri="{FF2B5EF4-FFF2-40B4-BE49-F238E27FC236}">
                  <a16:creationId xmlns:a16="http://schemas.microsoft.com/office/drawing/2014/main" id="{B2AB17B1-B6A5-4D88-8D00-D47510CE7190}"/>
                </a:ext>
              </a:extLst>
            </p:cNvPr>
            <p:cNvCxnSpPr>
              <a:cxnSpLocks/>
            </p:cNvCxnSpPr>
            <p:nvPr/>
          </p:nvCxnSpPr>
          <p:spPr>
            <a:xfrm flipV="1">
              <a:off x="7615821" y="4331272"/>
              <a:ext cx="1236406" cy="17077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195" name="Imagen 194"/>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8453697" y="4947851"/>
              <a:ext cx="130381" cy="373987"/>
            </a:xfrm>
            <a:prstGeom prst="rect">
              <a:avLst/>
            </a:prstGeom>
          </p:spPr>
        </p:pic>
        <p:sp>
          <p:nvSpPr>
            <p:cNvPr id="196" name="CuadroTexto 195">
              <a:extLst>
                <a:ext uri="{FF2B5EF4-FFF2-40B4-BE49-F238E27FC236}">
                  <a16:creationId xmlns:a16="http://schemas.microsoft.com/office/drawing/2014/main" id="{77A75B58-43BB-4D06-8774-1B23A10601B2}"/>
                </a:ext>
              </a:extLst>
            </p:cNvPr>
            <p:cNvSpPr txBox="1"/>
            <p:nvPr/>
          </p:nvSpPr>
          <p:spPr>
            <a:xfrm>
              <a:off x="6891595" y="4887336"/>
              <a:ext cx="862010" cy="307777"/>
            </a:xfrm>
            <a:prstGeom prst="rect">
              <a:avLst/>
            </a:prstGeom>
            <a:noFill/>
          </p:spPr>
          <p:txBody>
            <a:bodyPr wrap="square" rtlCol="0">
              <a:spAutoFit/>
            </a:bodyPr>
            <a:lstStyle/>
            <a:p>
              <a:pPr algn="r"/>
              <a:r>
                <a:rPr lang="es-MX" sz="700" b="1" cap="all" dirty="0"/>
                <a:t>MURO EXTERIOR- AIRE EXTERIOR</a:t>
              </a:r>
            </a:p>
          </p:txBody>
        </p:sp>
        <p:cxnSp>
          <p:nvCxnSpPr>
            <p:cNvPr id="197" name="Conector: angular 35">
              <a:extLst>
                <a:ext uri="{FF2B5EF4-FFF2-40B4-BE49-F238E27FC236}">
                  <a16:creationId xmlns:a16="http://schemas.microsoft.com/office/drawing/2014/main" id="{B2AB17B1-B6A5-4D88-8D00-D47510CE7190}"/>
                </a:ext>
              </a:extLst>
            </p:cNvPr>
            <p:cNvCxnSpPr>
              <a:cxnSpLocks/>
            </p:cNvCxnSpPr>
            <p:nvPr/>
          </p:nvCxnSpPr>
          <p:spPr>
            <a:xfrm>
              <a:off x="7673554" y="5042673"/>
              <a:ext cx="460306" cy="7566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57" name="CuadroTexto 156">
              <a:extLst>
                <a:ext uri="{FF2B5EF4-FFF2-40B4-BE49-F238E27FC236}">
                  <a16:creationId xmlns:a16="http://schemas.microsoft.com/office/drawing/2014/main" id="{30BD69F0-4CE5-41D8-A847-D06FF2B672D8}"/>
                </a:ext>
              </a:extLst>
            </p:cNvPr>
            <p:cNvSpPr txBox="1"/>
            <p:nvPr/>
          </p:nvSpPr>
          <p:spPr>
            <a:xfrm>
              <a:off x="8384992" y="3940656"/>
              <a:ext cx="1172714" cy="200055"/>
            </a:xfrm>
            <a:prstGeom prst="rect">
              <a:avLst/>
            </a:prstGeom>
            <a:noFill/>
          </p:spPr>
          <p:txBody>
            <a:bodyPr wrap="square" rtlCol="0">
              <a:spAutoFit/>
            </a:bodyPr>
            <a:lstStyle/>
            <a:p>
              <a:pPr algn="ctr"/>
              <a:r>
                <a:rPr lang="es-MX" sz="700" b="1" cap="all" dirty="0"/>
                <a:t>JUNTA CONSTRUCTIVA</a:t>
              </a:r>
            </a:p>
          </p:txBody>
        </p:sp>
        <p:sp>
          <p:nvSpPr>
            <p:cNvPr id="158" name="Rectángulo 157">
              <a:extLst>
                <a:ext uri="{FF2B5EF4-FFF2-40B4-BE49-F238E27FC236}">
                  <a16:creationId xmlns:a16="http://schemas.microsoft.com/office/drawing/2014/main" id="{2C203235-0148-4AFC-BB17-7F5EA8FD7436}"/>
                </a:ext>
              </a:extLst>
            </p:cNvPr>
            <p:cNvSpPr/>
            <p:nvPr/>
          </p:nvSpPr>
          <p:spPr>
            <a:xfrm>
              <a:off x="8905398" y="4123016"/>
              <a:ext cx="45719" cy="1197155"/>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2" name="Conector recto de flecha 171">
              <a:extLst>
                <a:ext uri="{FF2B5EF4-FFF2-40B4-BE49-F238E27FC236}">
                  <a16:creationId xmlns:a16="http://schemas.microsoft.com/office/drawing/2014/main" id="{A74F254D-F76F-48F2-A6F8-39A59B5732C8}"/>
                </a:ext>
              </a:extLst>
            </p:cNvPr>
            <p:cNvCxnSpPr/>
            <p:nvPr/>
          </p:nvCxnSpPr>
          <p:spPr>
            <a:xfrm>
              <a:off x="8927702" y="4082199"/>
              <a:ext cx="0" cy="333679"/>
            </a:xfrm>
            <a:prstGeom prst="straightConnector1">
              <a:avLst/>
            </a:prstGeom>
            <a:ln>
              <a:solidFill>
                <a:srgbClr val="C00000"/>
              </a:solidFill>
              <a:headEnd w="lg" len="lg"/>
              <a:tailEnd type="oval"/>
            </a:ln>
          </p:spPr>
          <p:style>
            <a:lnRef idx="1">
              <a:schemeClr val="accent1"/>
            </a:lnRef>
            <a:fillRef idx="0">
              <a:schemeClr val="accent1"/>
            </a:fillRef>
            <a:effectRef idx="0">
              <a:schemeClr val="accent1"/>
            </a:effectRef>
            <a:fontRef idx="minor">
              <a:schemeClr val="tx1"/>
            </a:fontRef>
          </p:style>
        </p:cxnSp>
        <p:cxnSp>
          <p:nvCxnSpPr>
            <p:cNvPr id="83"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706875" y="4417426"/>
              <a:ext cx="596510" cy="15519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85" name="CuadroTexto 84">
              <a:extLst>
                <a:ext uri="{FF2B5EF4-FFF2-40B4-BE49-F238E27FC236}">
                  <a16:creationId xmlns:a16="http://schemas.microsoft.com/office/drawing/2014/main" id="{77A75B58-43BB-4D06-8774-1B23A10601B2}"/>
                </a:ext>
              </a:extLst>
            </p:cNvPr>
            <p:cNvSpPr txBox="1"/>
            <p:nvPr/>
          </p:nvSpPr>
          <p:spPr>
            <a:xfrm>
              <a:off x="10238335" y="4271122"/>
              <a:ext cx="862010" cy="307777"/>
            </a:xfrm>
            <a:prstGeom prst="rect">
              <a:avLst/>
            </a:prstGeom>
            <a:noFill/>
          </p:spPr>
          <p:txBody>
            <a:bodyPr wrap="square" rtlCol="0">
              <a:spAutoFit/>
            </a:bodyPr>
            <a:lstStyle/>
            <a:p>
              <a:r>
                <a:rPr lang="es-MX" sz="700" b="1" cap="all" dirty="0"/>
                <a:t>MURO EXTERIOR- AIRE EXTERIOR</a:t>
              </a:r>
            </a:p>
          </p:txBody>
        </p:sp>
        <p:sp>
          <p:nvSpPr>
            <p:cNvPr id="92" name="CuadroTexto 91">
              <a:extLst>
                <a:ext uri="{FF2B5EF4-FFF2-40B4-BE49-F238E27FC236}">
                  <a16:creationId xmlns:a16="http://schemas.microsoft.com/office/drawing/2014/main" id="{77A75B58-43BB-4D06-8774-1B23A10601B2}"/>
                </a:ext>
              </a:extLst>
            </p:cNvPr>
            <p:cNvSpPr txBox="1"/>
            <p:nvPr/>
          </p:nvSpPr>
          <p:spPr>
            <a:xfrm>
              <a:off x="10241483" y="4887336"/>
              <a:ext cx="695101" cy="307777"/>
            </a:xfrm>
            <a:prstGeom prst="rect">
              <a:avLst/>
            </a:prstGeom>
            <a:noFill/>
          </p:spPr>
          <p:txBody>
            <a:bodyPr wrap="square" rtlCol="0">
              <a:spAutoFit/>
            </a:bodyPr>
            <a:lstStyle/>
            <a:p>
              <a:r>
                <a:rPr lang="es-MX" sz="700" b="1" cap="all" dirty="0"/>
                <a:t>Muro MEDIANERO</a:t>
              </a:r>
            </a:p>
          </p:txBody>
        </p:sp>
        <p:cxnSp>
          <p:nvCxnSpPr>
            <p:cNvPr id="93" name="Conector: angular 35">
              <a:extLst>
                <a:ext uri="{FF2B5EF4-FFF2-40B4-BE49-F238E27FC236}">
                  <a16:creationId xmlns:a16="http://schemas.microsoft.com/office/drawing/2014/main" id="{B2AB17B1-B6A5-4D88-8D00-D47510CE7190}"/>
                </a:ext>
              </a:extLst>
            </p:cNvPr>
            <p:cNvCxnSpPr>
              <a:cxnSpLocks/>
              <a:stCxn id="92" idx="1"/>
            </p:cNvCxnSpPr>
            <p:nvPr/>
          </p:nvCxnSpPr>
          <p:spPr>
            <a:xfrm rot="10800000" flipV="1">
              <a:off x="9015235" y="5041225"/>
              <a:ext cx="1226248" cy="15030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sp>
        <p:nvSpPr>
          <p:cNvPr id="95" name="CuadroTexto 94"/>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91" name="Tabla 90"/>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UNIFAMILIAR</a:t>
                      </a:r>
                    </a:p>
                    <a:p>
                      <a:pPr algn="ctr"/>
                      <a:r>
                        <a:rPr lang="es-MX" sz="1000" dirty="0">
                          <a:solidFill>
                            <a:schemeClr val="tx1"/>
                          </a:solidFill>
                        </a:rPr>
                        <a:t>2 NIVELES </a:t>
                      </a:r>
                      <a:r>
                        <a:rPr lang="es-MX" sz="1000" b="1" u="none" dirty="0">
                          <a:solidFill>
                            <a:schemeClr val="tx1"/>
                          </a:solidFill>
                        </a:rPr>
                        <a:t>(</a:t>
                      </a:r>
                      <a:r>
                        <a:rPr lang="es-MX" sz="1000" b="1" u="none" dirty="0">
                          <a:solidFill>
                            <a:srgbClr val="C00000"/>
                          </a:solidFill>
                        </a:rPr>
                        <a:t>UF</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AISLADA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1 prototipo</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94" name="Imagen 93"/>
          <p:cNvPicPr>
            <a:picLocks noChangeAspect="1"/>
          </p:cNvPicPr>
          <p:nvPr/>
        </p:nvPicPr>
        <p:blipFill>
          <a:blip r:embed="rId5">
            <a:extLst/>
          </a:blip>
          <a:stretch>
            <a:fillRect/>
          </a:stretch>
        </p:blipFill>
        <p:spPr>
          <a:xfrm>
            <a:off x="1539897" y="2902650"/>
            <a:ext cx="808743" cy="645871"/>
          </a:xfrm>
          <a:prstGeom prst="rect">
            <a:avLst/>
          </a:prstGeom>
        </p:spPr>
      </p:pic>
      <p:sp>
        <p:nvSpPr>
          <p:cNvPr id="96" name="CuadroTexto 95"/>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varias viviendas se encuentran separadas solo por una junta constructiva se realizará el </a:t>
            </a:r>
            <a:r>
              <a:rPr lang="es-MX" sz="1400" b="1" dirty="0">
                <a:solidFill>
                  <a:srgbClr val="C00000"/>
                </a:solidFill>
              </a:rPr>
              <a:t>análisis por viviendas en cabeceras e intermedias</a:t>
            </a:r>
            <a:r>
              <a:rPr lang="es-MX" sz="1400" b="1" dirty="0"/>
              <a:t>, en la pestaña de comprobación se declarará la tipología </a:t>
            </a:r>
            <a:r>
              <a:rPr lang="es-MX" sz="1400" b="1" dirty="0">
                <a:solidFill>
                  <a:srgbClr val="C00000"/>
                </a:solidFill>
              </a:rPr>
              <a:t>AISLADA.</a:t>
            </a:r>
          </a:p>
        </p:txBody>
      </p:sp>
    </p:spTree>
    <p:extLst>
      <p:ext uri="{BB962C8B-B14F-4D97-AF65-F5344CB8AC3E}">
        <p14:creationId xmlns:p14="http://schemas.microsoft.com/office/powerpoint/2010/main" val="205485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6128315" y="4594902"/>
            <a:ext cx="2962274" cy="1069067"/>
          </a:xfrm>
          <a:prstGeom prst="roundRect">
            <a:avLst>
              <a:gd name="adj" fmla="val 28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6187561" y="4662710"/>
            <a:ext cx="763223" cy="933450"/>
          </a:xfrm>
          <a:prstGeom prst="rect">
            <a:avLst/>
          </a:prstGeom>
          <a:solidFill>
            <a:srgbClr val="58BA48"/>
          </a:solidFill>
          <a:ln>
            <a:solidFill>
              <a:srgbClr val="58B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 name="Imagen 39">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7169516" y="4666055"/>
            <a:ext cx="205923" cy="473052"/>
          </a:xfrm>
          <a:prstGeom prst="rect">
            <a:avLst/>
          </a:prstGeom>
          <a:ln w="0">
            <a:solidFill>
              <a:schemeClr val="tx1"/>
            </a:solidFill>
          </a:ln>
        </p:spPr>
      </p:pic>
      <p:pic>
        <p:nvPicPr>
          <p:cNvPr id="57" name="Imagen 56">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6962797" y="4666055"/>
            <a:ext cx="205923" cy="473052"/>
          </a:xfrm>
          <a:prstGeom prst="rect">
            <a:avLst/>
          </a:prstGeom>
          <a:ln w="0">
            <a:solidFill>
              <a:schemeClr val="tx1"/>
            </a:solidFill>
          </a:ln>
        </p:spPr>
      </p:pic>
      <p:pic>
        <p:nvPicPr>
          <p:cNvPr id="58" name="Imagen 57">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7587171" y="4666055"/>
            <a:ext cx="205923" cy="473052"/>
          </a:xfrm>
          <a:prstGeom prst="rect">
            <a:avLst/>
          </a:prstGeom>
          <a:ln w="0">
            <a:solidFill>
              <a:schemeClr val="tx1"/>
            </a:solidFill>
          </a:ln>
        </p:spPr>
      </p:pic>
      <p:pic>
        <p:nvPicPr>
          <p:cNvPr id="59" name="Imagen 58">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7380452" y="4666055"/>
            <a:ext cx="205923" cy="473052"/>
          </a:xfrm>
          <a:prstGeom prst="rect">
            <a:avLst/>
          </a:prstGeom>
          <a:ln w="0">
            <a:solidFill>
              <a:schemeClr val="tx1"/>
            </a:solidFill>
          </a:ln>
        </p:spPr>
      </p:pic>
      <p:pic>
        <p:nvPicPr>
          <p:cNvPr id="60" name="Imagen 59">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7998497" y="4666055"/>
            <a:ext cx="205923" cy="473052"/>
          </a:xfrm>
          <a:prstGeom prst="rect">
            <a:avLst/>
          </a:prstGeom>
          <a:ln w="0">
            <a:solidFill>
              <a:schemeClr val="tx1"/>
            </a:solidFill>
          </a:ln>
        </p:spPr>
      </p:pic>
      <p:pic>
        <p:nvPicPr>
          <p:cNvPr id="61" name="Imagen 60">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7791778" y="4666055"/>
            <a:ext cx="205923" cy="473052"/>
          </a:xfrm>
          <a:prstGeom prst="rect">
            <a:avLst/>
          </a:prstGeom>
          <a:ln w="0">
            <a:solidFill>
              <a:schemeClr val="tx1"/>
            </a:solidFill>
          </a:ln>
        </p:spPr>
      </p:pic>
      <p:pic>
        <p:nvPicPr>
          <p:cNvPr id="62" name="Imagen 61">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8416152" y="4666055"/>
            <a:ext cx="205923" cy="473052"/>
          </a:xfrm>
          <a:prstGeom prst="rect">
            <a:avLst/>
          </a:prstGeom>
          <a:ln w="0">
            <a:solidFill>
              <a:schemeClr val="tx1"/>
            </a:solidFill>
          </a:ln>
        </p:spPr>
      </p:pic>
      <p:pic>
        <p:nvPicPr>
          <p:cNvPr id="63" name="Imagen 62">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8209433" y="4666055"/>
            <a:ext cx="205923" cy="473052"/>
          </a:xfrm>
          <a:prstGeom prst="rect">
            <a:avLst/>
          </a:prstGeom>
          <a:ln w="0">
            <a:solidFill>
              <a:schemeClr val="tx1"/>
            </a:solidFill>
          </a:ln>
        </p:spPr>
      </p:pic>
      <p:pic>
        <p:nvPicPr>
          <p:cNvPr id="64" name="Imagen 63">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8836650" y="4666055"/>
            <a:ext cx="205923" cy="473052"/>
          </a:xfrm>
          <a:prstGeom prst="rect">
            <a:avLst/>
          </a:prstGeom>
          <a:ln w="0">
            <a:solidFill>
              <a:schemeClr val="tx1"/>
            </a:solidFill>
          </a:ln>
        </p:spPr>
      </p:pic>
      <p:pic>
        <p:nvPicPr>
          <p:cNvPr id="65" name="Imagen 64">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8629931" y="4666055"/>
            <a:ext cx="205923" cy="473052"/>
          </a:xfrm>
          <a:prstGeom prst="rect">
            <a:avLst/>
          </a:prstGeom>
          <a:ln w="0">
            <a:solidFill>
              <a:schemeClr val="tx1"/>
            </a:solidFill>
          </a:ln>
        </p:spPr>
      </p:pic>
      <p:grpSp>
        <p:nvGrpSpPr>
          <p:cNvPr id="82" name="Grupo 81"/>
          <p:cNvGrpSpPr/>
          <p:nvPr/>
        </p:nvGrpSpPr>
        <p:grpSpPr>
          <a:xfrm flipV="1">
            <a:off x="6964031" y="5126396"/>
            <a:ext cx="2079776" cy="473052"/>
            <a:chOff x="6969392" y="4775682"/>
            <a:chExt cx="2079776" cy="473052"/>
          </a:xfrm>
        </p:grpSpPr>
        <p:pic>
          <p:nvPicPr>
            <p:cNvPr id="66" name="Imagen 65">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7176111" y="4775682"/>
              <a:ext cx="205923" cy="473052"/>
            </a:xfrm>
            <a:prstGeom prst="rect">
              <a:avLst/>
            </a:prstGeom>
            <a:ln w="0">
              <a:solidFill>
                <a:schemeClr val="tx1"/>
              </a:solidFill>
            </a:ln>
          </p:spPr>
        </p:pic>
        <p:pic>
          <p:nvPicPr>
            <p:cNvPr id="67" name="Imagen 66">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6969392" y="4775682"/>
              <a:ext cx="205923" cy="473052"/>
            </a:xfrm>
            <a:prstGeom prst="rect">
              <a:avLst/>
            </a:prstGeom>
            <a:ln w="0">
              <a:solidFill>
                <a:schemeClr val="tx1"/>
              </a:solidFill>
            </a:ln>
          </p:spPr>
        </p:pic>
        <p:pic>
          <p:nvPicPr>
            <p:cNvPr id="68" name="Imagen 67">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7593766" y="4775682"/>
              <a:ext cx="205923" cy="473052"/>
            </a:xfrm>
            <a:prstGeom prst="rect">
              <a:avLst/>
            </a:prstGeom>
            <a:ln w="0">
              <a:solidFill>
                <a:schemeClr val="tx1"/>
              </a:solidFill>
            </a:ln>
          </p:spPr>
        </p:pic>
        <p:pic>
          <p:nvPicPr>
            <p:cNvPr id="69" name="Imagen 68">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7387047" y="4775682"/>
              <a:ext cx="205923" cy="473052"/>
            </a:xfrm>
            <a:prstGeom prst="rect">
              <a:avLst/>
            </a:prstGeom>
            <a:ln w="0">
              <a:solidFill>
                <a:schemeClr val="tx1"/>
              </a:solidFill>
            </a:ln>
          </p:spPr>
        </p:pic>
        <p:pic>
          <p:nvPicPr>
            <p:cNvPr id="70" name="Imagen 69">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8005092" y="4775682"/>
              <a:ext cx="205923" cy="473052"/>
            </a:xfrm>
            <a:prstGeom prst="rect">
              <a:avLst/>
            </a:prstGeom>
            <a:ln w="0">
              <a:solidFill>
                <a:schemeClr val="tx1"/>
              </a:solidFill>
            </a:ln>
          </p:spPr>
        </p:pic>
        <p:pic>
          <p:nvPicPr>
            <p:cNvPr id="71" name="Imagen 70">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7798373" y="4775682"/>
              <a:ext cx="205923" cy="473052"/>
            </a:xfrm>
            <a:prstGeom prst="rect">
              <a:avLst/>
            </a:prstGeom>
            <a:ln w="0">
              <a:solidFill>
                <a:schemeClr val="tx1"/>
              </a:solidFill>
            </a:ln>
          </p:spPr>
        </p:pic>
        <p:pic>
          <p:nvPicPr>
            <p:cNvPr id="72" name="Imagen 71">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8422747" y="4775682"/>
              <a:ext cx="205923" cy="473052"/>
            </a:xfrm>
            <a:prstGeom prst="rect">
              <a:avLst/>
            </a:prstGeom>
            <a:ln w="0">
              <a:solidFill>
                <a:schemeClr val="tx1"/>
              </a:solidFill>
            </a:ln>
          </p:spPr>
        </p:pic>
        <p:pic>
          <p:nvPicPr>
            <p:cNvPr id="73" name="Imagen 72">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8216028" y="4775682"/>
              <a:ext cx="205923" cy="473052"/>
            </a:xfrm>
            <a:prstGeom prst="rect">
              <a:avLst/>
            </a:prstGeom>
            <a:ln w="0">
              <a:solidFill>
                <a:schemeClr val="tx1"/>
              </a:solidFill>
            </a:ln>
          </p:spPr>
        </p:pic>
        <p:pic>
          <p:nvPicPr>
            <p:cNvPr id="74" name="Imagen 73">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flipH="1">
              <a:off x="8843245" y="4775682"/>
              <a:ext cx="205923" cy="473052"/>
            </a:xfrm>
            <a:prstGeom prst="rect">
              <a:avLst/>
            </a:prstGeom>
            <a:ln w="0">
              <a:solidFill>
                <a:schemeClr val="tx1"/>
              </a:solidFill>
            </a:ln>
          </p:spPr>
        </p:pic>
        <p:pic>
          <p:nvPicPr>
            <p:cNvPr id="75" name="Imagen 74">
              <a:extLst>
                <a:ext uri="{FF2B5EF4-FFF2-40B4-BE49-F238E27FC236}">
                  <a16:creationId xmlns:a16="http://schemas.microsoft.com/office/drawing/2014/main" id="{7C41223E-CD5B-41CD-88EA-96E8BA05A393}"/>
                </a:ext>
              </a:extLst>
            </p:cNvPr>
            <p:cNvPicPr>
              <a:picLocks noChangeAspect="1"/>
            </p:cNvPicPr>
            <p:nvPr/>
          </p:nvPicPr>
          <p:blipFill>
            <a:blip r:embed="rId2"/>
            <a:stretch>
              <a:fillRect/>
            </a:stretch>
          </p:blipFill>
          <p:spPr>
            <a:xfrm>
              <a:off x="8636526" y="4775682"/>
              <a:ext cx="205923" cy="473052"/>
            </a:xfrm>
            <a:prstGeom prst="rect">
              <a:avLst/>
            </a:prstGeom>
            <a:ln w="0">
              <a:solidFill>
                <a:schemeClr val="tx1"/>
              </a:solidFill>
            </a:ln>
          </p:spPr>
        </p:pic>
      </p:grpSp>
      <p:pic>
        <p:nvPicPr>
          <p:cNvPr id="5" name="Imagen 4">
            <a:extLst>
              <a:ext uri="{FF2B5EF4-FFF2-40B4-BE49-F238E27FC236}">
                <a16:creationId xmlns:a16="http://schemas.microsoft.com/office/drawing/2014/main" id="{E883D286-BF06-49AA-A6F9-8F5026892AC2}"/>
              </a:ext>
            </a:extLst>
          </p:cNvPr>
          <p:cNvPicPr>
            <a:picLocks noChangeAspect="1"/>
          </p:cNvPicPr>
          <p:nvPr/>
        </p:nvPicPr>
        <p:blipFill rotWithShape="1">
          <a:blip r:embed="rId3"/>
          <a:srcRect l="14764" t="66604" r="36256" b="13787"/>
          <a:stretch/>
        </p:blipFill>
        <p:spPr>
          <a:xfrm>
            <a:off x="6025195" y="5854366"/>
            <a:ext cx="3964709" cy="739352"/>
          </a:xfrm>
          <a:prstGeom prst="rect">
            <a:avLst/>
          </a:prstGeom>
        </p:spPr>
      </p:pic>
      <p:cxnSp>
        <p:nvCxnSpPr>
          <p:cNvPr id="8" name="Conector: angular 7">
            <a:extLst>
              <a:ext uri="{FF2B5EF4-FFF2-40B4-BE49-F238E27FC236}">
                <a16:creationId xmlns:a16="http://schemas.microsoft.com/office/drawing/2014/main" id="{DD8EDB17-C594-49C8-9338-4AD67ED7BF5F}"/>
              </a:ext>
            </a:extLst>
          </p:cNvPr>
          <p:cNvCxnSpPr>
            <a:cxnSpLocks/>
            <a:endCxn id="39" idx="1"/>
          </p:cNvCxnSpPr>
          <p:nvPr/>
        </p:nvCxnSpPr>
        <p:spPr>
          <a:xfrm rot="10800000" flipV="1">
            <a:off x="7061505" y="4359805"/>
            <a:ext cx="3311574" cy="235098"/>
          </a:xfrm>
          <a:prstGeom prst="bentConnector2">
            <a:avLst/>
          </a:prstGeom>
          <a:ln w="285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0BFBDD79-AFCE-4483-8925-2DD3A7047848}"/>
              </a:ext>
            </a:extLst>
          </p:cNvPr>
          <p:cNvSpPr/>
          <p:nvPr/>
        </p:nvSpPr>
        <p:spPr>
          <a:xfrm rot="5400000">
            <a:off x="8659120" y="4772431"/>
            <a:ext cx="560909" cy="205850"/>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3" name="Conector: angular 42">
            <a:extLst>
              <a:ext uri="{FF2B5EF4-FFF2-40B4-BE49-F238E27FC236}">
                <a16:creationId xmlns:a16="http://schemas.microsoft.com/office/drawing/2014/main" id="{72E72E04-7507-41B5-8E08-582632CBE68F}"/>
              </a:ext>
            </a:extLst>
          </p:cNvPr>
          <p:cNvCxnSpPr>
            <a:cxnSpLocks/>
            <a:endCxn id="35" idx="3"/>
          </p:cNvCxnSpPr>
          <p:nvPr/>
        </p:nvCxnSpPr>
        <p:spPr>
          <a:xfrm rot="10800000">
            <a:off x="7993133" y="5171166"/>
            <a:ext cx="2379947" cy="631304"/>
          </a:xfrm>
          <a:prstGeom prst="bentConnector2">
            <a:avLst/>
          </a:prstGeom>
          <a:ln w="285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Conector: angular 48">
            <a:extLst>
              <a:ext uri="{FF2B5EF4-FFF2-40B4-BE49-F238E27FC236}">
                <a16:creationId xmlns:a16="http://schemas.microsoft.com/office/drawing/2014/main" id="{2638A843-B08B-45A5-8CAA-EEDE9C596B12}"/>
              </a:ext>
            </a:extLst>
          </p:cNvPr>
          <p:cNvCxnSpPr>
            <a:cxnSpLocks/>
            <a:endCxn id="38" idx="1"/>
          </p:cNvCxnSpPr>
          <p:nvPr/>
        </p:nvCxnSpPr>
        <p:spPr>
          <a:xfrm rot="10800000" flipV="1">
            <a:off x="8939575" y="4359804"/>
            <a:ext cx="1433504" cy="235097"/>
          </a:xfrm>
          <a:prstGeom prst="bentConnector2">
            <a:avLst/>
          </a:prstGeom>
          <a:ln w="285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F0AE4FDB-2B49-4DD1-A1D5-28075687F174}"/>
              </a:ext>
            </a:extLst>
          </p:cNvPr>
          <p:cNvSpPr/>
          <p:nvPr/>
        </p:nvSpPr>
        <p:spPr>
          <a:xfrm rot="5400000">
            <a:off x="7705000" y="4671746"/>
            <a:ext cx="576263" cy="422576"/>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a:extLst>
              <a:ext uri="{FF2B5EF4-FFF2-40B4-BE49-F238E27FC236}">
                <a16:creationId xmlns:a16="http://schemas.microsoft.com/office/drawing/2014/main" id="{B607A1A3-934F-4B9B-8B85-1ECE974D9D3D}"/>
              </a:ext>
            </a:extLst>
          </p:cNvPr>
          <p:cNvSpPr/>
          <p:nvPr/>
        </p:nvSpPr>
        <p:spPr>
          <a:xfrm rot="5400000">
            <a:off x="6770257" y="4786432"/>
            <a:ext cx="582495" cy="199436"/>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a:xfrm>
            <a:off x="8610600" y="6356350"/>
            <a:ext cx="2743200" cy="365125"/>
          </a:xfrm>
        </p:spPr>
        <p:txBody>
          <a:bodyPr/>
          <a:lstStyle/>
          <a:p>
            <a:fld id="{10414900-F4B6-4F4D-B282-B8E28E9B300F}" type="slidenum">
              <a:rPr lang="es-US" smtClean="0"/>
              <a:t>21</a:t>
            </a:fld>
            <a:endParaRPr lang="es-US"/>
          </a:p>
        </p:txBody>
      </p:sp>
      <p:grpSp>
        <p:nvGrpSpPr>
          <p:cNvPr id="2" name="Grupo 1">
            <a:extLst>
              <a:ext uri="{FF2B5EF4-FFF2-40B4-BE49-F238E27FC236}">
                <a16:creationId xmlns:a16="http://schemas.microsoft.com/office/drawing/2014/main" id="{E24A1530-F9C3-433F-96EC-94ED5270486E}"/>
              </a:ext>
            </a:extLst>
          </p:cNvPr>
          <p:cNvGrpSpPr/>
          <p:nvPr/>
        </p:nvGrpSpPr>
        <p:grpSpPr>
          <a:xfrm>
            <a:off x="541810" y="1407995"/>
            <a:ext cx="5413565" cy="4948355"/>
            <a:chOff x="541810" y="1424654"/>
            <a:chExt cx="5516412" cy="5042364"/>
          </a:xfrm>
        </p:grpSpPr>
        <p:sp>
          <p:nvSpPr>
            <p:cNvPr id="13" name="object 9">
              <a:extLst>
                <a:ext uri="{FF2B5EF4-FFF2-40B4-BE49-F238E27FC236}">
                  <a16:creationId xmlns:a16="http://schemas.microsoft.com/office/drawing/2014/main" id="{6CC4E137-4C6C-46C7-BD3A-045CA5FE7D30}"/>
                </a:ext>
              </a:extLst>
            </p:cNvPr>
            <p:cNvSpPr txBox="1">
              <a:spLocks/>
            </p:cNvSpPr>
            <p:nvPr/>
          </p:nvSpPr>
          <p:spPr>
            <a:xfrm>
              <a:off x="657225" y="1424654"/>
              <a:ext cx="3286176"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a:t>
              </a:r>
              <a:endParaRPr lang="es-MX" sz="1800" b="1" dirty="0">
                <a:latin typeface="+mn-lt"/>
              </a:endParaRPr>
            </a:p>
          </p:txBody>
        </p:sp>
        <p:grpSp>
          <p:nvGrpSpPr>
            <p:cNvPr id="12" name="Grupo 11">
              <a:extLst>
                <a:ext uri="{FF2B5EF4-FFF2-40B4-BE49-F238E27FC236}">
                  <a16:creationId xmlns:a16="http://schemas.microsoft.com/office/drawing/2014/main" id="{5E11F45D-4134-4B14-A09B-9E43054075F3}"/>
                </a:ext>
              </a:extLst>
            </p:cNvPr>
            <p:cNvGrpSpPr/>
            <p:nvPr/>
          </p:nvGrpSpPr>
          <p:grpSpPr>
            <a:xfrm>
              <a:off x="560562" y="1916131"/>
              <a:ext cx="5437357" cy="1750133"/>
              <a:chOff x="4600575" y="5067300"/>
              <a:chExt cx="3906211" cy="1257300"/>
            </a:xfrm>
          </p:grpSpPr>
          <p:pic>
            <p:nvPicPr>
              <p:cNvPr id="14" name="Imagen 13">
                <a:extLst>
                  <a:ext uri="{FF2B5EF4-FFF2-40B4-BE49-F238E27FC236}">
                    <a16:creationId xmlns:a16="http://schemas.microsoft.com/office/drawing/2014/main" id="{D7171B6C-61F3-44B9-935F-46D064B7C85F}"/>
                  </a:ext>
                </a:extLst>
              </p:cNvPr>
              <p:cNvPicPr>
                <a:picLocks noChangeAspect="1"/>
              </p:cNvPicPr>
              <p:nvPr/>
            </p:nvPicPr>
            <p:blipFill rotWithShape="1">
              <a:blip r:embed="rId4"/>
              <a:srcRect l="24820" t="29024" r="37442" b="53615"/>
              <a:stretch/>
            </p:blipFill>
            <p:spPr>
              <a:xfrm>
                <a:off x="4621839" y="5095875"/>
                <a:ext cx="3884947" cy="1190625"/>
              </a:xfrm>
              <a:prstGeom prst="rect">
                <a:avLst/>
              </a:prstGeom>
            </p:spPr>
          </p:pic>
          <p:sp>
            <p:nvSpPr>
              <p:cNvPr id="15" name="Forma libre: forma 14">
                <a:extLst>
                  <a:ext uri="{FF2B5EF4-FFF2-40B4-BE49-F238E27FC236}">
                    <a16:creationId xmlns:a16="http://schemas.microsoft.com/office/drawing/2014/main" id="{4C3FDF57-4F64-462F-9E77-2D0C5695AB34}"/>
                  </a:ext>
                </a:extLst>
              </p:cNvPr>
              <p:cNvSpPr/>
              <p:nvPr/>
            </p:nvSpPr>
            <p:spPr>
              <a:xfrm>
                <a:off x="5753100" y="5067300"/>
                <a:ext cx="2647950" cy="466725"/>
              </a:xfrm>
              <a:custGeom>
                <a:avLst/>
                <a:gdLst>
                  <a:gd name="connsiteX0" fmla="*/ 9525 w 2647950"/>
                  <a:gd name="connsiteY0" fmla="*/ 28575 h 466725"/>
                  <a:gd name="connsiteX1" fmla="*/ 0 w 2647950"/>
                  <a:gd name="connsiteY1" fmla="*/ 333375 h 466725"/>
                  <a:gd name="connsiteX2" fmla="*/ 1647825 w 2647950"/>
                  <a:gd name="connsiteY2" fmla="*/ 466725 h 466725"/>
                  <a:gd name="connsiteX3" fmla="*/ 1762125 w 2647950"/>
                  <a:gd name="connsiteY3" fmla="*/ 190500 h 466725"/>
                  <a:gd name="connsiteX4" fmla="*/ 2505075 w 2647950"/>
                  <a:gd name="connsiteY4" fmla="*/ 209550 h 466725"/>
                  <a:gd name="connsiteX5" fmla="*/ 2647950 w 2647950"/>
                  <a:gd name="connsiteY5" fmla="*/ 0 h 466725"/>
                  <a:gd name="connsiteX6" fmla="*/ 9525 w 2647950"/>
                  <a:gd name="connsiteY6" fmla="*/ 285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50" h="466725">
                    <a:moveTo>
                      <a:pt x="9525" y="28575"/>
                    </a:moveTo>
                    <a:lnTo>
                      <a:pt x="0" y="333375"/>
                    </a:lnTo>
                    <a:lnTo>
                      <a:pt x="1647825" y="466725"/>
                    </a:lnTo>
                    <a:lnTo>
                      <a:pt x="1762125" y="190500"/>
                    </a:lnTo>
                    <a:lnTo>
                      <a:pt x="2505075" y="209550"/>
                    </a:lnTo>
                    <a:lnTo>
                      <a:pt x="2647950" y="0"/>
                    </a:lnTo>
                    <a:lnTo>
                      <a:pt x="9525"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orma libre: forma 15">
                <a:extLst>
                  <a:ext uri="{FF2B5EF4-FFF2-40B4-BE49-F238E27FC236}">
                    <a16:creationId xmlns:a16="http://schemas.microsoft.com/office/drawing/2014/main" id="{20B90F87-DD0C-4F9F-9D6F-068DA0C83511}"/>
                  </a:ext>
                </a:extLst>
              </p:cNvPr>
              <p:cNvSpPr/>
              <p:nvPr/>
            </p:nvSpPr>
            <p:spPr>
              <a:xfrm>
                <a:off x="4600575" y="6000750"/>
                <a:ext cx="847725" cy="323850"/>
              </a:xfrm>
              <a:custGeom>
                <a:avLst/>
                <a:gdLst>
                  <a:gd name="connsiteX0" fmla="*/ 0 w 847725"/>
                  <a:gd name="connsiteY0" fmla="*/ 0 h 323850"/>
                  <a:gd name="connsiteX1" fmla="*/ 838200 w 847725"/>
                  <a:gd name="connsiteY1" fmla="*/ 85725 h 323850"/>
                  <a:gd name="connsiteX2" fmla="*/ 847725 w 847725"/>
                  <a:gd name="connsiteY2" fmla="*/ 304800 h 323850"/>
                  <a:gd name="connsiteX3" fmla="*/ 19050 w 847725"/>
                  <a:gd name="connsiteY3" fmla="*/ 323850 h 323850"/>
                  <a:gd name="connsiteX4" fmla="*/ 19050 w 847725"/>
                  <a:gd name="connsiteY4" fmla="*/ 47625 h 323850"/>
                  <a:gd name="connsiteX5" fmla="*/ 0 w 847725"/>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725" h="323850">
                    <a:moveTo>
                      <a:pt x="0" y="0"/>
                    </a:moveTo>
                    <a:lnTo>
                      <a:pt x="838200" y="85725"/>
                    </a:lnTo>
                    <a:lnTo>
                      <a:pt x="847725" y="304800"/>
                    </a:lnTo>
                    <a:lnTo>
                      <a:pt x="19050" y="323850"/>
                    </a:lnTo>
                    <a:lnTo>
                      <a:pt x="19050" y="476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a:extLst>
                <a:ext uri="{FF2B5EF4-FFF2-40B4-BE49-F238E27FC236}">
                  <a16:creationId xmlns:a16="http://schemas.microsoft.com/office/drawing/2014/main" id="{9BF14CDC-6AD4-4B89-A100-786384ACBEF0}"/>
                </a:ext>
              </a:extLst>
            </p:cNvPr>
            <p:cNvGrpSpPr/>
            <p:nvPr/>
          </p:nvGrpSpPr>
          <p:grpSpPr>
            <a:xfrm>
              <a:off x="560562" y="3869954"/>
              <a:ext cx="4225400" cy="2597064"/>
              <a:chOff x="556150" y="3866778"/>
              <a:chExt cx="5502072" cy="3381747"/>
            </a:xfrm>
          </p:grpSpPr>
          <p:pic>
            <p:nvPicPr>
              <p:cNvPr id="18" name="Picture 4" descr="Resultado de imagen para sembrado viviendas">
                <a:extLst>
                  <a:ext uri="{FF2B5EF4-FFF2-40B4-BE49-F238E27FC236}">
                    <a16:creationId xmlns:a16="http://schemas.microsoft.com/office/drawing/2014/main" id="{3E0E3480-AD58-47D6-BC96-65938AC3B9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805"/>
              <a:stretch/>
            </p:blipFill>
            <p:spPr bwMode="auto">
              <a:xfrm>
                <a:off x="556150" y="3866778"/>
                <a:ext cx="5502072" cy="3381747"/>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D2EB9CF0-B83C-4C0D-B458-BD2746714FB4}"/>
                  </a:ext>
                </a:extLst>
              </p:cNvPr>
              <p:cNvSpPr/>
              <p:nvPr/>
            </p:nvSpPr>
            <p:spPr>
              <a:xfrm>
                <a:off x="657225" y="6581775"/>
                <a:ext cx="657225"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0" name="Rectángulo 19">
              <a:extLst>
                <a:ext uri="{FF2B5EF4-FFF2-40B4-BE49-F238E27FC236}">
                  <a16:creationId xmlns:a16="http://schemas.microsoft.com/office/drawing/2014/main" id="{58AF4D50-8E01-4468-8D3A-9ECA7C36D9B5}"/>
                </a:ext>
              </a:extLst>
            </p:cNvPr>
            <p:cNvSpPr/>
            <p:nvPr/>
          </p:nvSpPr>
          <p:spPr>
            <a:xfrm rot="598710">
              <a:off x="3479753" y="4636628"/>
              <a:ext cx="343208" cy="209550"/>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1" name="Conector: angular 20">
              <a:extLst>
                <a:ext uri="{FF2B5EF4-FFF2-40B4-BE49-F238E27FC236}">
                  <a16:creationId xmlns:a16="http://schemas.microsoft.com/office/drawing/2014/main" id="{0FC1C243-4F6E-4591-8B97-7C0472DE8C59}"/>
                </a:ext>
              </a:extLst>
            </p:cNvPr>
            <p:cNvCxnSpPr>
              <a:cxnSpLocks/>
              <a:stCxn id="30" idx="2"/>
              <a:endCxn id="20" idx="0"/>
            </p:cNvCxnSpPr>
            <p:nvPr/>
          </p:nvCxnSpPr>
          <p:spPr>
            <a:xfrm rot="16200000" flipH="1">
              <a:off x="3022703" y="3991403"/>
              <a:ext cx="924123" cy="369496"/>
            </a:xfrm>
            <a:prstGeom prst="bentConnector3">
              <a:avLst/>
            </a:prstGeom>
            <a:ln w="190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norte png">
              <a:extLst>
                <a:ext uri="{FF2B5EF4-FFF2-40B4-BE49-F238E27FC236}">
                  <a16:creationId xmlns:a16="http://schemas.microsoft.com/office/drawing/2014/main" id="{E3C888D8-6989-4F41-93ED-17F5506DF34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65262" y="3911079"/>
              <a:ext cx="520700" cy="5207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29">
              <a:extLst>
                <a:ext uri="{FF2B5EF4-FFF2-40B4-BE49-F238E27FC236}">
                  <a16:creationId xmlns:a16="http://schemas.microsoft.com/office/drawing/2014/main" id="{08A0806C-61E7-46FE-8051-2C91378630D7}"/>
                </a:ext>
              </a:extLst>
            </p:cNvPr>
            <p:cNvSpPr/>
            <p:nvPr/>
          </p:nvSpPr>
          <p:spPr>
            <a:xfrm>
              <a:off x="541810" y="1934335"/>
              <a:ext cx="5516412" cy="1779755"/>
            </a:xfrm>
            <a:prstGeom prst="rect">
              <a:avLst/>
            </a:prstGeom>
            <a:noFill/>
            <a:ln w="50800">
              <a:solidFill>
                <a:schemeClr val="bg1">
                  <a:lumMod val="85000"/>
                  <a:alpha val="4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 name="Grupo 6">
            <a:extLst>
              <a:ext uri="{FF2B5EF4-FFF2-40B4-BE49-F238E27FC236}">
                <a16:creationId xmlns:a16="http://schemas.microsoft.com/office/drawing/2014/main" id="{A0627C05-9F73-4DF2-BC10-3E33C132CDDE}"/>
              </a:ext>
            </a:extLst>
          </p:cNvPr>
          <p:cNvGrpSpPr/>
          <p:nvPr/>
        </p:nvGrpSpPr>
        <p:grpSpPr>
          <a:xfrm>
            <a:off x="6317984" y="1611512"/>
            <a:ext cx="5616455" cy="4311665"/>
            <a:chOff x="6323345" y="1795795"/>
            <a:chExt cx="5616455" cy="4311665"/>
          </a:xfrm>
        </p:grpSpPr>
        <p:sp>
          <p:nvSpPr>
            <p:cNvPr id="24" name="CuadroTexto 23">
              <a:extLst>
                <a:ext uri="{FF2B5EF4-FFF2-40B4-BE49-F238E27FC236}">
                  <a16:creationId xmlns:a16="http://schemas.microsoft.com/office/drawing/2014/main" id="{CA9D4E84-F13C-4B9F-A37D-ADA310F3B40A}"/>
                </a:ext>
              </a:extLst>
            </p:cNvPr>
            <p:cNvSpPr txBox="1"/>
            <p:nvPr/>
          </p:nvSpPr>
          <p:spPr>
            <a:xfrm>
              <a:off x="6323345" y="1795795"/>
              <a:ext cx="5518587" cy="830997"/>
            </a:xfrm>
            <a:prstGeom prst="rect">
              <a:avLst/>
            </a:prstGeom>
            <a:noFill/>
          </p:spPr>
          <p:txBody>
            <a:bodyPr wrap="square" rtlCol="0">
              <a:spAutoFit/>
            </a:bodyPr>
            <a:lstStyle/>
            <a:p>
              <a:pPr algn="just"/>
              <a:r>
                <a:rPr lang="es-MX" sz="1600" dirty="0"/>
                <a:t>La vivienda deberá tener las siguientes características, para su respectivo análisis apegado al curso SISEVIVE.</a:t>
              </a:r>
            </a:p>
            <a:p>
              <a:endParaRPr lang="es-MX" sz="1600" dirty="0"/>
            </a:p>
          </p:txBody>
        </p:sp>
        <p:sp>
          <p:nvSpPr>
            <p:cNvPr id="32" name="CuadroTexto 31">
              <a:extLst>
                <a:ext uri="{FF2B5EF4-FFF2-40B4-BE49-F238E27FC236}">
                  <a16:creationId xmlns:a16="http://schemas.microsoft.com/office/drawing/2014/main" id="{3ED1A7DB-F751-4911-945E-91F6A9265A09}"/>
                </a:ext>
              </a:extLst>
            </p:cNvPr>
            <p:cNvSpPr txBox="1"/>
            <p:nvPr/>
          </p:nvSpPr>
          <p:spPr>
            <a:xfrm>
              <a:off x="6327967" y="2456190"/>
              <a:ext cx="5581614" cy="2062103"/>
            </a:xfrm>
            <a:prstGeom prst="rect">
              <a:avLst/>
            </a:prstGeom>
            <a:noFill/>
          </p:spPr>
          <p:txBody>
            <a:bodyPr wrap="square" rtlCol="0">
              <a:spAutoFit/>
            </a:bodyPr>
            <a:lstStyle/>
            <a:p>
              <a:pPr marL="342900" indent="-342900" algn="just">
                <a:buClr>
                  <a:srgbClr val="99CC00"/>
                </a:buClr>
                <a:buSzPct val="125000"/>
                <a:buFont typeface="+mj-lt"/>
                <a:buAutoNum type="arabicPeriod"/>
              </a:pPr>
              <a:r>
                <a:rPr lang="es-MX" sz="1600" dirty="0"/>
                <a:t>Para los casos de análisis de vivienda </a:t>
              </a:r>
              <a:r>
                <a:rPr lang="es-MX" sz="1600" i="1" dirty="0"/>
                <a:t>adosada</a:t>
              </a:r>
              <a:r>
                <a:rPr lang="es-MX" sz="1600" dirty="0"/>
                <a:t> se hará un análisis por:</a:t>
              </a:r>
            </a:p>
            <a:p>
              <a:pPr marL="622300" indent="-342900" algn="just">
                <a:buClr>
                  <a:srgbClr val="99CC00"/>
                </a:buClr>
                <a:buSzPct val="125000"/>
                <a:buFont typeface="Arial" panose="020B0604020202020204" pitchFamily="34" charset="0"/>
                <a:buChar char="•"/>
              </a:pPr>
              <a:r>
                <a:rPr lang="es-MX" sz="1600" dirty="0"/>
                <a:t>Vivienda intermedia </a:t>
              </a:r>
            </a:p>
            <a:p>
              <a:pPr marL="622300" indent="-342900" algn="just">
                <a:buClr>
                  <a:srgbClr val="99CC00"/>
                </a:buClr>
                <a:buSzPct val="125000"/>
                <a:buFont typeface="Arial" panose="020B0604020202020204" pitchFamily="34" charset="0"/>
                <a:buChar char="•"/>
              </a:pPr>
              <a:r>
                <a:rPr lang="es-MX" sz="1600" dirty="0"/>
                <a:t>Vivienda cabecera </a:t>
              </a:r>
            </a:p>
            <a:p>
              <a:pPr marL="342900" lvl="0" indent="-342900" algn="just">
                <a:buClr>
                  <a:srgbClr val="99CC00"/>
                </a:buClr>
                <a:buSzPct val="125000"/>
                <a:buFont typeface="+mj-lt"/>
                <a:buAutoNum type="arabicPeriod" startAt="2"/>
              </a:pPr>
              <a:r>
                <a:rPr lang="es-MX" sz="1600" dirty="0">
                  <a:solidFill>
                    <a:prstClr val="black"/>
                  </a:solidFill>
                </a:rPr>
                <a:t>En la pestaña VALORES-U, se debe llenar </a:t>
              </a:r>
              <a:r>
                <a:rPr lang="es-MX" sz="1600" b="1" dirty="0">
                  <a:solidFill>
                    <a:prstClr val="black"/>
                  </a:solidFill>
                </a:rPr>
                <a:t>el Muro de Hipoteca Verde</a:t>
              </a:r>
              <a:r>
                <a:rPr lang="es-MX" sz="1600" dirty="0">
                  <a:solidFill>
                    <a:prstClr val="black"/>
                  </a:solidFill>
                </a:rPr>
                <a:t>, para asegurar la rotación del muro aislado en las distintas orientaciones.</a:t>
              </a:r>
            </a:p>
            <a:p>
              <a:pPr algn="just"/>
              <a:r>
                <a:rPr lang="es-MX" sz="1600" i="1" dirty="0">
                  <a:solidFill>
                    <a:schemeClr val="bg1">
                      <a:lumMod val="75000"/>
                    </a:schemeClr>
                  </a:solidFill>
                </a:rPr>
                <a:t>Ejemplo:</a:t>
              </a:r>
            </a:p>
          </p:txBody>
        </p:sp>
        <p:sp>
          <p:nvSpPr>
            <p:cNvPr id="33" name="CuadroTexto 32">
              <a:extLst>
                <a:ext uri="{FF2B5EF4-FFF2-40B4-BE49-F238E27FC236}">
                  <a16:creationId xmlns:a16="http://schemas.microsoft.com/office/drawing/2014/main" id="{9B6ECA20-EA95-439B-81DC-7776EAC3519C}"/>
                </a:ext>
              </a:extLst>
            </p:cNvPr>
            <p:cNvSpPr txBox="1"/>
            <p:nvPr/>
          </p:nvSpPr>
          <p:spPr>
            <a:xfrm>
              <a:off x="10385975" y="4402331"/>
              <a:ext cx="1553825" cy="276999"/>
            </a:xfrm>
            <a:prstGeom prst="rect">
              <a:avLst/>
            </a:prstGeom>
            <a:noFill/>
          </p:spPr>
          <p:txBody>
            <a:bodyPr wrap="square" rtlCol="0">
              <a:spAutoFit/>
            </a:bodyPr>
            <a:lstStyle/>
            <a:p>
              <a:r>
                <a:rPr lang="es-MX" sz="1200" dirty="0"/>
                <a:t>Vivienda en cabecera</a:t>
              </a:r>
            </a:p>
          </p:txBody>
        </p:sp>
        <p:sp>
          <p:nvSpPr>
            <p:cNvPr id="34" name="CuadroTexto 33">
              <a:extLst>
                <a:ext uri="{FF2B5EF4-FFF2-40B4-BE49-F238E27FC236}">
                  <a16:creationId xmlns:a16="http://schemas.microsoft.com/office/drawing/2014/main" id="{72A187A3-AB4F-4699-872B-854653EF1FA3}"/>
                </a:ext>
              </a:extLst>
            </p:cNvPr>
            <p:cNvSpPr txBox="1"/>
            <p:nvPr/>
          </p:nvSpPr>
          <p:spPr>
            <a:xfrm>
              <a:off x="10355756" y="5830461"/>
              <a:ext cx="1553825" cy="276999"/>
            </a:xfrm>
            <a:prstGeom prst="rect">
              <a:avLst/>
            </a:prstGeom>
            <a:noFill/>
          </p:spPr>
          <p:txBody>
            <a:bodyPr wrap="square" rtlCol="0">
              <a:spAutoFit/>
            </a:bodyPr>
            <a:lstStyle/>
            <a:p>
              <a:r>
                <a:rPr lang="es-MX" sz="1200" dirty="0"/>
                <a:t>Viviendas intermedias</a:t>
              </a:r>
            </a:p>
          </p:txBody>
        </p:sp>
      </p:grpSp>
      <p:sp>
        <p:nvSpPr>
          <p:cNvPr id="36" name="Rectángulo 35">
            <a:extLst>
              <a:ext uri="{FF2B5EF4-FFF2-40B4-BE49-F238E27FC236}">
                <a16:creationId xmlns:a16="http://schemas.microsoft.com/office/drawing/2014/main" id="{BFB6DA68-D95D-4A28-BCA5-1EF89715D660}"/>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CONSIDERACIONES GENERALES </a:t>
            </a:r>
            <a:r>
              <a:rPr lang="es-MX" b="1" spc="-5" dirty="0"/>
              <a:t>ADOSADA</a:t>
            </a:r>
            <a:endParaRPr lang="es-US" b="1" dirty="0"/>
          </a:p>
        </p:txBody>
      </p:sp>
      <p:pic>
        <p:nvPicPr>
          <p:cNvPr id="77" name="Imagen 76">
            <a:extLst>
              <a:ext uri="{FF2B5EF4-FFF2-40B4-BE49-F238E27FC236}">
                <a16:creationId xmlns:a16="http://schemas.microsoft.com/office/drawing/2014/main" id="{E883D286-BF06-49AA-A6F9-8F5026892AC2}"/>
              </a:ext>
            </a:extLst>
          </p:cNvPr>
          <p:cNvPicPr>
            <a:picLocks noChangeAspect="1"/>
          </p:cNvPicPr>
          <p:nvPr/>
        </p:nvPicPr>
        <p:blipFill rotWithShape="1">
          <a:blip r:embed="rId3"/>
          <a:srcRect l="54639" t="21624" r="36256" b="37451"/>
          <a:stretch/>
        </p:blipFill>
        <p:spPr>
          <a:xfrm>
            <a:off x="9252939" y="4168442"/>
            <a:ext cx="736965" cy="1543050"/>
          </a:xfrm>
          <a:prstGeom prst="rect">
            <a:avLst/>
          </a:prstGeom>
        </p:spPr>
      </p:pic>
    </p:spTree>
    <p:extLst>
      <p:ext uri="{BB962C8B-B14F-4D97-AF65-F5344CB8AC3E}">
        <p14:creationId xmlns:p14="http://schemas.microsoft.com/office/powerpoint/2010/main" val="284689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22</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grpSp>
        <p:nvGrpSpPr>
          <p:cNvPr id="3" name="Grupo 2">
            <a:extLst>
              <a:ext uri="{FF2B5EF4-FFF2-40B4-BE49-F238E27FC236}">
                <a16:creationId xmlns:a16="http://schemas.microsoft.com/office/drawing/2014/main" id="{FD968DA1-E828-420B-9229-AF78D1E8F3F7}"/>
              </a:ext>
            </a:extLst>
          </p:cNvPr>
          <p:cNvGrpSpPr/>
          <p:nvPr/>
        </p:nvGrpSpPr>
        <p:grpSpPr>
          <a:xfrm>
            <a:off x="4821642" y="3952989"/>
            <a:ext cx="5869010" cy="2067577"/>
            <a:chOff x="5898997" y="3952989"/>
            <a:chExt cx="5869010" cy="2067577"/>
          </a:xfrm>
        </p:grpSpPr>
        <p:grpSp>
          <p:nvGrpSpPr>
            <p:cNvPr id="145" name="Grupo 144">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146"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HORIZONTAL 1 NIVEL</a:t>
                </a:r>
              </a:p>
            </p:txBody>
          </p:sp>
        </p:grpSp>
        <p:grpSp>
          <p:nvGrpSpPr>
            <p:cNvPr id="80" name="Grupo 79"/>
            <p:cNvGrpSpPr/>
            <p:nvPr/>
          </p:nvGrpSpPr>
          <p:grpSpPr>
            <a:xfrm>
              <a:off x="9118425" y="5093894"/>
              <a:ext cx="661510" cy="658629"/>
              <a:chOff x="7369837" y="5180335"/>
              <a:chExt cx="661510" cy="658629"/>
            </a:xfrm>
          </p:grpSpPr>
          <p:pic>
            <p:nvPicPr>
              <p:cNvPr id="81" name="Imagen 80">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82" name="Imagen 8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83" name="Imagen 8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91" name="Conector recto 90"/>
              <p:cNvCxnSpPr>
                <a:stCxn id="83"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CuadroTexto 58">
              <a:extLst>
                <a:ext uri="{FF2B5EF4-FFF2-40B4-BE49-F238E27FC236}">
                  <a16:creationId xmlns:a16="http://schemas.microsoft.com/office/drawing/2014/main" id="{038E1CEB-9D54-4699-BBC5-967EACA74619}"/>
                </a:ext>
              </a:extLst>
            </p:cNvPr>
            <p:cNvSpPr txBox="1"/>
            <p:nvPr/>
          </p:nvSpPr>
          <p:spPr>
            <a:xfrm>
              <a:off x="8505505" y="4934490"/>
              <a:ext cx="757825" cy="200055"/>
            </a:xfrm>
            <a:prstGeom prst="rect">
              <a:avLst/>
            </a:prstGeom>
            <a:noFill/>
          </p:spPr>
          <p:txBody>
            <a:bodyPr wrap="square" rtlCol="0">
              <a:spAutoFit/>
            </a:bodyPr>
            <a:lstStyle/>
            <a:p>
              <a:pPr algn="ctr"/>
              <a:r>
                <a:rPr lang="es-MX" sz="700" b="1" dirty="0"/>
                <a:t>VIVIENDA 2</a:t>
              </a:r>
            </a:p>
          </p:txBody>
        </p:sp>
        <p:sp>
          <p:nvSpPr>
            <p:cNvPr id="61" name="CuadroTexto 60">
              <a:extLst>
                <a:ext uri="{FF2B5EF4-FFF2-40B4-BE49-F238E27FC236}">
                  <a16:creationId xmlns:a16="http://schemas.microsoft.com/office/drawing/2014/main" id="{872B446E-F502-4A14-B606-02609149D5C9}"/>
                </a:ext>
              </a:extLst>
            </p:cNvPr>
            <p:cNvSpPr txBox="1"/>
            <p:nvPr/>
          </p:nvSpPr>
          <p:spPr>
            <a:xfrm>
              <a:off x="7513963" y="5111683"/>
              <a:ext cx="529252" cy="200055"/>
            </a:xfrm>
            <a:prstGeom prst="rect">
              <a:avLst/>
            </a:prstGeom>
            <a:noFill/>
          </p:spPr>
          <p:txBody>
            <a:bodyPr wrap="square" rtlCol="0">
              <a:spAutoFit/>
            </a:bodyPr>
            <a:lstStyle/>
            <a:p>
              <a:pPr algn="ctr"/>
              <a:r>
                <a:rPr lang="es-MX" sz="700" b="1" dirty="0">
                  <a:solidFill>
                    <a:srgbClr val="C00000"/>
                  </a:solidFill>
                </a:rPr>
                <a:t>LOTE A</a:t>
              </a:r>
            </a:p>
          </p:txBody>
        </p:sp>
        <p:cxnSp>
          <p:nvCxnSpPr>
            <p:cNvPr id="64" name="Conector recto 63">
              <a:extLst>
                <a:ext uri="{FF2B5EF4-FFF2-40B4-BE49-F238E27FC236}">
                  <a16:creationId xmlns:a16="http://schemas.microsoft.com/office/drawing/2014/main" id="{0C9D91DF-12AE-4067-A59A-0C5FDC0FF2E4}"/>
                </a:ext>
              </a:extLst>
            </p:cNvPr>
            <p:cNvCxnSpPr/>
            <p:nvPr/>
          </p:nvCxnSpPr>
          <p:spPr>
            <a:xfrm flipH="1">
              <a:off x="6587491" y="5087382"/>
              <a:ext cx="4577815"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Imagen 9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48428" t="9195" r="7960" b="37408"/>
            <a:stretch/>
          </p:blipFill>
          <p:spPr>
            <a:xfrm flipH="1">
              <a:off x="9110023" y="4151289"/>
              <a:ext cx="715965" cy="899463"/>
            </a:xfrm>
            <a:prstGeom prst="rect">
              <a:avLst/>
            </a:prstGeom>
          </p:spPr>
        </p:pic>
        <p:sp>
          <p:nvSpPr>
            <p:cNvPr id="70" name="CuadroTexto 69">
              <a:extLst>
                <a:ext uri="{FF2B5EF4-FFF2-40B4-BE49-F238E27FC236}">
                  <a16:creationId xmlns:a16="http://schemas.microsoft.com/office/drawing/2014/main" id="{872B446E-F502-4A14-B606-02609149D5C9}"/>
                </a:ext>
              </a:extLst>
            </p:cNvPr>
            <p:cNvSpPr txBox="1"/>
            <p:nvPr/>
          </p:nvSpPr>
          <p:spPr>
            <a:xfrm>
              <a:off x="8626806" y="5111683"/>
              <a:ext cx="529252" cy="200055"/>
            </a:xfrm>
            <a:prstGeom prst="rect">
              <a:avLst/>
            </a:prstGeom>
            <a:noFill/>
          </p:spPr>
          <p:txBody>
            <a:bodyPr wrap="square" rtlCol="0">
              <a:spAutoFit/>
            </a:bodyPr>
            <a:lstStyle/>
            <a:p>
              <a:pPr algn="ctr"/>
              <a:r>
                <a:rPr lang="es-MX" sz="700" b="1" dirty="0">
                  <a:solidFill>
                    <a:srgbClr val="C00000"/>
                  </a:solidFill>
                </a:rPr>
                <a:t>LOTE B</a:t>
              </a:r>
            </a:p>
          </p:txBody>
        </p:sp>
        <p:grpSp>
          <p:nvGrpSpPr>
            <p:cNvPr id="84" name="Grupo 83"/>
            <p:cNvGrpSpPr/>
            <p:nvPr/>
          </p:nvGrpSpPr>
          <p:grpSpPr>
            <a:xfrm>
              <a:off x="8004845" y="5096245"/>
              <a:ext cx="661510" cy="658629"/>
              <a:chOff x="7369837" y="5180335"/>
              <a:chExt cx="661510" cy="658629"/>
            </a:xfrm>
          </p:grpSpPr>
          <p:pic>
            <p:nvPicPr>
              <p:cNvPr id="88" name="Imagen 8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89" name="Imagen 8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90" name="Imagen 8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93" name="Conector recto 92"/>
              <p:cNvCxnSpPr>
                <a:stCxn id="90"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6" name="Imagen 8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7156923" y="5096722"/>
              <a:ext cx="407072" cy="652762"/>
            </a:xfrm>
            <a:prstGeom prst="rect">
              <a:avLst/>
            </a:prstGeom>
          </p:spPr>
        </p:pic>
        <p:pic>
          <p:nvPicPr>
            <p:cNvPr id="87" name="Imagen 8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18" t="8416" r="67452" b="37408"/>
            <a:stretch/>
          </p:blipFill>
          <p:spPr>
            <a:xfrm>
              <a:off x="7136024" y="4139893"/>
              <a:ext cx="345226" cy="912593"/>
            </a:xfrm>
            <a:prstGeom prst="rect">
              <a:avLst/>
            </a:prstGeom>
          </p:spPr>
        </p:pic>
        <p:sp>
          <p:nvSpPr>
            <p:cNvPr id="98" name="CuadroTexto 97">
              <a:extLst>
                <a:ext uri="{FF2B5EF4-FFF2-40B4-BE49-F238E27FC236}">
                  <a16:creationId xmlns:a16="http://schemas.microsoft.com/office/drawing/2014/main" id="{038E1CEB-9D54-4699-BBC5-967EACA74619}"/>
                </a:ext>
              </a:extLst>
            </p:cNvPr>
            <p:cNvSpPr txBox="1"/>
            <p:nvPr/>
          </p:nvSpPr>
          <p:spPr>
            <a:xfrm>
              <a:off x="7291838" y="4934490"/>
              <a:ext cx="794419" cy="200055"/>
            </a:xfrm>
            <a:prstGeom prst="rect">
              <a:avLst/>
            </a:prstGeom>
            <a:noFill/>
          </p:spPr>
          <p:txBody>
            <a:bodyPr wrap="square" rtlCol="0">
              <a:spAutoFit/>
            </a:bodyPr>
            <a:lstStyle/>
            <a:p>
              <a:pPr algn="ctr"/>
              <a:r>
                <a:rPr lang="es-MX" sz="700" b="1" dirty="0"/>
                <a:t>VIVIENDA 1</a:t>
              </a:r>
            </a:p>
          </p:txBody>
        </p:sp>
        <p:sp>
          <p:nvSpPr>
            <p:cNvPr id="129" name="CuadroTexto 128">
              <a:extLst>
                <a:ext uri="{FF2B5EF4-FFF2-40B4-BE49-F238E27FC236}">
                  <a16:creationId xmlns:a16="http://schemas.microsoft.com/office/drawing/2014/main" id="{77A75B58-43BB-4D06-8774-1B23A10601B2}"/>
                </a:ext>
              </a:extLst>
            </p:cNvPr>
            <p:cNvSpPr txBox="1"/>
            <p:nvPr/>
          </p:nvSpPr>
          <p:spPr>
            <a:xfrm>
              <a:off x="10833514" y="4197686"/>
              <a:ext cx="815941" cy="415498"/>
            </a:xfrm>
            <a:prstGeom prst="rect">
              <a:avLst/>
            </a:prstGeom>
            <a:noFill/>
          </p:spPr>
          <p:txBody>
            <a:bodyPr wrap="square" rtlCol="0">
              <a:spAutoFit/>
            </a:bodyPr>
            <a:lstStyle/>
            <a:p>
              <a:r>
                <a:rPr lang="es-MX" sz="700" b="1" cap="all" dirty="0"/>
                <a:t>Muro exterior-aire exterior</a:t>
              </a:r>
            </a:p>
          </p:txBody>
        </p:sp>
        <p:cxnSp>
          <p:nvCxnSpPr>
            <p:cNvPr id="133" name="Conector: angular 35">
              <a:extLst>
                <a:ext uri="{FF2B5EF4-FFF2-40B4-BE49-F238E27FC236}">
                  <a16:creationId xmlns:a16="http://schemas.microsoft.com/office/drawing/2014/main" id="{B2AB17B1-B6A5-4D88-8D00-D47510CE7190}"/>
                </a:ext>
              </a:extLst>
            </p:cNvPr>
            <p:cNvCxnSpPr>
              <a:cxnSpLocks/>
            </p:cNvCxnSpPr>
            <p:nvPr/>
          </p:nvCxnSpPr>
          <p:spPr>
            <a:xfrm>
              <a:off x="6862726" y="4405435"/>
              <a:ext cx="341994" cy="18135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7474045" y="4139000"/>
              <a:ext cx="583968" cy="170552"/>
              <a:chOff x="8016019" y="4382363"/>
              <a:chExt cx="583968" cy="170552"/>
            </a:xfrm>
          </p:grpSpPr>
          <p:pic>
            <p:nvPicPr>
              <p:cNvPr id="140" name="Imagen 139">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1" name="Imagen 140">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42" name="Imagen 141">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47" name="Imagen 14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591936" y="4140810"/>
              <a:ext cx="257175" cy="169694"/>
            </a:xfrm>
            <a:prstGeom prst="rect">
              <a:avLst/>
            </a:prstGeom>
          </p:spPr>
        </p:pic>
        <p:pic>
          <p:nvPicPr>
            <p:cNvPr id="148" name="Imagen 147">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757815" y="4140810"/>
              <a:ext cx="257175" cy="169694"/>
            </a:xfrm>
            <a:prstGeom prst="rect">
              <a:avLst/>
            </a:prstGeom>
          </p:spPr>
        </p:pic>
        <p:pic>
          <p:nvPicPr>
            <p:cNvPr id="149" name="Imagen 14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925872" y="4139952"/>
              <a:ext cx="257175" cy="169694"/>
            </a:xfrm>
            <a:prstGeom prst="rect">
              <a:avLst/>
            </a:prstGeom>
          </p:spPr>
        </p:pic>
        <p:pic>
          <p:nvPicPr>
            <p:cNvPr id="105" name="Imagen 104">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10223128" y="5094420"/>
              <a:ext cx="407072" cy="652762"/>
            </a:xfrm>
            <a:prstGeom prst="rect">
              <a:avLst/>
            </a:prstGeom>
          </p:spPr>
        </p:pic>
        <p:pic>
          <p:nvPicPr>
            <p:cNvPr id="107" name="Imagen 10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19" t="9195" r="61341" b="37408"/>
            <a:stretch/>
          </p:blipFill>
          <p:spPr>
            <a:xfrm flipH="1">
              <a:off x="10205555" y="4153102"/>
              <a:ext cx="445543" cy="899463"/>
            </a:xfrm>
            <a:prstGeom prst="rect">
              <a:avLst/>
            </a:prstGeom>
          </p:spPr>
        </p:pic>
        <p:grpSp>
          <p:nvGrpSpPr>
            <p:cNvPr id="108" name="Grupo 107"/>
            <p:cNvGrpSpPr/>
            <p:nvPr/>
          </p:nvGrpSpPr>
          <p:grpSpPr>
            <a:xfrm>
              <a:off x="9780327" y="4139384"/>
              <a:ext cx="583968" cy="170552"/>
              <a:chOff x="8016019" y="4382363"/>
              <a:chExt cx="583968" cy="170552"/>
            </a:xfrm>
          </p:grpSpPr>
          <p:pic>
            <p:nvPicPr>
              <p:cNvPr id="109" name="Imagen 10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10" name="Imagen 109">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11" name="Imagen 110">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13" name="Imagen 112">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48820" t="9195" r="7960" b="37408"/>
            <a:stretch/>
          </p:blipFill>
          <p:spPr>
            <a:xfrm flipH="1">
              <a:off x="7982985" y="4151303"/>
              <a:ext cx="709530" cy="899463"/>
            </a:xfrm>
            <a:prstGeom prst="rect">
              <a:avLst/>
            </a:prstGeom>
          </p:spPr>
        </p:pic>
        <p:sp>
          <p:nvSpPr>
            <p:cNvPr id="112" name="CuadroTexto 111">
              <a:extLst>
                <a:ext uri="{FF2B5EF4-FFF2-40B4-BE49-F238E27FC236}">
                  <a16:creationId xmlns:a16="http://schemas.microsoft.com/office/drawing/2014/main" id="{872B446E-F502-4A14-B606-02609149D5C9}"/>
                </a:ext>
              </a:extLst>
            </p:cNvPr>
            <p:cNvSpPr txBox="1"/>
            <p:nvPr/>
          </p:nvSpPr>
          <p:spPr>
            <a:xfrm>
              <a:off x="9763847" y="5111683"/>
              <a:ext cx="529252" cy="200055"/>
            </a:xfrm>
            <a:prstGeom prst="rect">
              <a:avLst/>
            </a:prstGeom>
            <a:noFill/>
          </p:spPr>
          <p:txBody>
            <a:bodyPr wrap="square" rtlCol="0">
              <a:spAutoFit/>
            </a:bodyPr>
            <a:lstStyle/>
            <a:p>
              <a:pPr algn="ctr"/>
              <a:r>
                <a:rPr lang="es-MX" sz="700" b="1" dirty="0">
                  <a:solidFill>
                    <a:srgbClr val="C00000"/>
                  </a:solidFill>
                </a:rPr>
                <a:t>LOTE C</a:t>
              </a:r>
            </a:p>
          </p:txBody>
        </p:sp>
        <p:sp>
          <p:nvSpPr>
            <p:cNvPr id="115" name="CuadroTexto 114">
              <a:extLst>
                <a:ext uri="{FF2B5EF4-FFF2-40B4-BE49-F238E27FC236}">
                  <a16:creationId xmlns:a16="http://schemas.microsoft.com/office/drawing/2014/main" id="{77A75B58-43BB-4D06-8774-1B23A10601B2}"/>
                </a:ext>
              </a:extLst>
            </p:cNvPr>
            <p:cNvSpPr txBox="1"/>
            <p:nvPr/>
          </p:nvSpPr>
          <p:spPr>
            <a:xfrm>
              <a:off x="8573215" y="4348701"/>
              <a:ext cx="695101" cy="307777"/>
            </a:xfrm>
            <a:prstGeom prst="rect">
              <a:avLst/>
            </a:prstGeom>
            <a:noFill/>
          </p:spPr>
          <p:txBody>
            <a:bodyPr wrap="square" rtlCol="0">
              <a:spAutoFit/>
            </a:bodyPr>
            <a:lstStyle/>
            <a:p>
              <a:pPr algn="ctr"/>
              <a:r>
                <a:rPr lang="es-MX" sz="700" b="1" cap="all" dirty="0"/>
                <a:t>Muro MEDIANERO</a:t>
              </a:r>
            </a:p>
          </p:txBody>
        </p:sp>
        <p:cxnSp>
          <p:nvCxnSpPr>
            <p:cNvPr id="118" name="Conector: angular 35">
              <a:extLst>
                <a:ext uri="{FF2B5EF4-FFF2-40B4-BE49-F238E27FC236}">
                  <a16:creationId xmlns:a16="http://schemas.microsoft.com/office/drawing/2014/main" id="{B2AB17B1-B6A5-4D88-8D00-D47510CE7190}"/>
                </a:ext>
              </a:extLst>
            </p:cNvPr>
            <p:cNvCxnSpPr>
              <a:cxnSpLocks/>
            </p:cNvCxnSpPr>
            <p:nvPr/>
          </p:nvCxnSpPr>
          <p:spPr>
            <a:xfrm rot="10800000">
              <a:off x="8339263" y="4310230"/>
              <a:ext cx="355426" cy="14409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19" name="CuadroTexto 118">
              <a:extLst>
                <a:ext uri="{FF2B5EF4-FFF2-40B4-BE49-F238E27FC236}">
                  <a16:creationId xmlns:a16="http://schemas.microsoft.com/office/drawing/2014/main" id="{77A75B58-43BB-4D06-8774-1B23A10601B2}"/>
                </a:ext>
              </a:extLst>
            </p:cNvPr>
            <p:cNvSpPr txBox="1"/>
            <p:nvPr/>
          </p:nvSpPr>
          <p:spPr>
            <a:xfrm>
              <a:off x="6107881" y="4271713"/>
              <a:ext cx="815941" cy="415498"/>
            </a:xfrm>
            <a:prstGeom prst="rect">
              <a:avLst/>
            </a:prstGeom>
            <a:noFill/>
          </p:spPr>
          <p:txBody>
            <a:bodyPr wrap="square" rtlCol="0">
              <a:spAutoFit/>
            </a:bodyPr>
            <a:lstStyle/>
            <a:p>
              <a:pPr algn="r"/>
              <a:r>
                <a:rPr lang="es-MX" sz="700" b="1" cap="all" dirty="0"/>
                <a:t>Muro exterior-aire exterior</a:t>
              </a:r>
            </a:p>
          </p:txBody>
        </p:sp>
        <p:cxnSp>
          <p:nvCxnSpPr>
            <p:cNvPr id="120" name="Conector: angular 35">
              <a:extLst>
                <a:ext uri="{FF2B5EF4-FFF2-40B4-BE49-F238E27FC236}">
                  <a16:creationId xmlns:a16="http://schemas.microsoft.com/office/drawing/2014/main" id="{B2AB17B1-B6A5-4D88-8D00-D47510CE7190}"/>
                </a:ext>
              </a:extLst>
            </p:cNvPr>
            <p:cNvCxnSpPr>
              <a:cxnSpLocks/>
            </p:cNvCxnSpPr>
            <p:nvPr/>
          </p:nvCxnSpPr>
          <p:spPr>
            <a:xfrm flipH="1">
              <a:off x="10552523" y="4380068"/>
              <a:ext cx="341994" cy="18135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34" name="Conector: angular 35">
              <a:extLst>
                <a:ext uri="{FF2B5EF4-FFF2-40B4-BE49-F238E27FC236}">
                  <a16:creationId xmlns:a16="http://schemas.microsoft.com/office/drawing/2014/main" id="{B2AB17B1-B6A5-4D88-8D00-D47510CE7190}"/>
                </a:ext>
              </a:extLst>
            </p:cNvPr>
            <p:cNvCxnSpPr>
              <a:cxnSpLocks/>
            </p:cNvCxnSpPr>
            <p:nvPr/>
          </p:nvCxnSpPr>
          <p:spPr>
            <a:xfrm rot="10800000" flipH="1">
              <a:off x="9100477" y="4322912"/>
              <a:ext cx="355426" cy="14409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156" name="Imagen 155"/>
            <p:cNvPicPr>
              <a:picLocks noChangeAspect="1"/>
            </p:cNvPicPr>
            <p:nvPr/>
          </p:nvPicPr>
          <p:blipFill rotWithShape="1">
            <a:blip r:embed="rId4" cstate="hqprint">
              <a:extLst>
                <a:ext uri="{28A0092B-C50C-407E-A947-70E740481C1C}">
                  <a14:useLocalDpi xmlns:a14="http://schemas.microsoft.com/office/drawing/2010/main" val="0"/>
                </a:ext>
              </a:extLst>
            </a:blip>
            <a:srcRect l="37666" t="1" r="3882" b="6326"/>
            <a:stretch/>
          </p:blipFill>
          <p:spPr>
            <a:xfrm>
              <a:off x="9786286" y="4450002"/>
              <a:ext cx="328612" cy="602181"/>
            </a:xfrm>
            <a:prstGeom prst="rect">
              <a:avLst/>
            </a:prstGeom>
          </p:spPr>
        </p:pic>
        <p:sp>
          <p:nvSpPr>
            <p:cNvPr id="114" name="CuadroTexto 113">
              <a:extLst>
                <a:ext uri="{FF2B5EF4-FFF2-40B4-BE49-F238E27FC236}">
                  <a16:creationId xmlns:a16="http://schemas.microsoft.com/office/drawing/2014/main" id="{038E1CEB-9D54-4699-BBC5-967EACA74619}"/>
                </a:ext>
              </a:extLst>
            </p:cNvPr>
            <p:cNvSpPr txBox="1"/>
            <p:nvPr/>
          </p:nvSpPr>
          <p:spPr>
            <a:xfrm>
              <a:off x="9644897" y="4934490"/>
              <a:ext cx="757825" cy="200055"/>
            </a:xfrm>
            <a:prstGeom prst="rect">
              <a:avLst/>
            </a:prstGeom>
            <a:noFill/>
          </p:spPr>
          <p:txBody>
            <a:bodyPr wrap="square" rtlCol="0">
              <a:spAutoFit/>
            </a:bodyPr>
            <a:lstStyle/>
            <a:p>
              <a:pPr algn="ctr"/>
              <a:r>
                <a:rPr lang="es-MX" sz="700" b="1" dirty="0"/>
                <a:t>VIVIENDA 3</a:t>
              </a:r>
            </a:p>
          </p:txBody>
        </p:sp>
        <p:pic>
          <p:nvPicPr>
            <p:cNvPr id="157" name="Imagen 156"/>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7916936" y="4457054"/>
              <a:ext cx="209935" cy="602181"/>
            </a:xfrm>
            <a:prstGeom prst="rect">
              <a:avLst/>
            </a:prstGeom>
          </p:spPr>
        </p:pic>
      </p:grpSp>
      <p:sp>
        <p:nvSpPr>
          <p:cNvPr id="160" name="CuadroTexto 159"/>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101" name="object 9">
            <a:extLst>
              <a:ext uri="{FF2B5EF4-FFF2-40B4-BE49-F238E27FC236}">
                <a16:creationId xmlns:a16="http://schemas.microsoft.com/office/drawing/2014/main" id="{4C4A234D-C78D-4B5F-959F-356D845FEEC3}"/>
              </a:ext>
            </a:extLst>
          </p:cNvPr>
          <p:cNvSpPr txBox="1">
            <a:spLocks/>
          </p:cNvSpPr>
          <p:nvPr/>
        </p:nvSpPr>
        <p:spPr>
          <a:xfrm>
            <a:off x="293431" y="1454392"/>
            <a:ext cx="9047473"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horizontal 1 nivel (RUV) nivel sin pasillo</a:t>
            </a:r>
            <a:endParaRPr lang="es-MX" sz="1800" b="1" dirty="0">
              <a:latin typeface="+mn-lt"/>
            </a:endParaRPr>
          </a:p>
        </p:txBody>
      </p:sp>
      <p:graphicFrame>
        <p:nvGraphicFramePr>
          <p:cNvPr id="102" name="Tabla 101"/>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HORIZONTAL</a:t>
                      </a:r>
                      <a:r>
                        <a:rPr lang="es-MX" sz="1000" baseline="0" dirty="0">
                          <a:solidFill>
                            <a:schemeClr val="tx1"/>
                          </a:solidFill>
                        </a:rPr>
                        <a:t> </a:t>
                      </a:r>
                    </a:p>
                    <a:p>
                      <a:pPr algn="ctr"/>
                      <a:r>
                        <a:rPr lang="es-MX" sz="1000" baseline="0" dirty="0">
                          <a:solidFill>
                            <a:schemeClr val="tx1"/>
                          </a:solidFill>
                        </a:rPr>
                        <a:t>1 NIVEL</a:t>
                      </a:r>
                      <a:r>
                        <a:rPr lang="es-MX" sz="1000" dirty="0">
                          <a:solidFill>
                            <a:schemeClr val="tx1"/>
                          </a:solidFill>
                        </a:rPr>
                        <a:t> </a:t>
                      </a:r>
                      <a:r>
                        <a:rPr lang="es-MX" sz="1000" b="1" u="none" dirty="0">
                          <a:solidFill>
                            <a:schemeClr val="tx1"/>
                          </a:solidFill>
                        </a:rPr>
                        <a:t>(</a:t>
                      </a:r>
                      <a:r>
                        <a:rPr lang="es-MX" sz="1000" b="1" u="none" dirty="0">
                          <a:solidFill>
                            <a:srgbClr val="FF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03" name="Imagen 102"/>
          <p:cNvPicPr>
            <a:picLocks noChangeAspect="1"/>
          </p:cNvPicPr>
          <p:nvPr/>
        </p:nvPicPr>
        <p:blipFill>
          <a:blip r:embed="rId5">
            <a:extLst/>
          </a:blip>
          <a:stretch>
            <a:fillRect/>
          </a:stretch>
        </p:blipFill>
        <p:spPr>
          <a:xfrm>
            <a:off x="1425239" y="2872121"/>
            <a:ext cx="949207" cy="693652"/>
          </a:xfrm>
          <a:prstGeom prst="rect">
            <a:avLst/>
          </a:prstGeom>
        </p:spPr>
      </p:pic>
      <p:sp>
        <p:nvSpPr>
          <p:cNvPr id="104" name="CuadroTexto 103"/>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dos o más viviendas comparten muro en una tipología dúplex se realizará el </a:t>
            </a:r>
            <a:r>
              <a:rPr lang="es-MX" sz="1400" b="1" dirty="0">
                <a:solidFill>
                  <a:srgbClr val="C00000"/>
                </a:solidFill>
              </a:rPr>
              <a:t>análisis por viviendas en cabeceras e intermedias</a:t>
            </a:r>
            <a:r>
              <a:rPr lang="es-MX" sz="1400" b="1" dirty="0"/>
              <a:t>; si se tienen viviendas espejeadas se deberán de incluir en el análisis. </a:t>
            </a:r>
          </a:p>
        </p:txBody>
      </p:sp>
    </p:spTree>
    <p:extLst>
      <p:ext uri="{BB962C8B-B14F-4D97-AF65-F5344CB8AC3E}">
        <p14:creationId xmlns:p14="http://schemas.microsoft.com/office/powerpoint/2010/main" val="219784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23</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grpSp>
        <p:nvGrpSpPr>
          <p:cNvPr id="145" name="Grupo 144">
            <a:extLst>
              <a:ext uri="{FF2B5EF4-FFF2-40B4-BE49-F238E27FC236}">
                <a16:creationId xmlns:a16="http://schemas.microsoft.com/office/drawing/2014/main" id="{C6EDC70F-5B5C-4628-8F03-3D90A649DC49}"/>
              </a:ext>
            </a:extLst>
          </p:cNvPr>
          <p:cNvGrpSpPr/>
          <p:nvPr/>
        </p:nvGrpSpPr>
        <p:grpSpPr>
          <a:xfrm>
            <a:off x="4821642" y="3952989"/>
            <a:ext cx="5869010" cy="2067577"/>
            <a:chOff x="5872981" y="1893438"/>
            <a:chExt cx="2902335" cy="1854340"/>
          </a:xfrm>
        </p:grpSpPr>
        <p:sp>
          <p:nvSpPr>
            <p:cNvPr id="146"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HORIZONTAL 1 NIVEL</a:t>
              </a:r>
            </a:p>
          </p:txBody>
        </p:sp>
      </p:grpSp>
      <p:grpSp>
        <p:nvGrpSpPr>
          <p:cNvPr id="80" name="Grupo 79"/>
          <p:cNvGrpSpPr/>
          <p:nvPr/>
        </p:nvGrpSpPr>
        <p:grpSpPr>
          <a:xfrm>
            <a:off x="7816788" y="5093894"/>
            <a:ext cx="661510" cy="658629"/>
            <a:chOff x="7369837" y="5180335"/>
            <a:chExt cx="661510" cy="658629"/>
          </a:xfrm>
        </p:grpSpPr>
        <p:pic>
          <p:nvPicPr>
            <p:cNvPr id="81" name="Imagen 80">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82" name="Imagen 81">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83" name="Imagen 82">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91" name="Conector recto 90"/>
            <p:cNvCxnSpPr>
              <a:stCxn id="83"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CuadroTexto 58">
            <a:extLst>
              <a:ext uri="{FF2B5EF4-FFF2-40B4-BE49-F238E27FC236}">
                <a16:creationId xmlns:a16="http://schemas.microsoft.com/office/drawing/2014/main" id="{038E1CEB-9D54-4699-BBC5-967EACA74619}"/>
              </a:ext>
            </a:extLst>
          </p:cNvPr>
          <p:cNvSpPr txBox="1"/>
          <p:nvPr/>
        </p:nvSpPr>
        <p:spPr>
          <a:xfrm>
            <a:off x="7203868" y="4934490"/>
            <a:ext cx="757825" cy="200055"/>
          </a:xfrm>
          <a:prstGeom prst="rect">
            <a:avLst/>
          </a:prstGeom>
          <a:noFill/>
        </p:spPr>
        <p:txBody>
          <a:bodyPr wrap="square" rtlCol="0">
            <a:spAutoFit/>
          </a:bodyPr>
          <a:lstStyle/>
          <a:p>
            <a:pPr algn="ctr"/>
            <a:r>
              <a:rPr lang="es-MX" sz="700" b="1" dirty="0"/>
              <a:t>VIVIENDA 2</a:t>
            </a:r>
          </a:p>
        </p:txBody>
      </p:sp>
      <p:sp>
        <p:nvSpPr>
          <p:cNvPr id="61" name="CuadroTexto 60">
            <a:extLst>
              <a:ext uri="{FF2B5EF4-FFF2-40B4-BE49-F238E27FC236}">
                <a16:creationId xmlns:a16="http://schemas.microsoft.com/office/drawing/2014/main" id="{872B446E-F502-4A14-B606-02609149D5C9}"/>
              </a:ext>
            </a:extLst>
          </p:cNvPr>
          <p:cNvSpPr txBox="1"/>
          <p:nvPr/>
        </p:nvSpPr>
        <p:spPr>
          <a:xfrm>
            <a:off x="6212326" y="5111683"/>
            <a:ext cx="529252" cy="200055"/>
          </a:xfrm>
          <a:prstGeom prst="rect">
            <a:avLst/>
          </a:prstGeom>
          <a:noFill/>
        </p:spPr>
        <p:txBody>
          <a:bodyPr wrap="square" rtlCol="0">
            <a:spAutoFit/>
          </a:bodyPr>
          <a:lstStyle/>
          <a:p>
            <a:pPr algn="ctr"/>
            <a:r>
              <a:rPr lang="es-MX" sz="700" b="1" dirty="0">
                <a:solidFill>
                  <a:srgbClr val="C00000"/>
                </a:solidFill>
              </a:rPr>
              <a:t>LOTE A</a:t>
            </a:r>
          </a:p>
        </p:txBody>
      </p:sp>
      <p:cxnSp>
        <p:nvCxnSpPr>
          <p:cNvPr id="64" name="Conector recto 63">
            <a:extLst>
              <a:ext uri="{FF2B5EF4-FFF2-40B4-BE49-F238E27FC236}">
                <a16:creationId xmlns:a16="http://schemas.microsoft.com/office/drawing/2014/main" id="{0C9D91DF-12AE-4067-A59A-0C5FDC0FF2E4}"/>
              </a:ext>
            </a:extLst>
          </p:cNvPr>
          <p:cNvCxnSpPr/>
          <p:nvPr/>
        </p:nvCxnSpPr>
        <p:spPr>
          <a:xfrm flipH="1">
            <a:off x="5285854" y="5087382"/>
            <a:ext cx="4577815"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Imagen 96">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48428" t="9195" r="7960" b="37408"/>
          <a:stretch/>
        </p:blipFill>
        <p:spPr>
          <a:xfrm flipH="1">
            <a:off x="7808386" y="4151289"/>
            <a:ext cx="715965" cy="899463"/>
          </a:xfrm>
          <a:prstGeom prst="rect">
            <a:avLst/>
          </a:prstGeom>
        </p:spPr>
      </p:pic>
      <p:sp>
        <p:nvSpPr>
          <p:cNvPr id="70" name="CuadroTexto 69">
            <a:extLst>
              <a:ext uri="{FF2B5EF4-FFF2-40B4-BE49-F238E27FC236}">
                <a16:creationId xmlns:a16="http://schemas.microsoft.com/office/drawing/2014/main" id="{872B446E-F502-4A14-B606-02609149D5C9}"/>
              </a:ext>
            </a:extLst>
          </p:cNvPr>
          <p:cNvSpPr txBox="1"/>
          <p:nvPr/>
        </p:nvSpPr>
        <p:spPr>
          <a:xfrm>
            <a:off x="7325169" y="5111683"/>
            <a:ext cx="529252" cy="200055"/>
          </a:xfrm>
          <a:prstGeom prst="rect">
            <a:avLst/>
          </a:prstGeom>
          <a:noFill/>
        </p:spPr>
        <p:txBody>
          <a:bodyPr wrap="square" rtlCol="0">
            <a:spAutoFit/>
          </a:bodyPr>
          <a:lstStyle/>
          <a:p>
            <a:pPr algn="ctr"/>
            <a:r>
              <a:rPr lang="es-MX" sz="700" b="1" dirty="0">
                <a:solidFill>
                  <a:srgbClr val="C00000"/>
                </a:solidFill>
              </a:rPr>
              <a:t>LOTE B</a:t>
            </a:r>
          </a:p>
        </p:txBody>
      </p:sp>
      <p:grpSp>
        <p:nvGrpSpPr>
          <p:cNvPr id="84" name="Grupo 83"/>
          <p:cNvGrpSpPr/>
          <p:nvPr/>
        </p:nvGrpSpPr>
        <p:grpSpPr>
          <a:xfrm>
            <a:off x="6703208" y="5096245"/>
            <a:ext cx="661510" cy="658629"/>
            <a:chOff x="7369837" y="5180335"/>
            <a:chExt cx="661510" cy="658629"/>
          </a:xfrm>
        </p:grpSpPr>
        <p:pic>
          <p:nvPicPr>
            <p:cNvPr id="88" name="Imagen 87">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89" name="Imagen 88">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90" name="Imagen 89">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93" name="Conector recto 92"/>
            <p:cNvCxnSpPr>
              <a:stCxn id="90"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6" name="Imagen 85">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5855286" y="5096722"/>
            <a:ext cx="407072" cy="652762"/>
          </a:xfrm>
          <a:prstGeom prst="rect">
            <a:avLst/>
          </a:prstGeom>
        </p:spPr>
      </p:pic>
      <p:pic>
        <p:nvPicPr>
          <p:cNvPr id="87" name="Imagen 86">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11518" t="8416" r="67452" b="37408"/>
          <a:stretch/>
        </p:blipFill>
        <p:spPr>
          <a:xfrm>
            <a:off x="5834387" y="4139893"/>
            <a:ext cx="345226" cy="912593"/>
          </a:xfrm>
          <a:prstGeom prst="rect">
            <a:avLst/>
          </a:prstGeom>
        </p:spPr>
      </p:pic>
      <p:sp>
        <p:nvSpPr>
          <p:cNvPr id="98" name="CuadroTexto 97">
            <a:extLst>
              <a:ext uri="{FF2B5EF4-FFF2-40B4-BE49-F238E27FC236}">
                <a16:creationId xmlns:a16="http://schemas.microsoft.com/office/drawing/2014/main" id="{038E1CEB-9D54-4699-BBC5-967EACA74619}"/>
              </a:ext>
            </a:extLst>
          </p:cNvPr>
          <p:cNvSpPr txBox="1"/>
          <p:nvPr/>
        </p:nvSpPr>
        <p:spPr>
          <a:xfrm>
            <a:off x="5990201" y="4934490"/>
            <a:ext cx="794419" cy="200055"/>
          </a:xfrm>
          <a:prstGeom prst="rect">
            <a:avLst/>
          </a:prstGeom>
          <a:noFill/>
        </p:spPr>
        <p:txBody>
          <a:bodyPr wrap="square" rtlCol="0">
            <a:spAutoFit/>
          </a:bodyPr>
          <a:lstStyle/>
          <a:p>
            <a:pPr algn="ctr"/>
            <a:r>
              <a:rPr lang="es-MX" sz="700" b="1" dirty="0"/>
              <a:t>VIVIENDA 1</a:t>
            </a:r>
          </a:p>
        </p:txBody>
      </p:sp>
      <p:sp>
        <p:nvSpPr>
          <p:cNvPr id="129" name="CuadroTexto 128">
            <a:extLst>
              <a:ext uri="{FF2B5EF4-FFF2-40B4-BE49-F238E27FC236}">
                <a16:creationId xmlns:a16="http://schemas.microsoft.com/office/drawing/2014/main" id="{77A75B58-43BB-4D06-8774-1B23A10601B2}"/>
              </a:ext>
            </a:extLst>
          </p:cNvPr>
          <p:cNvSpPr txBox="1"/>
          <p:nvPr/>
        </p:nvSpPr>
        <p:spPr>
          <a:xfrm>
            <a:off x="9756269" y="4405435"/>
            <a:ext cx="815941" cy="307777"/>
          </a:xfrm>
          <a:prstGeom prst="rect">
            <a:avLst/>
          </a:prstGeom>
          <a:noFill/>
        </p:spPr>
        <p:txBody>
          <a:bodyPr wrap="square" rtlCol="0">
            <a:spAutoFit/>
          </a:bodyPr>
          <a:lstStyle/>
          <a:p>
            <a:r>
              <a:rPr lang="es-MX" sz="700" b="1" cap="all" dirty="0"/>
              <a:t>Muro MEDIANERO</a:t>
            </a:r>
          </a:p>
        </p:txBody>
      </p:sp>
      <p:cxnSp>
        <p:nvCxnSpPr>
          <p:cNvPr id="133" name="Conector: angular 35">
            <a:extLst>
              <a:ext uri="{FF2B5EF4-FFF2-40B4-BE49-F238E27FC236}">
                <a16:creationId xmlns:a16="http://schemas.microsoft.com/office/drawing/2014/main" id="{B2AB17B1-B6A5-4D88-8D00-D47510CE7190}"/>
              </a:ext>
            </a:extLst>
          </p:cNvPr>
          <p:cNvCxnSpPr>
            <a:cxnSpLocks/>
          </p:cNvCxnSpPr>
          <p:nvPr/>
        </p:nvCxnSpPr>
        <p:spPr>
          <a:xfrm>
            <a:off x="5561089" y="4405435"/>
            <a:ext cx="341994" cy="18135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6172408" y="4139000"/>
            <a:ext cx="583968" cy="170552"/>
            <a:chOff x="8016019" y="4382363"/>
            <a:chExt cx="583968" cy="170552"/>
          </a:xfrm>
        </p:grpSpPr>
        <p:pic>
          <p:nvPicPr>
            <p:cNvPr id="140" name="Imagen 139">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1" name="Imagen 140">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42" name="Imagen 141">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47" name="Imagen 146">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7290299" y="4140810"/>
            <a:ext cx="257175" cy="169694"/>
          </a:xfrm>
          <a:prstGeom prst="rect">
            <a:avLst/>
          </a:prstGeom>
        </p:spPr>
      </p:pic>
      <p:pic>
        <p:nvPicPr>
          <p:cNvPr id="148" name="Imagen 147">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7456178" y="4140810"/>
            <a:ext cx="257175" cy="169694"/>
          </a:xfrm>
          <a:prstGeom prst="rect">
            <a:avLst/>
          </a:prstGeom>
        </p:spPr>
      </p:pic>
      <p:pic>
        <p:nvPicPr>
          <p:cNvPr id="149" name="Imagen 148">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7624235" y="4139952"/>
            <a:ext cx="257175" cy="169694"/>
          </a:xfrm>
          <a:prstGeom prst="rect">
            <a:avLst/>
          </a:prstGeom>
        </p:spPr>
      </p:pic>
      <p:pic>
        <p:nvPicPr>
          <p:cNvPr id="105" name="Imagen 104">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8921491" y="5094420"/>
            <a:ext cx="407072" cy="652762"/>
          </a:xfrm>
          <a:prstGeom prst="rect">
            <a:avLst/>
          </a:prstGeom>
        </p:spPr>
      </p:pic>
      <p:pic>
        <p:nvPicPr>
          <p:cNvPr id="107" name="Imagen 106">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11519" t="9195" r="61341" b="37408"/>
          <a:stretch/>
        </p:blipFill>
        <p:spPr>
          <a:xfrm flipH="1">
            <a:off x="8903918" y="4153102"/>
            <a:ext cx="445543" cy="899463"/>
          </a:xfrm>
          <a:prstGeom prst="rect">
            <a:avLst/>
          </a:prstGeom>
        </p:spPr>
      </p:pic>
      <p:grpSp>
        <p:nvGrpSpPr>
          <p:cNvPr id="108" name="Grupo 107"/>
          <p:cNvGrpSpPr/>
          <p:nvPr/>
        </p:nvGrpSpPr>
        <p:grpSpPr>
          <a:xfrm>
            <a:off x="8478690" y="4139384"/>
            <a:ext cx="583968" cy="170552"/>
            <a:chOff x="8016019" y="4382363"/>
            <a:chExt cx="583968" cy="170552"/>
          </a:xfrm>
        </p:grpSpPr>
        <p:pic>
          <p:nvPicPr>
            <p:cNvPr id="109" name="Imagen 108">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10" name="Imagen 109">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11" name="Imagen 110">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13" name="Imagen 112">
            <a:extLst>
              <a:ext uri="{FF2B5EF4-FFF2-40B4-BE49-F238E27FC236}">
                <a16:creationId xmlns:a16="http://schemas.microsoft.com/office/drawing/2014/main" id="{7B971D3C-CA26-483C-9F8F-CA808008256D}"/>
              </a:ext>
            </a:extLst>
          </p:cNvPr>
          <p:cNvPicPr>
            <a:picLocks noChangeAspect="1"/>
          </p:cNvPicPr>
          <p:nvPr/>
        </p:nvPicPr>
        <p:blipFill rotWithShape="1">
          <a:blip r:embed="rId4">
            <a:extLst>
              <a:ext uri="{28A0092B-C50C-407E-A947-70E740481C1C}">
                <a14:useLocalDpi xmlns:a14="http://schemas.microsoft.com/office/drawing/2010/main" val="0"/>
              </a:ext>
            </a:extLst>
          </a:blip>
          <a:srcRect l="48820" t="9195" r="7960" b="37408"/>
          <a:stretch/>
        </p:blipFill>
        <p:spPr>
          <a:xfrm flipH="1">
            <a:off x="6681348" y="4151303"/>
            <a:ext cx="709530" cy="899463"/>
          </a:xfrm>
          <a:prstGeom prst="rect">
            <a:avLst/>
          </a:prstGeom>
        </p:spPr>
      </p:pic>
      <p:sp>
        <p:nvSpPr>
          <p:cNvPr id="112" name="CuadroTexto 111">
            <a:extLst>
              <a:ext uri="{FF2B5EF4-FFF2-40B4-BE49-F238E27FC236}">
                <a16:creationId xmlns:a16="http://schemas.microsoft.com/office/drawing/2014/main" id="{872B446E-F502-4A14-B606-02609149D5C9}"/>
              </a:ext>
            </a:extLst>
          </p:cNvPr>
          <p:cNvSpPr txBox="1"/>
          <p:nvPr/>
        </p:nvSpPr>
        <p:spPr>
          <a:xfrm>
            <a:off x="8462210" y="5111683"/>
            <a:ext cx="529252" cy="200055"/>
          </a:xfrm>
          <a:prstGeom prst="rect">
            <a:avLst/>
          </a:prstGeom>
          <a:noFill/>
        </p:spPr>
        <p:txBody>
          <a:bodyPr wrap="square" rtlCol="0">
            <a:spAutoFit/>
          </a:bodyPr>
          <a:lstStyle/>
          <a:p>
            <a:pPr algn="ctr"/>
            <a:r>
              <a:rPr lang="es-MX" sz="700" b="1" dirty="0">
                <a:solidFill>
                  <a:srgbClr val="C00000"/>
                </a:solidFill>
              </a:rPr>
              <a:t>LOTE C</a:t>
            </a:r>
          </a:p>
        </p:txBody>
      </p:sp>
      <p:sp>
        <p:nvSpPr>
          <p:cNvPr id="115" name="CuadroTexto 114">
            <a:extLst>
              <a:ext uri="{FF2B5EF4-FFF2-40B4-BE49-F238E27FC236}">
                <a16:creationId xmlns:a16="http://schemas.microsoft.com/office/drawing/2014/main" id="{77A75B58-43BB-4D06-8774-1B23A10601B2}"/>
              </a:ext>
            </a:extLst>
          </p:cNvPr>
          <p:cNvSpPr txBox="1"/>
          <p:nvPr/>
        </p:nvSpPr>
        <p:spPr>
          <a:xfrm>
            <a:off x="7271578" y="4348701"/>
            <a:ext cx="695101" cy="307777"/>
          </a:xfrm>
          <a:prstGeom prst="rect">
            <a:avLst/>
          </a:prstGeom>
          <a:noFill/>
        </p:spPr>
        <p:txBody>
          <a:bodyPr wrap="square" rtlCol="0">
            <a:spAutoFit/>
          </a:bodyPr>
          <a:lstStyle/>
          <a:p>
            <a:pPr algn="ctr"/>
            <a:r>
              <a:rPr lang="es-MX" sz="700" b="1" cap="all" dirty="0"/>
              <a:t>Muro MEDIANERO</a:t>
            </a:r>
          </a:p>
        </p:txBody>
      </p:sp>
      <p:cxnSp>
        <p:nvCxnSpPr>
          <p:cNvPr id="118" name="Conector: angular 35">
            <a:extLst>
              <a:ext uri="{FF2B5EF4-FFF2-40B4-BE49-F238E27FC236}">
                <a16:creationId xmlns:a16="http://schemas.microsoft.com/office/drawing/2014/main" id="{B2AB17B1-B6A5-4D88-8D00-D47510CE7190}"/>
              </a:ext>
            </a:extLst>
          </p:cNvPr>
          <p:cNvCxnSpPr>
            <a:cxnSpLocks/>
          </p:cNvCxnSpPr>
          <p:nvPr/>
        </p:nvCxnSpPr>
        <p:spPr>
          <a:xfrm rot="10800000">
            <a:off x="7037626" y="4310230"/>
            <a:ext cx="355426" cy="14409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19" name="CuadroTexto 118">
            <a:extLst>
              <a:ext uri="{FF2B5EF4-FFF2-40B4-BE49-F238E27FC236}">
                <a16:creationId xmlns:a16="http://schemas.microsoft.com/office/drawing/2014/main" id="{77A75B58-43BB-4D06-8774-1B23A10601B2}"/>
              </a:ext>
            </a:extLst>
          </p:cNvPr>
          <p:cNvSpPr txBox="1"/>
          <p:nvPr/>
        </p:nvSpPr>
        <p:spPr>
          <a:xfrm>
            <a:off x="4806244" y="4271713"/>
            <a:ext cx="815941" cy="415498"/>
          </a:xfrm>
          <a:prstGeom prst="rect">
            <a:avLst/>
          </a:prstGeom>
          <a:noFill/>
        </p:spPr>
        <p:txBody>
          <a:bodyPr wrap="square" rtlCol="0">
            <a:spAutoFit/>
          </a:bodyPr>
          <a:lstStyle/>
          <a:p>
            <a:pPr algn="r"/>
            <a:r>
              <a:rPr lang="es-MX" sz="700" b="1" cap="all" dirty="0"/>
              <a:t>Muro exterior-aire exterior</a:t>
            </a:r>
          </a:p>
        </p:txBody>
      </p:sp>
      <p:cxnSp>
        <p:nvCxnSpPr>
          <p:cNvPr id="120" name="Conector: angular 35">
            <a:extLst>
              <a:ext uri="{FF2B5EF4-FFF2-40B4-BE49-F238E27FC236}">
                <a16:creationId xmlns:a16="http://schemas.microsoft.com/office/drawing/2014/main" id="{B2AB17B1-B6A5-4D88-8D00-D47510CE7190}"/>
              </a:ext>
            </a:extLst>
          </p:cNvPr>
          <p:cNvCxnSpPr>
            <a:cxnSpLocks/>
            <a:stCxn id="129" idx="1"/>
          </p:cNvCxnSpPr>
          <p:nvPr/>
        </p:nvCxnSpPr>
        <p:spPr>
          <a:xfrm rot="10800000" flipV="1">
            <a:off x="9250887" y="4559324"/>
            <a:ext cx="505383" cy="209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34" name="Conector: angular 35">
            <a:extLst>
              <a:ext uri="{FF2B5EF4-FFF2-40B4-BE49-F238E27FC236}">
                <a16:creationId xmlns:a16="http://schemas.microsoft.com/office/drawing/2014/main" id="{B2AB17B1-B6A5-4D88-8D00-D47510CE7190}"/>
              </a:ext>
            </a:extLst>
          </p:cNvPr>
          <p:cNvCxnSpPr>
            <a:cxnSpLocks/>
          </p:cNvCxnSpPr>
          <p:nvPr/>
        </p:nvCxnSpPr>
        <p:spPr>
          <a:xfrm rot="10800000" flipH="1">
            <a:off x="7798840" y="4322912"/>
            <a:ext cx="355426" cy="14409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156" name="Imagen 155"/>
          <p:cNvPicPr>
            <a:picLocks noChangeAspect="1"/>
          </p:cNvPicPr>
          <p:nvPr/>
        </p:nvPicPr>
        <p:blipFill rotWithShape="1">
          <a:blip r:embed="rId5" cstate="hqprint">
            <a:extLst>
              <a:ext uri="{28A0092B-C50C-407E-A947-70E740481C1C}">
                <a14:useLocalDpi xmlns:a14="http://schemas.microsoft.com/office/drawing/2010/main" val="0"/>
              </a:ext>
            </a:extLst>
          </a:blip>
          <a:srcRect l="37666" t="1" r="3882" b="6326"/>
          <a:stretch/>
        </p:blipFill>
        <p:spPr>
          <a:xfrm>
            <a:off x="8484649" y="4450002"/>
            <a:ext cx="328612" cy="602181"/>
          </a:xfrm>
          <a:prstGeom prst="rect">
            <a:avLst/>
          </a:prstGeom>
        </p:spPr>
      </p:pic>
      <p:sp>
        <p:nvSpPr>
          <p:cNvPr id="114" name="CuadroTexto 113">
            <a:extLst>
              <a:ext uri="{FF2B5EF4-FFF2-40B4-BE49-F238E27FC236}">
                <a16:creationId xmlns:a16="http://schemas.microsoft.com/office/drawing/2014/main" id="{038E1CEB-9D54-4699-BBC5-967EACA74619}"/>
              </a:ext>
            </a:extLst>
          </p:cNvPr>
          <p:cNvSpPr txBox="1"/>
          <p:nvPr/>
        </p:nvSpPr>
        <p:spPr>
          <a:xfrm>
            <a:off x="8343260" y="4934490"/>
            <a:ext cx="757825" cy="200055"/>
          </a:xfrm>
          <a:prstGeom prst="rect">
            <a:avLst/>
          </a:prstGeom>
          <a:noFill/>
        </p:spPr>
        <p:txBody>
          <a:bodyPr wrap="square" rtlCol="0">
            <a:spAutoFit/>
          </a:bodyPr>
          <a:lstStyle/>
          <a:p>
            <a:pPr algn="ctr"/>
            <a:r>
              <a:rPr lang="es-MX" sz="700" b="1" dirty="0"/>
              <a:t>VIVIENDA 3</a:t>
            </a:r>
          </a:p>
        </p:txBody>
      </p:sp>
      <p:pic>
        <p:nvPicPr>
          <p:cNvPr id="157" name="Imagen 156"/>
          <p:cNvPicPr>
            <a:picLocks noChangeAspect="1"/>
          </p:cNvPicPr>
          <p:nvPr/>
        </p:nvPicPr>
        <p:blipFill rotWithShape="1">
          <a:blip r:embed="rId5" cstate="hqprint">
            <a:extLst>
              <a:ext uri="{28A0092B-C50C-407E-A947-70E740481C1C}">
                <a14:useLocalDpi xmlns:a14="http://schemas.microsoft.com/office/drawing/2010/main" val="0"/>
              </a:ext>
            </a:extLst>
          </a:blip>
          <a:srcRect l="1" t="1" r="62657" b="6326"/>
          <a:stretch/>
        </p:blipFill>
        <p:spPr>
          <a:xfrm>
            <a:off x="6615299" y="4457054"/>
            <a:ext cx="209935" cy="602181"/>
          </a:xfrm>
          <a:prstGeom prst="rect">
            <a:avLst/>
          </a:prstGeom>
        </p:spPr>
      </p:pic>
      <p:sp>
        <p:nvSpPr>
          <p:cNvPr id="160" name="CuadroTexto 159"/>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101" name="object 9">
            <a:extLst>
              <a:ext uri="{FF2B5EF4-FFF2-40B4-BE49-F238E27FC236}">
                <a16:creationId xmlns:a16="http://schemas.microsoft.com/office/drawing/2014/main" id="{4C4A234D-C78D-4B5F-959F-356D845FEEC3}"/>
              </a:ext>
            </a:extLst>
          </p:cNvPr>
          <p:cNvSpPr txBox="1">
            <a:spLocks/>
          </p:cNvSpPr>
          <p:nvPr/>
        </p:nvSpPr>
        <p:spPr>
          <a:xfrm>
            <a:off x="293431" y="1454392"/>
            <a:ext cx="9047473"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horizontal 1 nivel (RUV) nivel sin pasillo</a:t>
            </a:r>
            <a:endParaRPr lang="es-MX" sz="1800" b="1" dirty="0">
              <a:latin typeface="+mn-lt"/>
            </a:endParaRPr>
          </a:p>
        </p:txBody>
      </p:sp>
      <p:graphicFrame>
        <p:nvGraphicFramePr>
          <p:cNvPr id="102" name="Tabla 101"/>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HORIZONTAL</a:t>
                      </a:r>
                      <a:r>
                        <a:rPr lang="es-MX" sz="1000" baseline="0" dirty="0">
                          <a:solidFill>
                            <a:schemeClr val="tx1"/>
                          </a:solidFill>
                        </a:rPr>
                        <a:t> </a:t>
                      </a:r>
                    </a:p>
                    <a:p>
                      <a:pPr algn="ctr"/>
                      <a:r>
                        <a:rPr lang="es-MX" sz="1000" baseline="0" dirty="0">
                          <a:solidFill>
                            <a:schemeClr val="tx1"/>
                          </a:solidFill>
                        </a:rPr>
                        <a:t>1 NIVEL</a:t>
                      </a:r>
                      <a:r>
                        <a:rPr lang="es-MX" sz="1000" dirty="0">
                          <a:solidFill>
                            <a:schemeClr val="tx1"/>
                          </a:solidFill>
                        </a:rPr>
                        <a:t> </a:t>
                      </a:r>
                      <a:r>
                        <a:rPr lang="es-MX" sz="1000" b="1" u="none" dirty="0">
                          <a:solidFill>
                            <a:schemeClr val="tx1"/>
                          </a:solidFill>
                        </a:rPr>
                        <a:t>(</a:t>
                      </a:r>
                      <a:r>
                        <a:rPr lang="es-MX" sz="1000" b="1" u="none" dirty="0">
                          <a:solidFill>
                            <a:srgbClr val="FF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03" name="Imagen 102"/>
          <p:cNvPicPr>
            <a:picLocks noChangeAspect="1"/>
          </p:cNvPicPr>
          <p:nvPr/>
        </p:nvPicPr>
        <p:blipFill>
          <a:blip r:embed="rId6">
            <a:extLst/>
          </a:blip>
          <a:stretch>
            <a:fillRect/>
          </a:stretch>
        </p:blipFill>
        <p:spPr>
          <a:xfrm>
            <a:off x="1425239" y="2872121"/>
            <a:ext cx="949207" cy="693652"/>
          </a:xfrm>
          <a:prstGeom prst="rect">
            <a:avLst/>
          </a:prstGeom>
        </p:spPr>
      </p:pic>
      <p:sp>
        <p:nvSpPr>
          <p:cNvPr id="104" name="CuadroTexto 103"/>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dos o más viviendas comparten muro  o existe muro con junta constructiva, se realizará el </a:t>
            </a:r>
            <a:r>
              <a:rPr lang="es-MX" sz="1400" b="1" dirty="0">
                <a:solidFill>
                  <a:srgbClr val="C00000"/>
                </a:solidFill>
              </a:rPr>
              <a:t>análisis por viviendas en cabeceras e intermedias; </a:t>
            </a:r>
            <a:r>
              <a:rPr lang="es-MX" sz="1400" b="1" dirty="0"/>
              <a:t>si se tienen viviendas espejeadas se deberán de incluir en el análisis. </a:t>
            </a:r>
          </a:p>
        </p:txBody>
      </p:sp>
      <p:pic>
        <p:nvPicPr>
          <p:cNvPr id="57" name="Imagen 56">
            <a:extLst>
              <a:ext uri="{FF2B5EF4-FFF2-40B4-BE49-F238E27FC236}">
                <a16:creationId xmlns:a16="http://schemas.microsoft.com/office/drawing/2014/main" id="{7496C722-DF5F-4BBC-AA9F-90CCE9EABCC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9337591" y="5094845"/>
            <a:ext cx="407072" cy="652762"/>
          </a:xfrm>
          <a:prstGeom prst="rect">
            <a:avLst/>
          </a:prstGeom>
        </p:spPr>
      </p:pic>
      <p:pic>
        <p:nvPicPr>
          <p:cNvPr id="58" name="Imagen 57">
            <a:extLst>
              <a:ext uri="{FF2B5EF4-FFF2-40B4-BE49-F238E27FC236}">
                <a16:creationId xmlns:a16="http://schemas.microsoft.com/office/drawing/2014/main" id="{93BCF4E2-B3CE-409F-BFE3-08EA17A2E637}"/>
              </a:ext>
            </a:extLst>
          </p:cNvPr>
          <p:cNvPicPr>
            <a:picLocks noChangeAspect="1"/>
          </p:cNvPicPr>
          <p:nvPr/>
        </p:nvPicPr>
        <p:blipFill rotWithShape="1">
          <a:blip r:embed="rId4">
            <a:extLst>
              <a:ext uri="{28A0092B-C50C-407E-A947-70E740481C1C}">
                <a14:useLocalDpi xmlns:a14="http://schemas.microsoft.com/office/drawing/2010/main" val="0"/>
              </a:ext>
            </a:extLst>
          </a:blip>
          <a:srcRect l="11518" t="8416" r="67452" b="37408"/>
          <a:stretch/>
        </p:blipFill>
        <p:spPr>
          <a:xfrm>
            <a:off x="9316692" y="4138016"/>
            <a:ext cx="345226" cy="912593"/>
          </a:xfrm>
          <a:prstGeom prst="rect">
            <a:avLst/>
          </a:prstGeom>
        </p:spPr>
      </p:pic>
      <p:sp>
        <p:nvSpPr>
          <p:cNvPr id="60" name="Rectángulo 59">
            <a:extLst>
              <a:ext uri="{FF2B5EF4-FFF2-40B4-BE49-F238E27FC236}">
                <a16:creationId xmlns:a16="http://schemas.microsoft.com/office/drawing/2014/main" id="{962FC9FA-4F17-49C2-9EB1-AB97FF0735B8}"/>
              </a:ext>
            </a:extLst>
          </p:cNvPr>
          <p:cNvSpPr/>
          <p:nvPr/>
        </p:nvSpPr>
        <p:spPr>
          <a:xfrm>
            <a:off x="9310726" y="4164193"/>
            <a:ext cx="45719" cy="899595"/>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EFEC6E86-9253-4B8A-B6E7-555F4D6E850E}"/>
              </a:ext>
            </a:extLst>
          </p:cNvPr>
          <p:cNvSpPr txBox="1"/>
          <p:nvPr/>
        </p:nvSpPr>
        <p:spPr>
          <a:xfrm>
            <a:off x="9723144" y="4079271"/>
            <a:ext cx="1172714" cy="307777"/>
          </a:xfrm>
          <a:prstGeom prst="rect">
            <a:avLst/>
          </a:prstGeom>
          <a:noFill/>
        </p:spPr>
        <p:txBody>
          <a:bodyPr wrap="square" rtlCol="0">
            <a:spAutoFit/>
          </a:bodyPr>
          <a:lstStyle/>
          <a:p>
            <a:r>
              <a:rPr lang="es-MX" sz="700" b="1" cap="all" dirty="0"/>
              <a:t>JUNTA </a:t>
            </a:r>
          </a:p>
          <a:p>
            <a:r>
              <a:rPr lang="es-MX" sz="700" b="1" cap="all" dirty="0"/>
              <a:t>CONSTRUCTIVA</a:t>
            </a:r>
          </a:p>
        </p:txBody>
      </p:sp>
      <p:cxnSp>
        <p:nvCxnSpPr>
          <p:cNvPr id="63" name="Conector: angular 35">
            <a:extLst>
              <a:ext uri="{FF2B5EF4-FFF2-40B4-BE49-F238E27FC236}">
                <a16:creationId xmlns:a16="http://schemas.microsoft.com/office/drawing/2014/main" id="{E75E86D2-8A18-4EE1-8BCC-3FBE6BC4D4E2}"/>
              </a:ext>
            </a:extLst>
          </p:cNvPr>
          <p:cNvCxnSpPr>
            <a:cxnSpLocks/>
            <a:stCxn id="62" idx="1"/>
          </p:cNvCxnSpPr>
          <p:nvPr/>
        </p:nvCxnSpPr>
        <p:spPr>
          <a:xfrm rot="10800000" flipV="1">
            <a:off x="9328570" y="4233160"/>
            <a:ext cx="394575" cy="7553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8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24</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8792317"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horizontal 1 nivel (RUV) con pasillo</a:t>
            </a:r>
            <a:endParaRPr lang="es-MX" sz="1800" b="1" dirty="0">
              <a:latin typeface="+mn-lt"/>
            </a:endParaRPr>
          </a:p>
        </p:txBody>
      </p:sp>
      <p:grpSp>
        <p:nvGrpSpPr>
          <p:cNvPr id="3" name="Grupo 2">
            <a:extLst>
              <a:ext uri="{FF2B5EF4-FFF2-40B4-BE49-F238E27FC236}">
                <a16:creationId xmlns:a16="http://schemas.microsoft.com/office/drawing/2014/main" id="{097C4A68-BB17-496D-8F09-356586D1A16F}"/>
              </a:ext>
            </a:extLst>
          </p:cNvPr>
          <p:cNvGrpSpPr/>
          <p:nvPr/>
        </p:nvGrpSpPr>
        <p:grpSpPr>
          <a:xfrm>
            <a:off x="4821642" y="3952989"/>
            <a:ext cx="5869010" cy="2067577"/>
            <a:chOff x="5898997" y="3952989"/>
            <a:chExt cx="5869010" cy="2067577"/>
          </a:xfrm>
        </p:grpSpPr>
        <p:grpSp>
          <p:nvGrpSpPr>
            <p:cNvPr id="105" name="Grupo 104">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107"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HORIZONTAL 1 NIVEL</a:t>
                </a:r>
              </a:p>
            </p:txBody>
          </p:sp>
        </p:grpSp>
        <p:sp>
          <p:nvSpPr>
            <p:cNvPr id="59" name="CuadroTexto 58">
              <a:extLst>
                <a:ext uri="{FF2B5EF4-FFF2-40B4-BE49-F238E27FC236}">
                  <a16:creationId xmlns:a16="http://schemas.microsoft.com/office/drawing/2014/main" id="{038E1CEB-9D54-4699-BBC5-967EACA74619}"/>
                </a:ext>
              </a:extLst>
            </p:cNvPr>
            <p:cNvSpPr txBox="1"/>
            <p:nvPr/>
          </p:nvSpPr>
          <p:spPr>
            <a:xfrm>
              <a:off x="9085749" y="4918673"/>
              <a:ext cx="757825" cy="200055"/>
            </a:xfrm>
            <a:prstGeom prst="rect">
              <a:avLst/>
            </a:prstGeom>
            <a:noFill/>
          </p:spPr>
          <p:txBody>
            <a:bodyPr wrap="square" rtlCol="0">
              <a:spAutoFit/>
            </a:bodyPr>
            <a:lstStyle/>
            <a:p>
              <a:pPr algn="ctr"/>
              <a:r>
                <a:rPr lang="es-MX" sz="700" b="1" dirty="0"/>
                <a:t>INTERIOR  B2</a:t>
              </a:r>
            </a:p>
          </p:txBody>
        </p:sp>
        <p:sp>
          <p:nvSpPr>
            <p:cNvPr id="60" name="CuadroTexto 59">
              <a:extLst>
                <a:ext uri="{FF2B5EF4-FFF2-40B4-BE49-F238E27FC236}">
                  <a16:creationId xmlns:a16="http://schemas.microsoft.com/office/drawing/2014/main" id="{77A75B58-43BB-4D06-8774-1B23A10601B2}"/>
                </a:ext>
              </a:extLst>
            </p:cNvPr>
            <p:cNvSpPr txBox="1"/>
            <p:nvPr/>
          </p:nvSpPr>
          <p:spPr>
            <a:xfrm>
              <a:off x="9164876" y="4206940"/>
              <a:ext cx="695101" cy="307777"/>
            </a:xfrm>
            <a:prstGeom prst="rect">
              <a:avLst/>
            </a:prstGeom>
            <a:noFill/>
          </p:spPr>
          <p:txBody>
            <a:bodyPr wrap="square" rtlCol="0">
              <a:spAutoFit/>
            </a:bodyPr>
            <a:lstStyle/>
            <a:p>
              <a:r>
                <a:rPr lang="es-MX" sz="700" b="1" cap="all" dirty="0"/>
                <a:t>Muro MEDIANERO</a:t>
              </a:r>
            </a:p>
          </p:txBody>
        </p:sp>
        <p:sp>
          <p:nvSpPr>
            <p:cNvPr id="61" name="CuadroTexto 60">
              <a:extLst>
                <a:ext uri="{FF2B5EF4-FFF2-40B4-BE49-F238E27FC236}">
                  <a16:creationId xmlns:a16="http://schemas.microsoft.com/office/drawing/2014/main" id="{872B446E-F502-4A14-B606-02609149D5C9}"/>
                </a:ext>
              </a:extLst>
            </p:cNvPr>
            <p:cNvSpPr txBox="1"/>
            <p:nvPr/>
          </p:nvSpPr>
          <p:spPr>
            <a:xfrm>
              <a:off x="8092969" y="5093288"/>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62" name="CuadroTexto 61">
              <a:extLst>
                <a:ext uri="{FF2B5EF4-FFF2-40B4-BE49-F238E27FC236}">
                  <a16:creationId xmlns:a16="http://schemas.microsoft.com/office/drawing/2014/main" id="{872B446E-F502-4A14-B606-02609149D5C9}"/>
                </a:ext>
              </a:extLst>
            </p:cNvPr>
            <p:cNvSpPr txBox="1"/>
            <p:nvPr/>
          </p:nvSpPr>
          <p:spPr>
            <a:xfrm>
              <a:off x="6292089" y="5093288"/>
              <a:ext cx="529252" cy="200055"/>
            </a:xfrm>
            <a:prstGeom prst="rect">
              <a:avLst/>
            </a:prstGeom>
            <a:noFill/>
          </p:spPr>
          <p:txBody>
            <a:bodyPr wrap="square" rtlCol="0">
              <a:spAutoFit/>
            </a:bodyPr>
            <a:lstStyle/>
            <a:p>
              <a:pPr algn="ctr"/>
              <a:r>
                <a:rPr lang="es-MX" sz="700" b="1" dirty="0">
                  <a:solidFill>
                    <a:srgbClr val="C00000"/>
                  </a:solidFill>
                </a:rPr>
                <a:t>LOTE A</a:t>
              </a:r>
            </a:p>
          </p:txBody>
        </p:sp>
        <p:cxnSp>
          <p:nvCxnSpPr>
            <p:cNvPr id="64" name="Conector recto 63">
              <a:extLst>
                <a:ext uri="{FF2B5EF4-FFF2-40B4-BE49-F238E27FC236}">
                  <a16:creationId xmlns:a16="http://schemas.microsoft.com/office/drawing/2014/main" id="{0C9D91DF-12AE-4067-A59A-0C5FDC0FF2E4}"/>
                </a:ext>
              </a:extLst>
            </p:cNvPr>
            <p:cNvCxnSpPr/>
            <p:nvPr/>
          </p:nvCxnSpPr>
          <p:spPr>
            <a:xfrm flipH="1">
              <a:off x="6374131" y="5079762"/>
              <a:ext cx="48977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upo 65"/>
            <p:cNvGrpSpPr/>
            <p:nvPr/>
          </p:nvGrpSpPr>
          <p:grpSpPr>
            <a:xfrm flipH="1">
              <a:off x="9644384" y="4143669"/>
              <a:ext cx="445543" cy="1586937"/>
              <a:chOff x="9332188" y="4052404"/>
              <a:chExt cx="489110" cy="1742114"/>
            </a:xfrm>
          </p:grpSpPr>
          <p:pic>
            <p:nvPicPr>
              <p:cNvPr id="96" name="Imagen 9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97" name="Imagen 9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19" t="9195" r="61341" b="37408"/>
              <a:stretch/>
            </p:blipFill>
            <p:spPr>
              <a:xfrm>
                <a:off x="9332188" y="4052404"/>
                <a:ext cx="489110" cy="987416"/>
              </a:xfrm>
              <a:prstGeom prst="rect">
                <a:avLst/>
              </a:prstGeom>
            </p:spPr>
          </p:pic>
        </p:grpSp>
        <p:sp>
          <p:nvSpPr>
            <p:cNvPr id="70" name="CuadroTexto 69">
              <a:extLst>
                <a:ext uri="{FF2B5EF4-FFF2-40B4-BE49-F238E27FC236}">
                  <a16:creationId xmlns:a16="http://schemas.microsoft.com/office/drawing/2014/main" id="{872B446E-F502-4A14-B606-02609149D5C9}"/>
                </a:ext>
              </a:extLst>
            </p:cNvPr>
            <p:cNvSpPr txBox="1"/>
            <p:nvPr/>
          </p:nvSpPr>
          <p:spPr>
            <a:xfrm>
              <a:off x="9251775" y="5093288"/>
              <a:ext cx="529252" cy="200055"/>
            </a:xfrm>
            <a:prstGeom prst="rect">
              <a:avLst/>
            </a:prstGeom>
            <a:noFill/>
          </p:spPr>
          <p:txBody>
            <a:bodyPr wrap="square" rtlCol="0">
              <a:spAutoFit/>
            </a:bodyPr>
            <a:lstStyle/>
            <a:p>
              <a:pPr algn="ctr"/>
              <a:r>
                <a:rPr lang="es-MX" sz="700" b="1" dirty="0">
                  <a:solidFill>
                    <a:srgbClr val="C00000"/>
                  </a:solidFill>
                </a:rPr>
                <a:t>LOTE B</a:t>
              </a:r>
            </a:p>
          </p:txBody>
        </p:sp>
        <p:grpSp>
          <p:nvGrpSpPr>
            <p:cNvPr id="71" name="Grupo 70"/>
            <p:cNvGrpSpPr/>
            <p:nvPr/>
          </p:nvGrpSpPr>
          <p:grpSpPr>
            <a:xfrm>
              <a:off x="8526779" y="4127557"/>
              <a:ext cx="711201" cy="920941"/>
              <a:chOff x="7088999" y="3553422"/>
              <a:chExt cx="711201" cy="920941"/>
            </a:xfrm>
          </p:grpSpPr>
          <p:pic>
            <p:nvPicPr>
              <p:cNvPr id="94" name="Imagen 93">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19" t="8018" r="60910" b="37408"/>
              <a:stretch/>
            </p:blipFill>
            <p:spPr>
              <a:xfrm>
                <a:off x="7347553" y="3553422"/>
                <a:ext cx="452647" cy="919277"/>
              </a:xfrm>
              <a:prstGeom prst="rect">
                <a:avLst/>
              </a:prstGeom>
            </p:spPr>
          </p:pic>
          <p:pic>
            <p:nvPicPr>
              <p:cNvPr id="95" name="Imagen 94">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61694" b="37408"/>
              <a:stretch/>
            </p:blipFill>
            <p:spPr>
              <a:xfrm flipH="1">
                <a:off x="7088999" y="3565216"/>
                <a:ext cx="439745" cy="909147"/>
              </a:xfrm>
              <a:prstGeom prst="rect">
                <a:avLst/>
              </a:prstGeom>
            </p:spPr>
          </p:pic>
        </p:grpSp>
        <p:grpSp>
          <p:nvGrpSpPr>
            <p:cNvPr id="84" name="Grupo 83"/>
            <p:cNvGrpSpPr/>
            <p:nvPr/>
          </p:nvGrpSpPr>
          <p:grpSpPr>
            <a:xfrm>
              <a:off x="8553485" y="5088625"/>
              <a:ext cx="661510" cy="658629"/>
              <a:chOff x="7369837" y="5180335"/>
              <a:chExt cx="661510" cy="658629"/>
            </a:xfrm>
          </p:grpSpPr>
          <p:pic>
            <p:nvPicPr>
              <p:cNvPr id="88" name="Imagen 8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89" name="Imagen 8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90" name="Imagen 8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93" name="Conector recto 92"/>
              <p:cNvCxnSpPr>
                <a:stCxn id="90"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upo 84"/>
            <p:cNvGrpSpPr/>
            <p:nvPr/>
          </p:nvGrpSpPr>
          <p:grpSpPr>
            <a:xfrm>
              <a:off x="7670378" y="4139416"/>
              <a:ext cx="427971" cy="1600067"/>
              <a:chOff x="9332187" y="4037990"/>
              <a:chExt cx="469820" cy="1756528"/>
            </a:xfrm>
          </p:grpSpPr>
          <p:pic>
            <p:nvPicPr>
              <p:cNvPr id="86" name="Imagen 8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355130" y="5077926"/>
                <a:ext cx="446877" cy="716592"/>
              </a:xfrm>
              <a:prstGeom prst="rect">
                <a:avLst/>
              </a:prstGeom>
            </p:spPr>
          </p:pic>
          <p:pic>
            <p:nvPicPr>
              <p:cNvPr id="87" name="Imagen 8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18" t="8416" r="67452" b="37408"/>
              <a:stretch/>
            </p:blipFill>
            <p:spPr>
              <a:xfrm>
                <a:off x="9332187" y="4037990"/>
                <a:ext cx="378984" cy="1001830"/>
              </a:xfrm>
              <a:prstGeom prst="rect">
                <a:avLst/>
              </a:prstGeom>
            </p:spPr>
          </p:pic>
        </p:grpSp>
        <p:sp>
          <p:nvSpPr>
            <p:cNvPr id="98" name="CuadroTexto 97">
              <a:extLst>
                <a:ext uri="{FF2B5EF4-FFF2-40B4-BE49-F238E27FC236}">
                  <a16:creationId xmlns:a16="http://schemas.microsoft.com/office/drawing/2014/main" id="{038E1CEB-9D54-4699-BBC5-967EACA74619}"/>
                </a:ext>
              </a:extLst>
            </p:cNvPr>
            <p:cNvSpPr txBox="1"/>
            <p:nvPr/>
          </p:nvSpPr>
          <p:spPr>
            <a:xfrm>
              <a:off x="7995114" y="4925100"/>
              <a:ext cx="794419" cy="200055"/>
            </a:xfrm>
            <a:prstGeom prst="rect">
              <a:avLst/>
            </a:prstGeom>
            <a:noFill/>
          </p:spPr>
          <p:txBody>
            <a:bodyPr wrap="square" rtlCol="0">
              <a:spAutoFit/>
            </a:bodyPr>
            <a:lstStyle/>
            <a:p>
              <a:pPr algn="ctr"/>
              <a:r>
                <a:rPr lang="es-MX" sz="700" b="1" dirty="0"/>
                <a:t>INTERIOR B1</a:t>
              </a:r>
            </a:p>
          </p:txBody>
        </p:sp>
        <p:sp>
          <p:nvSpPr>
            <p:cNvPr id="99" name="CuadroTexto 98">
              <a:extLst>
                <a:ext uri="{FF2B5EF4-FFF2-40B4-BE49-F238E27FC236}">
                  <a16:creationId xmlns:a16="http://schemas.microsoft.com/office/drawing/2014/main" id="{77A75B58-43BB-4D06-8774-1B23A10601B2}"/>
                </a:ext>
              </a:extLst>
            </p:cNvPr>
            <p:cNvSpPr txBox="1"/>
            <p:nvPr/>
          </p:nvSpPr>
          <p:spPr>
            <a:xfrm>
              <a:off x="6839060" y="4922806"/>
              <a:ext cx="695101" cy="200055"/>
            </a:xfrm>
            <a:prstGeom prst="rect">
              <a:avLst/>
            </a:prstGeom>
            <a:noFill/>
          </p:spPr>
          <p:txBody>
            <a:bodyPr wrap="square" rtlCol="0">
              <a:spAutoFit/>
            </a:bodyPr>
            <a:lstStyle/>
            <a:p>
              <a:pPr algn="r"/>
              <a:r>
                <a:rPr lang="es-MX" sz="700" b="1" cap="all" dirty="0"/>
                <a:t>PASILLO</a:t>
              </a:r>
            </a:p>
          </p:txBody>
        </p:sp>
        <p:grpSp>
          <p:nvGrpSpPr>
            <p:cNvPr id="100" name="Grupo 99"/>
            <p:cNvGrpSpPr/>
            <p:nvPr/>
          </p:nvGrpSpPr>
          <p:grpSpPr>
            <a:xfrm flipH="1">
              <a:off x="6477613" y="4147784"/>
              <a:ext cx="844597" cy="1596622"/>
              <a:chOff x="8975790" y="4041774"/>
              <a:chExt cx="927185" cy="1752746"/>
            </a:xfrm>
          </p:grpSpPr>
          <p:grpSp>
            <p:nvGrpSpPr>
              <p:cNvPr id="101" name="Grupo 100"/>
              <p:cNvGrpSpPr/>
              <p:nvPr/>
            </p:nvGrpSpPr>
            <p:grpSpPr>
              <a:xfrm>
                <a:off x="8975790" y="5066986"/>
                <a:ext cx="927185" cy="727534"/>
                <a:chOff x="6440464" y="4738068"/>
                <a:chExt cx="1297942" cy="1018454"/>
              </a:xfrm>
            </p:grpSpPr>
            <p:pic>
              <p:nvPicPr>
                <p:cNvPr id="103" name="Imagen 10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04" name="Conector recto 103">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 name="Imagen 101">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58060" b="37408"/>
              <a:stretch/>
            </p:blipFill>
            <p:spPr>
              <a:xfrm>
                <a:off x="9332186" y="4041774"/>
                <a:ext cx="548244" cy="998047"/>
              </a:xfrm>
              <a:prstGeom prst="rect">
                <a:avLst/>
              </a:prstGeom>
            </p:spPr>
          </p:pic>
        </p:grpSp>
        <p:sp>
          <p:nvSpPr>
            <p:cNvPr id="106" name="CuadroTexto 105">
              <a:extLst>
                <a:ext uri="{FF2B5EF4-FFF2-40B4-BE49-F238E27FC236}">
                  <a16:creationId xmlns:a16="http://schemas.microsoft.com/office/drawing/2014/main" id="{038E1CEB-9D54-4699-BBC5-967EACA74619}"/>
                </a:ext>
              </a:extLst>
            </p:cNvPr>
            <p:cNvSpPr txBox="1"/>
            <p:nvPr/>
          </p:nvSpPr>
          <p:spPr>
            <a:xfrm>
              <a:off x="6127476" y="4924702"/>
              <a:ext cx="782399" cy="200055"/>
            </a:xfrm>
            <a:prstGeom prst="rect">
              <a:avLst/>
            </a:prstGeom>
            <a:noFill/>
          </p:spPr>
          <p:txBody>
            <a:bodyPr wrap="square" rtlCol="0">
              <a:spAutoFit/>
            </a:bodyPr>
            <a:lstStyle/>
            <a:p>
              <a:pPr algn="r"/>
              <a:r>
                <a:rPr lang="es-MX" sz="700" b="1" dirty="0"/>
                <a:t>INTERIOR A2</a:t>
              </a:r>
            </a:p>
          </p:txBody>
        </p:sp>
        <p:grpSp>
          <p:nvGrpSpPr>
            <p:cNvPr id="116" name="Grupo 115"/>
            <p:cNvGrpSpPr/>
            <p:nvPr/>
          </p:nvGrpSpPr>
          <p:grpSpPr>
            <a:xfrm>
              <a:off x="10427276" y="4147784"/>
              <a:ext cx="844597" cy="1596622"/>
              <a:chOff x="8975790" y="4041774"/>
              <a:chExt cx="927185" cy="1752746"/>
            </a:xfrm>
          </p:grpSpPr>
          <p:grpSp>
            <p:nvGrpSpPr>
              <p:cNvPr id="117" name="Grupo 116"/>
              <p:cNvGrpSpPr/>
              <p:nvPr/>
            </p:nvGrpSpPr>
            <p:grpSpPr>
              <a:xfrm>
                <a:off x="8975790" y="5066986"/>
                <a:ext cx="927185" cy="727534"/>
                <a:chOff x="6440464" y="4738068"/>
                <a:chExt cx="1297942" cy="1018454"/>
              </a:xfrm>
            </p:grpSpPr>
            <p:pic>
              <p:nvPicPr>
                <p:cNvPr id="123" name="Imagen 12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24" name="Conector recto 123">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2" name="Imagen 121">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11520" t="8620" r="58060" b="37408"/>
              <a:stretch/>
            </p:blipFill>
            <p:spPr>
              <a:xfrm>
                <a:off x="9332186" y="4041774"/>
                <a:ext cx="548244" cy="998047"/>
              </a:xfrm>
              <a:prstGeom prst="rect">
                <a:avLst/>
              </a:prstGeom>
            </p:spPr>
          </p:pic>
        </p:grpSp>
        <p:sp>
          <p:nvSpPr>
            <p:cNvPr id="125" name="CuadroTexto 124">
              <a:extLst>
                <a:ext uri="{FF2B5EF4-FFF2-40B4-BE49-F238E27FC236}">
                  <a16:creationId xmlns:a16="http://schemas.microsoft.com/office/drawing/2014/main" id="{872B446E-F502-4A14-B606-02609149D5C9}"/>
                </a:ext>
              </a:extLst>
            </p:cNvPr>
            <p:cNvSpPr txBox="1"/>
            <p:nvPr/>
          </p:nvSpPr>
          <p:spPr>
            <a:xfrm>
              <a:off x="10858448" y="5093288"/>
              <a:ext cx="529252" cy="200055"/>
            </a:xfrm>
            <a:prstGeom prst="rect">
              <a:avLst/>
            </a:prstGeom>
            <a:noFill/>
          </p:spPr>
          <p:txBody>
            <a:bodyPr wrap="square" rtlCol="0">
              <a:spAutoFit/>
            </a:bodyPr>
            <a:lstStyle/>
            <a:p>
              <a:pPr algn="ctr"/>
              <a:r>
                <a:rPr lang="es-MX" sz="700" b="1" dirty="0">
                  <a:solidFill>
                    <a:srgbClr val="C00000"/>
                  </a:solidFill>
                </a:rPr>
                <a:t>LOTE C</a:t>
              </a:r>
            </a:p>
          </p:txBody>
        </p:sp>
        <p:sp>
          <p:nvSpPr>
            <p:cNvPr id="126" name="CuadroTexto 125">
              <a:extLst>
                <a:ext uri="{FF2B5EF4-FFF2-40B4-BE49-F238E27FC236}">
                  <a16:creationId xmlns:a16="http://schemas.microsoft.com/office/drawing/2014/main" id="{77A75B58-43BB-4D06-8774-1B23A10601B2}"/>
                </a:ext>
              </a:extLst>
            </p:cNvPr>
            <p:cNvSpPr txBox="1"/>
            <p:nvPr/>
          </p:nvSpPr>
          <p:spPr>
            <a:xfrm>
              <a:off x="9957092" y="4922806"/>
              <a:ext cx="695101" cy="200055"/>
            </a:xfrm>
            <a:prstGeom prst="rect">
              <a:avLst/>
            </a:prstGeom>
            <a:noFill/>
          </p:spPr>
          <p:txBody>
            <a:bodyPr wrap="square" rtlCol="0">
              <a:spAutoFit/>
            </a:bodyPr>
            <a:lstStyle/>
            <a:p>
              <a:pPr algn="r"/>
              <a:r>
                <a:rPr lang="es-MX" sz="700" b="1" cap="all" dirty="0"/>
                <a:t>PASILLO</a:t>
              </a:r>
            </a:p>
          </p:txBody>
        </p:sp>
        <p:sp>
          <p:nvSpPr>
            <p:cNvPr id="127" name="CuadroTexto 126">
              <a:extLst>
                <a:ext uri="{FF2B5EF4-FFF2-40B4-BE49-F238E27FC236}">
                  <a16:creationId xmlns:a16="http://schemas.microsoft.com/office/drawing/2014/main" id="{038E1CEB-9D54-4699-BBC5-967EACA74619}"/>
                </a:ext>
              </a:extLst>
            </p:cNvPr>
            <p:cNvSpPr txBox="1"/>
            <p:nvPr/>
          </p:nvSpPr>
          <p:spPr>
            <a:xfrm>
              <a:off x="10845006" y="4928418"/>
              <a:ext cx="700262" cy="200055"/>
            </a:xfrm>
            <a:prstGeom prst="rect">
              <a:avLst/>
            </a:prstGeom>
            <a:noFill/>
          </p:spPr>
          <p:txBody>
            <a:bodyPr wrap="square" rtlCol="0">
              <a:spAutoFit/>
            </a:bodyPr>
            <a:lstStyle/>
            <a:p>
              <a:r>
                <a:rPr lang="es-MX" sz="700" b="1" dirty="0"/>
                <a:t>INTERIOR  C1</a:t>
              </a:r>
            </a:p>
          </p:txBody>
        </p:sp>
        <p:cxnSp>
          <p:nvCxnSpPr>
            <p:cNvPr id="128" name="Conector: angular 35">
              <a:extLst>
                <a:ext uri="{FF2B5EF4-FFF2-40B4-BE49-F238E27FC236}">
                  <a16:creationId xmlns:a16="http://schemas.microsoft.com/office/drawing/2014/main" id="{B2AB17B1-B6A5-4D88-8D00-D47510CE7190}"/>
                </a:ext>
              </a:extLst>
            </p:cNvPr>
            <p:cNvCxnSpPr>
              <a:cxnSpLocks/>
            </p:cNvCxnSpPr>
            <p:nvPr/>
          </p:nvCxnSpPr>
          <p:spPr>
            <a:xfrm rot="5400000">
              <a:off x="9968208" y="4419883"/>
              <a:ext cx="298004" cy="293925"/>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29" name="CuadroTexto 128">
              <a:extLst>
                <a:ext uri="{FF2B5EF4-FFF2-40B4-BE49-F238E27FC236}">
                  <a16:creationId xmlns:a16="http://schemas.microsoft.com/office/drawing/2014/main" id="{77A75B58-43BB-4D06-8774-1B23A10601B2}"/>
                </a:ext>
              </a:extLst>
            </p:cNvPr>
            <p:cNvSpPr txBox="1"/>
            <p:nvPr/>
          </p:nvSpPr>
          <p:spPr>
            <a:xfrm>
              <a:off x="10000199" y="4072288"/>
              <a:ext cx="815941" cy="415498"/>
            </a:xfrm>
            <a:prstGeom prst="rect">
              <a:avLst/>
            </a:prstGeom>
            <a:noFill/>
          </p:spPr>
          <p:txBody>
            <a:bodyPr wrap="square" rtlCol="0">
              <a:spAutoFit/>
            </a:bodyPr>
            <a:lstStyle/>
            <a:p>
              <a:pPr algn="ctr"/>
              <a:r>
                <a:rPr lang="es-MX" sz="700" b="1" cap="all" dirty="0"/>
                <a:t>Muro exterior-aire exterior</a:t>
              </a:r>
            </a:p>
          </p:txBody>
        </p:sp>
        <p:cxnSp>
          <p:nvCxnSpPr>
            <p:cNvPr id="130" name="Conector: angular 35">
              <a:extLst>
                <a:ext uri="{FF2B5EF4-FFF2-40B4-BE49-F238E27FC236}">
                  <a16:creationId xmlns:a16="http://schemas.microsoft.com/office/drawing/2014/main" id="{B2AB17B1-B6A5-4D88-8D00-D47510CE7190}"/>
                </a:ext>
              </a:extLst>
            </p:cNvPr>
            <p:cNvCxnSpPr>
              <a:cxnSpLocks/>
            </p:cNvCxnSpPr>
            <p:nvPr/>
          </p:nvCxnSpPr>
          <p:spPr>
            <a:xfrm rot="16200000" flipH="1">
              <a:off x="10536581" y="4417736"/>
              <a:ext cx="298004" cy="293925"/>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31" name="Conector: angular 35">
              <a:extLst>
                <a:ext uri="{FF2B5EF4-FFF2-40B4-BE49-F238E27FC236}">
                  <a16:creationId xmlns:a16="http://schemas.microsoft.com/office/drawing/2014/main" id="{B2AB17B1-B6A5-4D88-8D00-D47510CE7190}"/>
                </a:ext>
              </a:extLst>
            </p:cNvPr>
            <p:cNvCxnSpPr>
              <a:cxnSpLocks/>
            </p:cNvCxnSpPr>
            <p:nvPr/>
          </p:nvCxnSpPr>
          <p:spPr>
            <a:xfrm rot="5400000">
              <a:off x="6900958" y="4398876"/>
              <a:ext cx="298004" cy="293925"/>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32" name="CuadroTexto 131">
              <a:extLst>
                <a:ext uri="{FF2B5EF4-FFF2-40B4-BE49-F238E27FC236}">
                  <a16:creationId xmlns:a16="http://schemas.microsoft.com/office/drawing/2014/main" id="{77A75B58-43BB-4D06-8774-1B23A10601B2}"/>
                </a:ext>
              </a:extLst>
            </p:cNvPr>
            <p:cNvSpPr txBox="1"/>
            <p:nvPr/>
          </p:nvSpPr>
          <p:spPr>
            <a:xfrm>
              <a:off x="6937073" y="4039042"/>
              <a:ext cx="815941" cy="415498"/>
            </a:xfrm>
            <a:prstGeom prst="rect">
              <a:avLst/>
            </a:prstGeom>
            <a:noFill/>
          </p:spPr>
          <p:txBody>
            <a:bodyPr wrap="square" rtlCol="0">
              <a:spAutoFit/>
            </a:bodyPr>
            <a:lstStyle/>
            <a:p>
              <a:pPr algn="ctr"/>
              <a:r>
                <a:rPr lang="es-MX" sz="700" b="1" cap="all" dirty="0"/>
                <a:t>Muro exterior-aire exterior</a:t>
              </a:r>
            </a:p>
          </p:txBody>
        </p:sp>
        <p:cxnSp>
          <p:nvCxnSpPr>
            <p:cNvPr id="133" name="Conector: angular 35">
              <a:extLst>
                <a:ext uri="{FF2B5EF4-FFF2-40B4-BE49-F238E27FC236}">
                  <a16:creationId xmlns:a16="http://schemas.microsoft.com/office/drawing/2014/main" id="{B2AB17B1-B6A5-4D88-8D00-D47510CE7190}"/>
                </a:ext>
              </a:extLst>
            </p:cNvPr>
            <p:cNvCxnSpPr>
              <a:cxnSpLocks/>
            </p:cNvCxnSpPr>
            <p:nvPr/>
          </p:nvCxnSpPr>
          <p:spPr>
            <a:xfrm rot="16200000" flipH="1">
              <a:off x="7469331" y="4396729"/>
              <a:ext cx="298004" cy="293925"/>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35"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8874735" y="4333729"/>
              <a:ext cx="320956" cy="8471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8008399" y="4138523"/>
              <a:ext cx="583968" cy="170552"/>
              <a:chOff x="8016019" y="4382363"/>
              <a:chExt cx="583968" cy="170552"/>
            </a:xfrm>
          </p:grpSpPr>
          <p:pic>
            <p:nvPicPr>
              <p:cNvPr id="140" name="Imagen 139">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1" name="Imagen 140">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42" name="Imagen 141">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43" name="Grupo 142"/>
            <p:cNvGrpSpPr/>
            <p:nvPr/>
          </p:nvGrpSpPr>
          <p:grpSpPr>
            <a:xfrm>
              <a:off x="9135814" y="4132332"/>
              <a:ext cx="583968" cy="170552"/>
              <a:chOff x="8016019" y="4382363"/>
              <a:chExt cx="583968" cy="170552"/>
            </a:xfrm>
          </p:grpSpPr>
          <p:pic>
            <p:nvPicPr>
              <p:cNvPr id="147" name="Imagen 146">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8" name="Imagen 147">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49" name="Imagen 148">
                <a:extLst>
                  <a:ext uri="{FF2B5EF4-FFF2-40B4-BE49-F238E27FC236}">
                    <a16:creationId xmlns:a16="http://schemas.microsoft.com/office/drawing/2014/main" id="{7B971D3C-CA26-483C-9F8F-CA808008256D}"/>
                  </a:ext>
                </a:extLst>
              </p:cNvPr>
              <p:cNvPicPr>
                <a:picLocks noChangeAspect="1"/>
              </p:cNvPicPr>
              <p:nvPr/>
            </p:nvPicPr>
            <p:blipFill rotWithShape="1">
              <a:blip r:embed="rId3">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61" name="Imagen 160"/>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7929917" y="4449765"/>
              <a:ext cx="209935" cy="602181"/>
            </a:xfrm>
            <a:prstGeom prst="rect">
              <a:avLst/>
            </a:prstGeom>
          </p:spPr>
        </p:pic>
      </p:grpSp>
      <p:sp>
        <p:nvSpPr>
          <p:cNvPr id="167" name="CuadroTexto 166"/>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115" name="Tabla 114"/>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HORIZONTAL</a:t>
                      </a:r>
                      <a:r>
                        <a:rPr lang="es-MX" sz="1000" baseline="0" dirty="0">
                          <a:solidFill>
                            <a:schemeClr val="tx1"/>
                          </a:solidFill>
                        </a:rPr>
                        <a:t> </a:t>
                      </a:r>
                    </a:p>
                    <a:p>
                      <a:pPr algn="ctr"/>
                      <a:r>
                        <a:rPr lang="es-MX" sz="1000" baseline="0" dirty="0">
                          <a:solidFill>
                            <a:schemeClr val="tx1"/>
                          </a:solidFill>
                        </a:rPr>
                        <a:t>1 NIVEL</a:t>
                      </a:r>
                      <a:r>
                        <a:rPr lang="es-MX" sz="1000" dirty="0">
                          <a:solidFill>
                            <a:schemeClr val="tx1"/>
                          </a:solidFill>
                        </a:rPr>
                        <a:t> </a:t>
                      </a:r>
                      <a:r>
                        <a:rPr lang="es-MX" sz="1000" b="1" u="none" dirty="0">
                          <a:solidFill>
                            <a:schemeClr val="tx1"/>
                          </a:solidFill>
                        </a:rPr>
                        <a:t>(</a:t>
                      </a:r>
                      <a:r>
                        <a:rPr lang="es-MX" sz="1000" b="1" u="none" dirty="0">
                          <a:solidFill>
                            <a:srgbClr val="FF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69" name="Imagen 68"/>
          <p:cNvPicPr>
            <a:picLocks noChangeAspect="1"/>
          </p:cNvPicPr>
          <p:nvPr/>
        </p:nvPicPr>
        <p:blipFill>
          <a:blip r:embed="rId5">
            <a:extLst/>
          </a:blip>
          <a:stretch>
            <a:fillRect/>
          </a:stretch>
        </p:blipFill>
        <p:spPr>
          <a:xfrm>
            <a:off x="1425239" y="2872121"/>
            <a:ext cx="949207" cy="693652"/>
          </a:xfrm>
          <a:prstGeom prst="rect">
            <a:avLst/>
          </a:prstGeom>
        </p:spPr>
      </p:pic>
      <p:sp>
        <p:nvSpPr>
          <p:cNvPr id="118" name="CuadroTexto 117"/>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dos viviendas se encuentra en un mismo lote y comparten muro, se considera tipología Adosada, y el </a:t>
            </a:r>
            <a:r>
              <a:rPr lang="es-MX" sz="1400" b="1" dirty="0">
                <a:solidFill>
                  <a:srgbClr val="C00000"/>
                </a:solidFill>
              </a:rPr>
              <a:t>análisis puede ser por ID de prototipo o por envolvente térmica.</a:t>
            </a:r>
            <a:endParaRPr lang="es-MX" sz="900" dirty="0">
              <a:solidFill>
                <a:srgbClr val="C00000"/>
              </a:solidFill>
            </a:endParaRPr>
          </a:p>
          <a:p>
            <a:pPr>
              <a:buClr>
                <a:srgbClr val="002060"/>
              </a:buClr>
              <a:buSzPct val="100000"/>
            </a:pPr>
            <a:endParaRPr lang="es-MX" sz="900" dirty="0">
              <a:solidFill>
                <a:srgbClr val="C00000"/>
              </a:solidFill>
            </a:endParaRPr>
          </a:p>
          <a:p>
            <a:pPr>
              <a:buClr>
                <a:srgbClr val="002060"/>
              </a:buClr>
              <a:buSzPct val="100000"/>
            </a:pPr>
            <a:endParaRPr lang="es-MX" sz="900" dirty="0"/>
          </a:p>
        </p:txBody>
      </p:sp>
    </p:spTree>
    <p:extLst>
      <p:ext uri="{BB962C8B-B14F-4D97-AF65-F5344CB8AC3E}">
        <p14:creationId xmlns:p14="http://schemas.microsoft.com/office/powerpoint/2010/main" val="3509173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25</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7926581"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vertical (RUV) con pasillo</a:t>
            </a:r>
            <a:endParaRPr lang="es-MX" sz="1800" b="1" dirty="0">
              <a:latin typeface="+mn-lt"/>
            </a:endParaRPr>
          </a:p>
        </p:txBody>
      </p:sp>
      <p:grpSp>
        <p:nvGrpSpPr>
          <p:cNvPr id="2" name="Grupo 1">
            <a:extLst>
              <a:ext uri="{FF2B5EF4-FFF2-40B4-BE49-F238E27FC236}">
                <a16:creationId xmlns:a16="http://schemas.microsoft.com/office/drawing/2014/main" id="{588639A2-42D5-4954-950F-7E170C7BA216}"/>
              </a:ext>
            </a:extLst>
          </p:cNvPr>
          <p:cNvGrpSpPr/>
          <p:nvPr/>
        </p:nvGrpSpPr>
        <p:grpSpPr>
          <a:xfrm>
            <a:off x="4821650" y="3952989"/>
            <a:ext cx="5869010" cy="2067577"/>
            <a:chOff x="5898997" y="3952989"/>
            <a:chExt cx="5869010" cy="2067577"/>
          </a:xfrm>
        </p:grpSpPr>
        <p:grpSp>
          <p:nvGrpSpPr>
            <p:cNvPr id="55" name="Grupo 54">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56"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VERTICAL </a:t>
                </a:r>
              </a:p>
            </p:txBody>
          </p:sp>
        </p:grpSp>
        <p:grpSp>
          <p:nvGrpSpPr>
            <p:cNvPr id="129" name="Grupo 128"/>
            <p:cNvGrpSpPr/>
            <p:nvPr/>
          </p:nvGrpSpPr>
          <p:grpSpPr>
            <a:xfrm>
              <a:off x="8891537" y="5308364"/>
              <a:ext cx="572542" cy="449257"/>
              <a:chOff x="6440464" y="4738068"/>
              <a:chExt cx="1297942" cy="1018454"/>
            </a:xfrm>
          </p:grpSpPr>
          <p:pic>
            <p:nvPicPr>
              <p:cNvPr id="132" name="Imagen 13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33" name="Conector recto 132">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Imagen 12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0990" b="3189"/>
            <a:stretch/>
          </p:blipFill>
          <p:spPr>
            <a:xfrm>
              <a:off x="9110463" y="4068564"/>
              <a:ext cx="305932" cy="1007042"/>
            </a:xfrm>
            <a:prstGeom prst="rect">
              <a:avLst/>
            </a:prstGeom>
          </p:spPr>
        </p:pic>
        <p:pic>
          <p:nvPicPr>
            <p:cNvPr id="131" name="Imagen 13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307" b="37408"/>
            <a:stretch/>
          </p:blipFill>
          <p:spPr>
            <a:xfrm>
              <a:off x="9111614" y="4675290"/>
              <a:ext cx="302400" cy="616300"/>
            </a:xfrm>
            <a:prstGeom prst="rect">
              <a:avLst/>
            </a:prstGeom>
          </p:spPr>
        </p:pic>
        <p:pic>
          <p:nvPicPr>
            <p:cNvPr id="127" name="Imagen 126">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8333773" y="5316404"/>
              <a:ext cx="275949" cy="442500"/>
            </a:xfrm>
            <a:prstGeom prst="rect">
              <a:avLst/>
            </a:prstGeom>
          </p:spPr>
        </p:pic>
        <p:cxnSp>
          <p:nvCxnSpPr>
            <p:cNvPr id="128" name="Conector recto 127">
              <a:extLst>
                <a:ext uri="{FF2B5EF4-FFF2-40B4-BE49-F238E27FC236}">
                  <a16:creationId xmlns:a16="http://schemas.microsoft.com/office/drawing/2014/main" id="{0C9D91DF-12AE-4067-A59A-0C5FDC0FF2E4}"/>
                </a:ext>
              </a:extLst>
            </p:cNvPr>
            <p:cNvCxnSpPr/>
            <p:nvPr/>
          </p:nvCxnSpPr>
          <p:spPr>
            <a:xfrm flipH="1">
              <a:off x="7816566" y="5309647"/>
              <a:ext cx="233939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25" name="Imagen 12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0734" b="3189"/>
            <a:stretch/>
          </p:blipFill>
          <p:spPr>
            <a:xfrm flipH="1">
              <a:off x="8316258" y="4069847"/>
              <a:ext cx="308780" cy="1007042"/>
            </a:xfrm>
            <a:prstGeom prst="rect">
              <a:avLst/>
            </a:prstGeom>
          </p:spPr>
        </p:pic>
        <p:pic>
          <p:nvPicPr>
            <p:cNvPr id="126" name="Imagen 12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58060" b="37408"/>
            <a:stretch/>
          </p:blipFill>
          <p:spPr>
            <a:xfrm flipH="1">
              <a:off x="8285344" y="4676573"/>
              <a:ext cx="338544" cy="616300"/>
            </a:xfrm>
            <a:prstGeom prst="rect">
              <a:avLst/>
            </a:prstGeom>
          </p:spPr>
        </p:pic>
        <p:sp>
          <p:nvSpPr>
            <p:cNvPr id="98" name="CuadroTexto 97">
              <a:extLst>
                <a:ext uri="{FF2B5EF4-FFF2-40B4-BE49-F238E27FC236}">
                  <a16:creationId xmlns:a16="http://schemas.microsoft.com/office/drawing/2014/main" id="{872B446E-F502-4A14-B606-02609149D5C9}"/>
                </a:ext>
              </a:extLst>
            </p:cNvPr>
            <p:cNvSpPr txBox="1"/>
            <p:nvPr/>
          </p:nvSpPr>
          <p:spPr>
            <a:xfrm>
              <a:off x="8597460" y="5122245"/>
              <a:ext cx="529252" cy="200055"/>
            </a:xfrm>
            <a:prstGeom prst="rect">
              <a:avLst/>
            </a:prstGeom>
            <a:noFill/>
          </p:spPr>
          <p:txBody>
            <a:bodyPr wrap="square" rtlCol="0">
              <a:spAutoFit/>
            </a:bodyPr>
            <a:lstStyle/>
            <a:p>
              <a:pPr algn="ctr"/>
              <a:r>
                <a:rPr lang="es-MX" sz="700" b="1" dirty="0"/>
                <a:t>PASILLO</a:t>
              </a:r>
            </a:p>
          </p:txBody>
        </p:sp>
        <p:sp>
          <p:nvSpPr>
            <p:cNvPr id="101" name="CuadroTexto 100">
              <a:extLst>
                <a:ext uri="{FF2B5EF4-FFF2-40B4-BE49-F238E27FC236}">
                  <a16:creationId xmlns:a16="http://schemas.microsoft.com/office/drawing/2014/main" id="{872B446E-F502-4A14-B606-02609149D5C9}"/>
                </a:ext>
              </a:extLst>
            </p:cNvPr>
            <p:cNvSpPr txBox="1"/>
            <p:nvPr/>
          </p:nvSpPr>
          <p:spPr>
            <a:xfrm>
              <a:off x="7961722" y="5313766"/>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102" name="CuadroTexto 101">
              <a:extLst>
                <a:ext uri="{FF2B5EF4-FFF2-40B4-BE49-F238E27FC236}">
                  <a16:creationId xmlns:a16="http://schemas.microsoft.com/office/drawing/2014/main" id="{872B446E-F502-4A14-B606-02609149D5C9}"/>
                </a:ext>
              </a:extLst>
            </p:cNvPr>
            <p:cNvSpPr txBox="1"/>
            <p:nvPr/>
          </p:nvSpPr>
          <p:spPr>
            <a:xfrm>
              <a:off x="9260372" y="5313766"/>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123" name="CuadroTexto 122">
              <a:extLst>
                <a:ext uri="{FF2B5EF4-FFF2-40B4-BE49-F238E27FC236}">
                  <a16:creationId xmlns:a16="http://schemas.microsoft.com/office/drawing/2014/main" id="{77A75B58-43BB-4D06-8774-1B23A10601B2}"/>
                </a:ext>
              </a:extLst>
            </p:cNvPr>
            <p:cNvSpPr txBox="1"/>
            <p:nvPr/>
          </p:nvSpPr>
          <p:spPr>
            <a:xfrm>
              <a:off x="8539344" y="4105243"/>
              <a:ext cx="685754" cy="523220"/>
            </a:xfrm>
            <a:prstGeom prst="rect">
              <a:avLst/>
            </a:prstGeom>
            <a:noFill/>
          </p:spPr>
          <p:txBody>
            <a:bodyPr wrap="square" rtlCol="0">
              <a:spAutoFit/>
            </a:bodyPr>
            <a:lstStyle/>
            <a:p>
              <a:pPr algn="ctr"/>
              <a:r>
                <a:rPr lang="es-MX" sz="700" b="1" cap="all" dirty="0"/>
                <a:t>Muro exterior-aire exterior</a:t>
              </a:r>
            </a:p>
          </p:txBody>
        </p:sp>
        <p:grpSp>
          <p:nvGrpSpPr>
            <p:cNvPr id="3" name="Grupo 2"/>
            <p:cNvGrpSpPr/>
            <p:nvPr/>
          </p:nvGrpSpPr>
          <p:grpSpPr>
            <a:xfrm>
              <a:off x="9345187" y="4066183"/>
              <a:ext cx="810772" cy="1691438"/>
              <a:chOff x="7796442" y="4264303"/>
              <a:chExt cx="810772" cy="1691438"/>
            </a:xfrm>
          </p:grpSpPr>
          <p:grpSp>
            <p:nvGrpSpPr>
              <p:cNvPr id="73" name="Grupo 72"/>
              <p:cNvGrpSpPr/>
              <p:nvPr/>
            </p:nvGrpSpPr>
            <p:grpSpPr>
              <a:xfrm flipH="1">
                <a:off x="8034672" y="5506484"/>
                <a:ext cx="572542" cy="449257"/>
                <a:chOff x="6440464" y="4738068"/>
                <a:chExt cx="1297942" cy="1018454"/>
              </a:xfrm>
            </p:grpSpPr>
            <p:pic>
              <p:nvPicPr>
                <p:cNvPr id="76" name="Imagen 7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77" name="Conector recto 76">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4" name="Imagen 7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75" name="Imagen 7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78" name="Grupo 77"/>
              <p:cNvGrpSpPr/>
              <p:nvPr/>
            </p:nvGrpSpPr>
            <p:grpSpPr>
              <a:xfrm>
                <a:off x="7796442" y="4264303"/>
                <a:ext cx="393020" cy="114784"/>
                <a:chOff x="8016019" y="4382363"/>
                <a:chExt cx="583968" cy="170552"/>
              </a:xfrm>
            </p:grpSpPr>
            <p:pic>
              <p:nvPicPr>
                <p:cNvPr id="79" name="Imagen 7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90" name="Imagen 8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91" name="Imagen 9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97" name="Grupo 96"/>
              <p:cNvGrpSpPr/>
              <p:nvPr/>
            </p:nvGrpSpPr>
            <p:grpSpPr>
              <a:xfrm>
                <a:off x="7796442" y="4871695"/>
                <a:ext cx="393020" cy="114784"/>
                <a:chOff x="8016019" y="4382363"/>
                <a:chExt cx="583968" cy="170552"/>
              </a:xfrm>
            </p:grpSpPr>
            <p:pic>
              <p:nvPicPr>
                <p:cNvPr id="99" name="Imagen 9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03" name="Imagen 10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04" name="Imagen 10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grpSp>
          <p:nvGrpSpPr>
            <p:cNvPr id="105" name="Grupo 104"/>
            <p:cNvGrpSpPr/>
            <p:nvPr/>
          </p:nvGrpSpPr>
          <p:grpSpPr>
            <a:xfrm flipH="1">
              <a:off x="7582324" y="4066183"/>
              <a:ext cx="810772" cy="1691438"/>
              <a:chOff x="7796442" y="4264303"/>
              <a:chExt cx="810772" cy="1691438"/>
            </a:xfrm>
          </p:grpSpPr>
          <p:grpSp>
            <p:nvGrpSpPr>
              <p:cNvPr id="106" name="Grupo 105"/>
              <p:cNvGrpSpPr/>
              <p:nvPr/>
            </p:nvGrpSpPr>
            <p:grpSpPr>
              <a:xfrm flipH="1">
                <a:off x="8034672" y="5506484"/>
                <a:ext cx="572542" cy="449257"/>
                <a:chOff x="6440464" y="4738068"/>
                <a:chExt cx="1297942" cy="1018454"/>
              </a:xfrm>
            </p:grpSpPr>
            <p:pic>
              <p:nvPicPr>
                <p:cNvPr id="117" name="Imagen 116">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18" name="Conector recto 117">
                  <a:extLst>
                    <a:ext uri="{FF2B5EF4-FFF2-40B4-BE49-F238E27FC236}">
                      <a16:creationId xmlns:a16="http://schemas.microsoft.com/office/drawing/2014/main" id="{0C9D91DF-12AE-4067-A59A-0C5FDC0FF2E4}"/>
                    </a:ext>
                  </a:extLst>
                </p:cNvPr>
                <p:cNvCxnSpPr/>
                <p:nvPr/>
              </p:nvCxnSpPr>
              <p:spPr>
                <a:xfrm>
                  <a:off x="6440464" y="4738068"/>
                  <a:ext cx="129794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7" name="Imagen 10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108" name="Imagen 10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109" name="Grupo 108"/>
              <p:cNvGrpSpPr/>
              <p:nvPr/>
            </p:nvGrpSpPr>
            <p:grpSpPr>
              <a:xfrm>
                <a:off x="7796442" y="4264303"/>
                <a:ext cx="393020" cy="114784"/>
                <a:chOff x="8016019" y="4382363"/>
                <a:chExt cx="583968" cy="170552"/>
              </a:xfrm>
            </p:grpSpPr>
            <p:pic>
              <p:nvPicPr>
                <p:cNvPr id="114" name="Imagen 11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15" name="Imagen 11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16" name="Imagen 11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10" name="Grupo 109"/>
              <p:cNvGrpSpPr/>
              <p:nvPr/>
            </p:nvGrpSpPr>
            <p:grpSpPr>
              <a:xfrm>
                <a:off x="7796442" y="4871695"/>
                <a:ext cx="393020" cy="114784"/>
                <a:chOff x="8016019" y="4382363"/>
                <a:chExt cx="583968" cy="170552"/>
              </a:xfrm>
            </p:grpSpPr>
            <p:pic>
              <p:nvPicPr>
                <p:cNvPr id="111" name="Imagen 11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12" name="Imagen 11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13" name="Imagen 11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pic>
          <p:nvPicPr>
            <p:cNvPr id="119" name="Imagen 118"/>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8201016" y="4304971"/>
              <a:ext cx="130381" cy="373987"/>
            </a:xfrm>
            <a:prstGeom prst="rect">
              <a:avLst/>
            </a:prstGeom>
          </p:spPr>
        </p:pic>
        <p:pic>
          <p:nvPicPr>
            <p:cNvPr id="120" name="Imagen 119"/>
            <p:cNvPicPr>
              <a:picLocks noChangeAspect="1"/>
            </p:cNvPicPr>
            <p:nvPr/>
          </p:nvPicPr>
          <p:blipFill rotWithShape="1">
            <a:blip r:embed="rId4" cstate="hqprint">
              <a:extLst>
                <a:ext uri="{28A0092B-C50C-407E-A947-70E740481C1C}">
                  <a14:useLocalDpi xmlns:a14="http://schemas.microsoft.com/office/drawing/2010/main" val="0"/>
                </a:ext>
              </a:extLst>
            </a:blip>
            <a:srcRect l="1" t="1" r="3773" b="6326"/>
            <a:stretch/>
          </p:blipFill>
          <p:spPr>
            <a:xfrm>
              <a:off x="9383489" y="4913167"/>
              <a:ext cx="335971" cy="373987"/>
            </a:xfrm>
            <a:prstGeom prst="rect">
              <a:avLst/>
            </a:prstGeom>
          </p:spPr>
        </p:pic>
        <p:cxnSp>
          <p:nvCxnSpPr>
            <p:cNvPr id="190" name="Conector: angular 35">
              <a:extLst>
                <a:ext uri="{FF2B5EF4-FFF2-40B4-BE49-F238E27FC236}">
                  <a16:creationId xmlns:a16="http://schemas.microsoft.com/office/drawing/2014/main" id="{B2AB17B1-B6A5-4D88-8D00-D47510CE7190}"/>
                </a:ext>
              </a:extLst>
            </p:cNvPr>
            <p:cNvCxnSpPr>
              <a:cxnSpLocks/>
            </p:cNvCxnSpPr>
            <p:nvPr/>
          </p:nvCxnSpPr>
          <p:spPr>
            <a:xfrm>
              <a:off x="8969465" y="4374127"/>
              <a:ext cx="191390" cy="7012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91" name="Conector: angular 35">
              <a:extLst>
                <a:ext uri="{FF2B5EF4-FFF2-40B4-BE49-F238E27FC236}">
                  <a16:creationId xmlns:a16="http://schemas.microsoft.com/office/drawing/2014/main" id="{B2AB17B1-B6A5-4D88-8D00-D47510CE7190}"/>
                </a:ext>
              </a:extLst>
            </p:cNvPr>
            <p:cNvCxnSpPr>
              <a:cxnSpLocks/>
            </p:cNvCxnSpPr>
            <p:nvPr/>
          </p:nvCxnSpPr>
          <p:spPr>
            <a:xfrm flipH="1">
              <a:off x="8578406" y="4374127"/>
              <a:ext cx="191390" cy="7012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210" name="CuadroTexto 209">
              <a:extLst>
                <a:ext uri="{FF2B5EF4-FFF2-40B4-BE49-F238E27FC236}">
                  <a16:creationId xmlns:a16="http://schemas.microsoft.com/office/drawing/2014/main" id="{038E1CEB-9D54-4699-BBC5-967EACA74619}"/>
                </a:ext>
              </a:extLst>
            </p:cNvPr>
            <p:cNvSpPr txBox="1"/>
            <p:nvPr/>
          </p:nvSpPr>
          <p:spPr>
            <a:xfrm>
              <a:off x="7698196" y="4537313"/>
              <a:ext cx="839171" cy="200055"/>
            </a:xfrm>
            <a:prstGeom prst="rect">
              <a:avLst/>
            </a:prstGeom>
            <a:noFill/>
          </p:spPr>
          <p:txBody>
            <a:bodyPr wrap="square" rtlCol="0">
              <a:spAutoFit/>
            </a:bodyPr>
            <a:lstStyle/>
            <a:p>
              <a:pPr algn="r"/>
              <a:r>
                <a:rPr lang="es-MX" sz="700" b="1" dirty="0"/>
                <a:t>VIVIENDA  A2</a:t>
              </a:r>
            </a:p>
          </p:txBody>
        </p:sp>
        <p:sp>
          <p:nvSpPr>
            <p:cNvPr id="211" name="CuadroTexto 210">
              <a:extLst>
                <a:ext uri="{FF2B5EF4-FFF2-40B4-BE49-F238E27FC236}">
                  <a16:creationId xmlns:a16="http://schemas.microsoft.com/office/drawing/2014/main" id="{038E1CEB-9D54-4699-BBC5-967EACA74619}"/>
                </a:ext>
              </a:extLst>
            </p:cNvPr>
            <p:cNvSpPr txBox="1"/>
            <p:nvPr/>
          </p:nvSpPr>
          <p:spPr>
            <a:xfrm>
              <a:off x="7698196" y="5142292"/>
              <a:ext cx="839171" cy="200055"/>
            </a:xfrm>
            <a:prstGeom prst="rect">
              <a:avLst/>
            </a:prstGeom>
            <a:noFill/>
          </p:spPr>
          <p:txBody>
            <a:bodyPr wrap="square" rtlCol="0">
              <a:spAutoFit/>
            </a:bodyPr>
            <a:lstStyle/>
            <a:p>
              <a:pPr algn="r"/>
              <a:r>
                <a:rPr lang="es-MX" sz="700" b="1" dirty="0"/>
                <a:t>VIVIENDA  A1</a:t>
              </a:r>
            </a:p>
          </p:txBody>
        </p:sp>
        <p:sp>
          <p:nvSpPr>
            <p:cNvPr id="212" name="CuadroTexto 211">
              <a:extLst>
                <a:ext uri="{FF2B5EF4-FFF2-40B4-BE49-F238E27FC236}">
                  <a16:creationId xmlns:a16="http://schemas.microsoft.com/office/drawing/2014/main" id="{038E1CEB-9D54-4699-BBC5-967EACA74619}"/>
                </a:ext>
              </a:extLst>
            </p:cNvPr>
            <p:cNvSpPr txBox="1"/>
            <p:nvPr/>
          </p:nvSpPr>
          <p:spPr>
            <a:xfrm>
              <a:off x="9220702" y="5141092"/>
              <a:ext cx="839171" cy="200055"/>
            </a:xfrm>
            <a:prstGeom prst="rect">
              <a:avLst/>
            </a:prstGeom>
            <a:noFill/>
          </p:spPr>
          <p:txBody>
            <a:bodyPr wrap="square" rtlCol="0">
              <a:spAutoFit/>
            </a:bodyPr>
            <a:lstStyle/>
            <a:p>
              <a:r>
                <a:rPr lang="es-MX" sz="700" b="1" dirty="0"/>
                <a:t>VIVIENDA B1</a:t>
              </a:r>
            </a:p>
          </p:txBody>
        </p:sp>
        <p:sp>
          <p:nvSpPr>
            <p:cNvPr id="213" name="CuadroTexto 212">
              <a:extLst>
                <a:ext uri="{FF2B5EF4-FFF2-40B4-BE49-F238E27FC236}">
                  <a16:creationId xmlns:a16="http://schemas.microsoft.com/office/drawing/2014/main" id="{038E1CEB-9D54-4699-BBC5-967EACA74619}"/>
                </a:ext>
              </a:extLst>
            </p:cNvPr>
            <p:cNvSpPr txBox="1"/>
            <p:nvPr/>
          </p:nvSpPr>
          <p:spPr>
            <a:xfrm>
              <a:off x="9204489" y="4532014"/>
              <a:ext cx="839171" cy="200055"/>
            </a:xfrm>
            <a:prstGeom prst="rect">
              <a:avLst/>
            </a:prstGeom>
            <a:noFill/>
          </p:spPr>
          <p:txBody>
            <a:bodyPr wrap="square" rtlCol="0">
              <a:spAutoFit/>
            </a:bodyPr>
            <a:lstStyle/>
            <a:p>
              <a:r>
                <a:rPr lang="es-MX" sz="700" b="1" dirty="0"/>
                <a:t>VIVIENDA B2</a:t>
              </a:r>
            </a:p>
          </p:txBody>
        </p:sp>
        <p:sp>
          <p:nvSpPr>
            <p:cNvPr id="140" name="CuadroTexto 139">
              <a:extLst>
                <a:ext uri="{FF2B5EF4-FFF2-40B4-BE49-F238E27FC236}">
                  <a16:creationId xmlns:a16="http://schemas.microsoft.com/office/drawing/2014/main" id="{77A75B58-43BB-4D06-8774-1B23A10601B2}"/>
                </a:ext>
              </a:extLst>
            </p:cNvPr>
            <p:cNvSpPr txBox="1"/>
            <p:nvPr/>
          </p:nvSpPr>
          <p:spPr>
            <a:xfrm>
              <a:off x="6574033" y="4800180"/>
              <a:ext cx="936497" cy="307777"/>
            </a:xfrm>
            <a:prstGeom prst="rect">
              <a:avLst/>
            </a:prstGeom>
            <a:noFill/>
          </p:spPr>
          <p:txBody>
            <a:bodyPr wrap="square" rtlCol="0">
              <a:spAutoFit/>
            </a:bodyPr>
            <a:lstStyle/>
            <a:p>
              <a:pPr algn="r"/>
              <a:r>
                <a:rPr lang="es-MX" sz="700" b="1" cap="all" dirty="0"/>
                <a:t>MURO EXTERIOR- AIRE EXTERIOR</a:t>
              </a:r>
            </a:p>
          </p:txBody>
        </p:sp>
        <p:cxnSp>
          <p:nvCxnSpPr>
            <p:cNvPr id="148" name="Conector: angular 35">
              <a:extLst>
                <a:ext uri="{FF2B5EF4-FFF2-40B4-BE49-F238E27FC236}">
                  <a16:creationId xmlns:a16="http://schemas.microsoft.com/office/drawing/2014/main" id="{B2AB17B1-B6A5-4D88-8D00-D47510CE7190}"/>
                </a:ext>
              </a:extLst>
            </p:cNvPr>
            <p:cNvCxnSpPr>
              <a:cxnSpLocks/>
            </p:cNvCxnSpPr>
            <p:nvPr/>
          </p:nvCxnSpPr>
          <p:spPr>
            <a:xfrm>
              <a:off x="7435694" y="4953251"/>
              <a:ext cx="424535" cy="6483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53" name="CuadroTexto 152">
              <a:extLst>
                <a:ext uri="{FF2B5EF4-FFF2-40B4-BE49-F238E27FC236}">
                  <a16:creationId xmlns:a16="http://schemas.microsoft.com/office/drawing/2014/main" id="{77A75B58-43BB-4D06-8774-1B23A10601B2}"/>
                </a:ext>
              </a:extLst>
            </p:cNvPr>
            <p:cNvSpPr txBox="1"/>
            <p:nvPr/>
          </p:nvSpPr>
          <p:spPr>
            <a:xfrm>
              <a:off x="10309406" y="4350739"/>
              <a:ext cx="936497" cy="307777"/>
            </a:xfrm>
            <a:prstGeom prst="rect">
              <a:avLst/>
            </a:prstGeom>
            <a:noFill/>
          </p:spPr>
          <p:txBody>
            <a:bodyPr wrap="square" rtlCol="0">
              <a:spAutoFit/>
            </a:bodyPr>
            <a:lstStyle/>
            <a:p>
              <a:r>
                <a:rPr lang="es-MX" sz="700" b="1" cap="all" dirty="0"/>
                <a:t>MURO EXTERIOR- AIRE EXTERIOR</a:t>
              </a:r>
            </a:p>
          </p:txBody>
        </p:sp>
        <p:cxnSp>
          <p:nvCxnSpPr>
            <p:cNvPr id="154"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886743" y="4504622"/>
              <a:ext cx="518270" cy="10460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sp>
        <p:nvSpPr>
          <p:cNvPr id="138" name="CuadroTexto 137"/>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100" name="Tabla 99"/>
          <p:cNvGraphicFramePr>
            <a:graphicFrameLocks noGrp="1"/>
          </p:cNvGraphicFramePr>
          <p:nvPr>
            <p:extLst/>
          </p:nvPr>
        </p:nvGraphicFramePr>
        <p:xfrm>
          <a:off x="1390743"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VERTICAL </a:t>
                      </a:r>
                      <a:r>
                        <a:rPr lang="es-MX" sz="1000" b="1" u="none" dirty="0">
                          <a:solidFill>
                            <a:schemeClr val="tx1"/>
                          </a:solidFill>
                        </a:rPr>
                        <a:t>(</a:t>
                      </a:r>
                      <a:r>
                        <a:rPr lang="es-MX" sz="1000" b="1" u="none" dirty="0">
                          <a:solidFill>
                            <a:srgbClr val="C0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95" name="Imagen 94"/>
          <p:cNvPicPr>
            <a:picLocks noChangeAspect="1"/>
          </p:cNvPicPr>
          <p:nvPr/>
        </p:nvPicPr>
        <p:blipFill rotWithShape="1">
          <a:blip r:embed="rId5">
            <a:extLst/>
          </a:blip>
          <a:srcRect t="-1" b="10954"/>
          <a:stretch/>
        </p:blipFill>
        <p:spPr>
          <a:xfrm>
            <a:off x="1442756" y="2880966"/>
            <a:ext cx="952683" cy="648716"/>
          </a:xfrm>
          <a:prstGeom prst="rect">
            <a:avLst/>
          </a:prstGeom>
        </p:spPr>
      </p:pic>
      <p:sp>
        <p:nvSpPr>
          <p:cNvPr id="121" name="CuadroTexto 120"/>
          <p:cNvSpPr txBox="1">
            <a:spLocks/>
          </p:cNvSpPr>
          <p:nvPr/>
        </p:nvSpPr>
        <p:spPr>
          <a:xfrm>
            <a:off x="1400657"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la vivienda cuenta con pasillos que permiten el contacto directo del muro con el exterior se realizará </a:t>
            </a:r>
            <a:r>
              <a:rPr lang="es-MX" sz="1400" b="1" dirty="0">
                <a:solidFill>
                  <a:srgbClr val="C00000"/>
                </a:solidFill>
              </a:rPr>
              <a:t>el análisis de una sola envolvente térmica</a:t>
            </a:r>
            <a:r>
              <a:rPr lang="es-MX" sz="1400" b="1" dirty="0"/>
              <a:t> siempre y  </a:t>
            </a:r>
            <a:r>
              <a:rPr lang="es-MX" sz="1400" b="1" dirty="0">
                <a:solidFill>
                  <a:srgbClr val="C00000"/>
                </a:solidFill>
              </a:rPr>
              <a:t>cuando el ID sea el mismo para las dos viviendas</a:t>
            </a:r>
            <a:r>
              <a:rPr lang="es-MX" sz="1400" b="1" dirty="0"/>
              <a:t>. En el caso donde cada </a:t>
            </a:r>
            <a:r>
              <a:rPr lang="es-MX" sz="1400" b="1" dirty="0">
                <a:solidFill>
                  <a:srgbClr val="C00000"/>
                </a:solidFill>
              </a:rPr>
              <a:t>ID sea diferente se realizará un análisis por prototipo.</a:t>
            </a:r>
          </a:p>
          <a:p>
            <a:pPr>
              <a:buClr>
                <a:srgbClr val="002060"/>
              </a:buClr>
              <a:buSzPct val="100000"/>
            </a:pPr>
            <a:endParaRPr lang="es-MX" sz="900" dirty="0"/>
          </a:p>
          <a:p>
            <a:pPr>
              <a:buClr>
                <a:srgbClr val="002060"/>
              </a:buClr>
              <a:buSzPct val="100000"/>
            </a:pPr>
            <a:endParaRPr lang="es-MX" sz="900" dirty="0"/>
          </a:p>
        </p:txBody>
      </p:sp>
    </p:spTree>
    <p:extLst>
      <p:ext uri="{BB962C8B-B14F-4D97-AF65-F5344CB8AC3E}">
        <p14:creationId xmlns:p14="http://schemas.microsoft.com/office/powerpoint/2010/main" val="123734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26</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grpSp>
        <p:nvGrpSpPr>
          <p:cNvPr id="2" name="Grupo 1">
            <a:extLst>
              <a:ext uri="{FF2B5EF4-FFF2-40B4-BE49-F238E27FC236}">
                <a16:creationId xmlns:a16="http://schemas.microsoft.com/office/drawing/2014/main" id="{8721B36C-EB55-4B06-9065-5948F27F9B06}"/>
              </a:ext>
            </a:extLst>
          </p:cNvPr>
          <p:cNvGrpSpPr/>
          <p:nvPr/>
        </p:nvGrpSpPr>
        <p:grpSpPr>
          <a:xfrm>
            <a:off x="4821638" y="3941635"/>
            <a:ext cx="5869010" cy="2078931"/>
            <a:chOff x="5898997" y="3941635"/>
            <a:chExt cx="5869010" cy="2078931"/>
          </a:xfrm>
        </p:grpSpPr>
        <p:grpSp>
          <p:nvGrpSpPr>
            <p:cNvPr id="55" name="Grupo 54">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56"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VERTICAL </a:t>
                </a:r>
              </a:p>
            </p:txBody>
          </p:sp>
        </p:grpSp>
        <p:grpSp>
          <p:nvGrpSpPr>
            <p:cNvPr id="147" name="Grupo 146"/>
            <p:cNvGrpSpPr/>
            <p:nvPr/>
          </p:nvGrpSpPr>
          <p:grpSpPr>
            <a:xfrm flipH="1">
              <a:off x="8618650" y="4099213"/>
              <a:ext cx="339694" cy="1689056"/>
              <a:chOff x="10086696" y="3077781"/>
              <a:chExt cx="550107" cy="2735287"/>
            </a:xfrm>
          </p:grpSpPr>
          <p:pic>
            <p:nvPicPr>
              <p:cNvPr id="169" name="Imagen 16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10111502" y="5096476"/>
                <a:ext cx="446877" cy="716592"/>
              </a:xfrm>
              <a:prstGeom prst="rect">
                <a:avLst/>
              </a:prstGeom>
            </p:spPr>
          </p:pic>
          <p:pic>
            <p:nvPicPr>
              <p:cNvPr id="167" name="Imagen 16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58060" b="3189"/>
              <a:stretch/>
            </p:blipFill>
            <p:spPr>
              <a:xfrm>
                <a:off x="10086696" y="3077781"/>
                <a:ext cx="548244" cy="1630822"/>
              </a:xfrm>
              <a:prstGeom prst="rect">
                <a:avLst/>
              </a:prstGeom>
            </p:spPr>
          </p:pic>
          <p:pic>
            <p:nvPicPr>
              <p:cNvPr id="168" name="Imagen 16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58060" b="37408"/>
              <a:stretch/>
            </p:blipFill>
            <p:spPr>
              <a:xfrm>
                <a:off x="10088559" y="4060324"/>
                <a:ext cx="548244" cy="998047"/>
              </a:xfrm>
              <a:prstGeom prst="rect">
                <a:avLst/>
              </a:prstGeom>
            </p:spPr>
          </p:pic>
        </p:grpSp>
        <p:grpSp>
          <p:nvGrpSpPr>
            <p:cNvPr id="161" name="Grupo 160"/>
            <p:cNvGrpSpPr/>
            <p:nvPr/>
          </p:nvGrpSpPr>
          <p:grpSpPr>
            <a:xfrm>
              <a:off x="7944608" y="5337730"/>
              <a:ext cx="2043112" cy="449257"/>
              <a:chOff x="4623619" y="4738068"/>
              <a:chExt cx="4631697" cy="1018454"/>
            </a:xfrm>
          </p:grpSpPr>
          <p:pic>
            <p:nvPicPr>
              <p:cNvPr id="164" name="Imagen 16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6971487" y="4753385"/>
                <a:ext cx="625571" cy="1003137"/>
              </a:xfrm>
              <a:prstGeom prst="rect">
                <a:avLst/>
              </a:prstGeom>
            </p:spPr>
          </p:pic>
          <p:cxnSp>
            <p:nvCxnSpPr>
              <p:cNvPr id="165" name="Conector recto 164">
                <a:extLst>
                  <a:ext uri="{FF2B5EF4-FFF2-40B4-BE49-F238E27FC236}">
                    <a16:creationId xmlns:a16="http://schemas.microsoft.com/office/drawing/2014/main" id="{0C9D91DF-12AE-4067-A59A-0C5FDC0FF2E4}"/>
                  </a:ext>
                </a:extLst>
              </p:cNvPr>
              <p:cNvCxnSpPr/>
              <p:nvPr/>
            </p:nvCxnSpPr>
            <p:spPr>
              <a:xfrm>
                <a:off x="4623619" y="4738068"/>
                <a:ext cx="463169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2" name="Imagen 16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99" b="3189"/>
            <a:stretch/>
          </p:blipFill>
          <p:spPr>
            <a:xfrm>
              <a:off x="8964972" y="4097930"/>
              <a:ext cx="303611" cy="1007042"/>
            </a:xfrm>
            <a:prstGeom prst="rect">
              <a:avLst/>
            </a:prstGeom>
          </p:spPr>
        </p:pic>
        <p:pic>
          <p:nvPicPr>
            <p:cNvPr id="163" name="Imagen 16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88" b="37408"/>
            <a:stretch/>
          </p:blipFill>
          <p:spPr>
            <a:xfrm>
              <a:off x="8966123" y="4704656"/>
              <a:ext cx="304841" cy="616300"/>
            </a:xfrm>
            <a:prstGeom prst="rect">
              <a:avLst/>
            </a:prstGeom>
          </p:spPr>
        </p:pic>
        <p:sp>
          <p:nvSpPr>
            <p:cNvPr id="155" name="CuadroTexto 154">
              <a:extLst>
                <a:ext uri="{FF2B5EF4-FFF2-40B4-BE49-F238E27FC236}">
                  <a16:creationId xmlns:a16="http://schemas.microsoft.com/office/drawing/2014/main" id="{872B446E-F502-4A14-B606-02609149D5C9}"/>
                </a:ext>
              </a:extLst>
            </p:cNvPr>
            <p:cNvSpPr txBox="1"/>
            <p:nvPr/>
          </p:nvSpPr>
          <p:spPr>
            <a:xfrm>
              <a:off x="8295026" y="5352835"/>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156" name="CuadroTexto 155">
              <a:extLst>
                <a:ext uri="{FF2B5EF4-FFF2-40B4-BE49-F238E27FC236}">
                  <a16:creationId xmlns:a16="http://schemas.microsoft.com/office/drawing/2014/main" id="{872B446E-F502-4A14-B606-02609149D5C9}"/>
                </a:ext>
              </a:extLst>
            </p:cNvPr>
            <p:cNvSpPr txBox="1"/>
            <p:nvPr/>
          </p:nvSpPr>
          <p:spPr>
            <a:xfrm>
              <a:off x="9104600" y="5348863"/>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157" name="CuadroTexto 156">
              <a:extLst>
                <a:ext uri="{FF2B5EF4-FFF2-40B4-BE49-F238E27FC236}">
                  <a16:creationId xmlns:a16="http://schemas.microsoft.com/office/drawing/2014/main" id="{038E1CEB-9D54-4699-BBC5-967EACA74619}"/>
                </a:ext>
              </a:extLst>
            </p:cNvPr>
            <p:cNvSpPr txBox="1"/>
            <p:nvPr/>
          </p:nvSpPr>
          <p:spPr>
            <a:xfrm>
              <a:off x="9099837" y="5171401"/>
              <a:ext cx="839171" cy="200055"/>
            </a:xfrm>
            <a:prstGeom prst="rect">
              <a:avLst/>
            </a:prstGeom>
            <a:noFill/>
          </p:spPr>
          <p:txBody>
            <a:bodyPr wrap="square" rtlCol="0">
              <a:spAutoFit/>
            </a:bodyPr>
            <a:lstStyle/>
            <a:p>
              <a:r>
                <a:rPr lang="es-MX" sz="700" b="1" dirty="0"/>
                <a:t>VIVIENDA B1</a:t>
              </a:r>
            </a:p>
          </p:txBody>
        </p:sp>
        <p:sp>
          <p:nvSpPr>
            <p:cNvPr id="160" name="CuadroTexto 159">
              <a:extLst>
                <a:ext uri="{FF2B5EF4-FFF2-40B4-BE49-F238E27FC236}">
                  <a16:creationId xmlns:a16="http://schemas.microsoft.com/office/drawing/2014/main" id="{77A75B58-43BB-4D06-8774-1B23A10601B2}"/>
                </a:ext>
              </a:extLst>
            </p:cNvPr>
            <p:cNvSpPr txBox="1"/>
            <p:nvPr/>
          </p:nvSpPr>
          <p:spPr>
            <a:xfrm>
              <a:off x="7107330" y="4091958"/>
              <a:ext cx="695101" cy="307777"/>
            </a:xfrm>
            <a:prstGeom prst="rect">
              <a:avLst/>
            </a:prstGeom>
            <a:noFill/>
          </p:spPr>
          <p:txBody>
            <a:bodyPr wrap="square" rtlCol="0">
              <a:spAutoFit/>
            </a:bodyPr>
            <a:lstStyle/>
            <a:p>
              <a:pPr algn="r"/>
              <a:r>
                <a:rPr lang="es-MX" sz="700" b="1" cap="all" dirty="0"/>
                <a:t>Muro MEDIANERO</a:t>
              </a:r>
            </a:p>
          </p:txBody>
        </p:sp>
        <p:grpSp>
          <p:nvGrpSpPr>
            <p:cNvPr id="121" name="Grupo 120"/>
            <p:cNvGrpSpPr/>
            <p:nvPr/>
          </p:nvGrpSpPr>
          <p:grpSpPr>
            <a:xfrm>
              <a:off x="9200230" y="4095691"/>
              <a:ext cx="591846" cy="1691436"/>
              <a:chOff x="7796442" y="4264303"/>
              <a:chExt cx="591846" cy="1691436"/>
            </a:xfrm>
          </p:grpSpPr>
          <p:pic>
            <p:nvPicPr>
              <p:cNvPr id="174" name="Imagen 17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8097022" y="5513239"/>
                <a:ext cx="275949" cy="442500"/>
              </a:xfrm>
              <a:prstGeom prst="rect">
                <a:avLst/>
              </a:prstGeom>
            </p:spPr>
          </p:pic>
          <p:pic>
            <p:nvPicPr>
              <p:cNvPr id="135" name="Imagen 13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137" name="Imagen 13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138" name="Grupo 137"/>
              <p:cNvGrpSpPr/>
              <p:nvPr/>
            </p:nvGrpSpPr>
            <p:grpSpPr>
              <a:xfrm>
                <a:off x="7796442" y="4264303"/>
                <a:ext cx="393020" cy="114784"/>
                <a:chOff x="8016019" y="4382363"/>
                <a:chExt cx="583968" cy="170552"/>
              </a:xfrm>
            </p:grpSpPr>
            <p:pic>
              <p:nvPicPr>
                <p:cNvPr id="151" name="Imagen 15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52" name="Imagen 15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71" name="Imagen 17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42" name="Grupo 141"/>
              <p:cNvGrpSpPr/>
              <p:nvPr/>
            </p:nvGrpSpPr>
            <p:grpSpPr>
              <a:xfrm>
                <a:off x="7796442" y="4871695"/>
                <a:ext cx="393020" cy="114784"/>
                <a:chOff x="8016019" y="4382363"/>
                <a:chExt cx="583968" cy="170552"/>
              </a:xfrm>
            </p:grpSpPr>
            <p:pic>
              <p:nvPicPr>
                <p:cNvPr id="143" name="Imagen 14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49" name="Imagen 14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50" name="Imagen 14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grpSp>
          <p:nvGrpSpPr>
            <p:cNvPr id="176" name="Grupo 175"/>
            <p:cNvGrpSpPr/>
            <p:nvPr/>
          </p:nvGrpSpPr>
          <p:grpSpPr>
            <a:xfrm flipH="1">
              <a:off x="8131815" y="4095549"/>
              <a:ext cx="591846" cy="1691436"/>
              <a:chOff x="7796442" y="4264303"/>
              <a:chExt cx="591846" cy="1691436"/>
            </a:xfrm>
          </p:grpSpPr>
          <p:pic>
            <p:nvPicPr>
              <p:cNvPr id="188" name="Imagen 18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8097022" y="5513239"/>
                <a:ext cx="275949" cy="442500"/>
              </a:xfrm>
              <a:prstGeom prst="rect">
                <a:avLst/>
              </a:prstGeom>
            </p:spPr>
          </p:pic>
          <p:pic>
            <p:nvPicPr>
              <p:cNvPr id="178" name="Imagen 17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169" b="3189"/>
              <a:stretch/>
            </p:blipFill>
            <p:spPr>
              <a:xfrm flipH="1">
                <a:off x="8084344" y="4266684"/>
                <a:ext cx="303944" cy="1007042"/>
              </a:xfrm>
              <a:prstGeom prst="rect">
                <a:avLst/>
              </a:prstGeom>
            </p:spPr>
          </p:pic>
          <p:pic>
            <p:nvPicPr>
              <p:cNvPr id="179" name="Imagen 17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058" b="37408"/>
              <a:stretch/>
            </p:blipFill>
            <p:spPr>
              <a:xfrm flipH="1">
                <a:off x="8081962" y="4873410"/>
                <a:ext cx="305175" cy="616300"/>
              </a:xfrm>
              <a:prstGeom prst="rect">
                <a:avLst/>
              </a:prstGeom>
            </p:spPr>
          </p:pic>
          <p:grpSp>
            <p:nvGrpSpPr>
              <p:cNvPr id="180" name="Grupo 179"/>
              <p:cNvGrpSpPr/>
              <p:nvPr/>
            </p:nvGrpSpPr>
            <p:grpSpPr>
              <a:xfrm>
                <a:off x="7796442" y="4264303"/>
                <a:ext cx="393020" cy="114784"/>
                <a:chOff x="8016019" y="4382363"/>
                <a:chExt cx="583968" cy="170552"/>
              </a:xfrm>
            </p:grpSpPr>
            <p:pic>
              <p:nvPicPr>
                <p:cNvPr id="185" name="Imagen 18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6" name="Imagen 18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7" name="Imagen 18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81" name="Grupo 180"/>
              <p:cNvGrpSpPr/>
              <p:nvPr/>
            </p:nvGrpSpPr>
            <p:grpSpPr>
              <a:xfrm>
                <a:off x="7796442" y="4871695"/>
                <a:ext cx="393020" cy="114784"/>
                <a:chOff x="8016019" y="4382363"/>
                <a:chExt cx="583968" cy="170552"/>
              </a:xfrm>
            </p:grpSpPr>
            <p:pic>
              <p:nvPicPr>
                <p:cNvPr id="182" name="Imagen 18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3" name="Imagen 18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4" name="Imagen 183">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pic>
          <p:nvPicPr>
            <p:cNvPr id="194" name="Imagen 193"/>
            <p:cNvPicPr>
              <a:picLocks noChangeAspect="1"/>
            </p:cNvPicPr>
            <p:nvPr/>
          </p:nvPicPr>
          <p:blipFill rotWithShape="1">
            <a:blip r:embed="rId4" cstate="hqprint">
              <a:extLst>
                <a:ext uri="{28A0092B-C50C-407E-A947-70E740481C1C}">
                  <a14:useLocalDpi xmlns:a14="http://schemas.microsoft.com/office/drawing/2010/main" val="0"/>
                </a:ext>
              </a:extLst>
            </a:blip>
            <a:srcRect l="37350" t="1" r="-97" b="6326"/>
            <a:stretch/>
          </p:blipFill>
          <p:spPr>
            <a:xfrm>
              <a:off x="9245426" y="4341838"/>
              <a:ext cx="219075" cy="373987"/>
            </a:xfrm>
            <a:prstGeom prst="rect">
              <a:avLst/>
            </a:prstGeom>
          </p:spPr>
        </p:pic>
        <p:cxnSp>
          <p:nvCxnSpPr>
            <p:cNvPr id="193" name="Conector: angular 35">
              <a:extLst>
                <a:ext uri="{FF2B5EF4-FFF2-40B4-BE49-F238E27FC236}">
                  <a16:creationId xmlns:a16="http://schemas.microsoft.com/office/drawing/2014/main" id="{B2AB17B1-B6A5-4D88-8D00-D47510CE7190}"/>
                </a:ext>
              </a:extLst>
            </p:cNvPr>
            <p:cNvCxnSpPr>
              <a:cxnSpLocks/>
            </p:cNvCxnSpPr>
            <p:nvPr/>
          </p:nvCxnSpPr>
          <p:spPr>
            <a:xfrm>
              <a:off x="7728350" y="4232368"/>
              <a:ext cx="1156067" cy="9797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73" name="CuadroTexto 172">
              <a:extLst>
                <a:ext uri="{FF2B5EF4-FFF2-40B4-BE49-F238E27FC236}">
                  <a16:creationId xmlns:a16="http://schemas.microsoft.com/office/drawing/2014/main" id="{038E1CEB-9D54-4699-BBC5-967EACA74619}"/>
                </a:ext>
              </a:extLst>
            </p:cNvPr>
            <p:cNvSpPr txBox="1"/>
            <p:nvPr/>
          </p:nvSpPr>
          <p:spPr>
            <a:xfrm>
              <a:off x="8035098" y="4561961"/>
              <a:ext cx="839171" cy="200055"/>
            </a:xfrm>
            <a:prstGeom prst="rect">
              <a:avLst/>
            </a:prstGeom>
            <a:noFill/>
          </p:spPr>
          <p:txBody>
            <a:bodyPr wrap="square" rtlCol="0">
              <a:spAutoFit/>
            </a:bodyPr>
            <a:lstStyle/>
            <a:p>
              <a:pPr algn="r"/>
              <a:r>
                <a:rPr lang="es-MX" sz="700" b="1" dirty="0"/>
                <a:t>VIVIENDA  A2</a:t>
              </a:r>
            </a:p>
          </p:txBody>
        </p:sp>
        <p:sp>
          <p:nvSpPr>
            <p:cNvPr id="172" name="CuadroTexto 171">
              <a:extLst>
                <a:ext uri="{FF2B5EF4-FFF2-40B4-BE49-F238E27FC236}">
                  <a16:creationId xmlns:a16="http://schemas.microsoft.com/office/drawing/2014/main" id="{038E1CEB-9D54-4699-BBC5-967EACA74619}"/>
                </a:ext>
              </a:extLst>
            </p:cNvPr>
            <p:cNvSpPr txBox="1"/>
            <p:nvPr/>
          </p:nvSpPr>
          <p:spPr>
            <a:xfrm>
              <a:off x="9064574" y="4562323"/>
              <a:ext cx="839171" cy="200055"/>
            </a:xfrm>
            <a:prstGeom prst="rect">
              <a:avLst/>
            </a:prstGeom>
            <a:noFill/>
          </p:spPr>
          <p:txBody>
            <a:bodyPr wrap="square" rtlCol="0">
              <a:spAutoFit/>
            </a:bodyPr>
            <a:lstStyle/>
            <a:p>
              <a:r>
                <a:rPr lang="es-MX" sz="700" b="1" dirty="0"/>
                <a:t>VIVIENDA B2</a:t>
              </a:r>
            </a:p>
          </p:txBody>
        </p:sp>
        <p:pic>
          <p:nvPicPr>
            <p:cNvPr id="195" name="Imagen 194"/>
            <p:cNvPicPr>
              <a:picLocks noChangeAspect="1"/>
            </p:cNvPicPr>
            <p:nvPr/>
          </p:nvPicPr>
          <p:blipFill rotWithShape="1">
            <a:blip r:embed="rId4" cstate="hqprint">
              <a:extLst>
                <a:ext uri="{28A0092B-C50C-407E-A947-70E740481C1C}">
                  <a14:useLocalDpi xmlns:a14="http://schemas.microsoft.com/office/drawing/2010/main" val="0"/>
                </a:ext>
              </a:extLst>
            </a:blip>
            <a:srcRect l="1" t="1" r="62657" b="6326"/>
            <a:stretch/>
          </p:blipFill>
          <p:spPr>
            <a:xfrm>
              <a:off x="8485887" y="4946925"/>
              <a:ext cx="130381" cy="373987"/>
            </a:xfrm>
            <a:prstGeom prst="rect">
              <a:avLst/>
            </a:prstGeom>
          </p:spPr>
        </p:pic>
        <p:sp>
          <p:nvSpPr>
            <p:cNvPr id="158" name="CuadroTexto 157">
              <a:extLst>
                <a:ext uri="{FF2B5EF4-FFF2-40B4-BE49-F238E27FC236}">
                  <a16:creationId xmlns:a16="http://schemas.microsoft.com/office/drawing/2014/main" id="{038E1CEB-9D54-4699-BBC5-967EACA74619}"/>
                </a:ext>
              </a:extLst>
            </p:cNvPr>
            <p:cNvSpPr txBox="1"/>
            <p:nvPr/>
          </p:nvSpPr>
          <p:spPr>
            <a:xfrm>
              <a:off x="8035098" y="5166940"/>
              <a:ext cx="839171" cy="200055"/>
            </a:xfrm>
            <a:prstGeom prst="rect">
              <a:avLst/>
            </a:prstGeom>
            <a:noFill/>
          </p:spPr>
          <p:txBody>
            <a:bodyPr wrap="square" rtlCol="0">
              <a:spAutoFit/>
            </a:bodyPr>
            <a:lstStyle/>
            <a:p>
              <a:pPr algn="r"/>
              <a:r>
                <a:rPr lang="es-MX" sz="700" b="1" dirty="0"/>
                <a:t>VIVIENDA  A1</a:t>
              </a:r>
            </a:p>
          </p:txBody>
        </p:sp>
        <p:sp>
          <p:nvSpPr>
            <p:cNvPr id="196" name="CuadroTexto 195">
              <a:extLst>
                <a:ext uri="{FF2B5EF4-FFF2-40B4-BE49-F238E27FC236}">
                  <a16:creationId xmlns:a16="http://schemas.microsoft.com/office/drawing/2014/main" id="{77A75B58-43BB-4D06-8774-1B23A10601B2}"/>
                </a:ext>
              </a:extLst>
            </p:cNvPr>
            <p:cNvSpPr txBox="1"/>
            <p:nvPr/>
          </p:nvSpPr>
          <p:spPr>
            <a:xfrm>
              <a:off x="6899223" y="4807378"/>
              <a:ext cx="936497" cy="307777"/>
            </a:xfrm>
            <a:prstGeom prst="rect">
              <a:avLst/>
            </a:prstGeom>
            <a:noFill/>
          </p:spPr>
          <p:txBody>
            <a:bodyPr wrap="square" rtlCol="0">
              <a:spAutoFit/>
            </a:bodyPr>
            <a:lstStyle/>
            <a:p>
              <a:pPr algn="r"/>
              <a:r>
                <a:rPr lang="es-MX" sz="700" b="1" cap="all" dirty="0"/>
                <a:t>MURO EXTERIOR- AIRE EXTERIOR</a:t>
              </a:r>
            </a:p>
          </p:txBody>
        </p:sp>
        <p:cxnSp>
          <p:nvCxnSpPr>
            <p:cNvPr id="197" name="Conector: angular 35">
              <a:extLst>
                <a:ext uri="{FF2B5EF4-FFF2-40B4-BE49-F238E27FC236}">
                  <a16:creationId xmlns:a16="http://schemas.microsoft.com/office/drawing/2014/main" id="{B2AB17B1-B6A5-4D88-8D00-D47510CE7190}"/>
                </a:ext>
              </a:extLst>
            </p:cNvPr>
            <p:cNvCxnSpPr>
              <a:cxnSpLocks/>
            </p:cNvCxnSpPr>
            <p:nvPr/>
          </p:nvCxnSpPr>
          <p:spPr>
            <a:xfrm>
              <a:off x="7760884" y="4960449"/>
              <a:ext cx="424535" cy="6483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22" name="CuadroTexto 121">
              <a:extLst>
                <a:ext uri="{FF2B5EF4-FFF2-40B4-BE49-F238E27FC236}">
                  <a16:creationId xmlns:a16="http://schemas.microsoft.com/office/drawing/2014/main" id="{77A75B58-43BB-4D06-8774-1B23A10601B2}"/>
                </a:ext>
              </a:extLst>
            </p:cNvPr>
            <p:cNvSpPr txBox="1"/>
            <p:nvPr/>
          </p:nvSpPr>
          <p:spPr>
            <a:xfrm>
              <a:off x="8417182" y="3941635"/>
              <a:ext cx="1172714" cy="200055"/>
            </a:xfrm>
            <a:prstGeom prst="rect">
              <a:avLst/>
            </a:prstGeom>
            <a:noFill/>
          </p:spPr>
          <p:txBody>
            <a:bodyPr wrap="square" rtlCol="0">
              <a:spAutoFit/>
            </a:bodyPr>
            <a:lstStyle/>
            <a:p>
              <a:pPr algn="ctr"/>
              <a:r>
                <a:rPr lang="es-MX" sz="700" b="1" cap="all" dirty="0"/>
                <a:t>JUNTA CONSTRUCTIVA</a:t>
              </a:r>
            </a:p>
          </p:txBody>
        </p:sp>
        <p:sp>
          <p:nvSpPr>
            <p:cNvPr id="9" name="Rectángulo 8">
              <a:extLst>
                <a:ext uri="{FF2B5EF4-FFF2-40B4-BE49-F238E27FC236}">
                  <a16:creationId xmlns:a16="http://schemas.microsoft.com/office/drawing/2014/main" id="{AEA8B069-E4E3-4293-87CA-325A97C9CBC2}"/>
                </a:ext>
              </a:extLst>
            </p:cNvPr>
            <p:cNvSpPr/>
            <p:nvPr/>
          </p:nvSpPr>
          <p:spPr>
            <a:xfrm>
              <a:off x="8937588" y="4114470"/>
              <a:ext cx="45719" cy="1197155"/>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2" name="Conector recto de flecha 201">
              <a:extLst>
                <a:ext uri="{FF2B5EF4-FFF2-40B4-BE49-F238E27FC236}">
                  <a16:creationId xmlns:a16="http://schemas.microsoft.com/office/drawing/2014/main" id="{DD712080-F86D-4014-81AC-2449E82ED44C}"/>
                </a:ext>
              </a:extLst>
            </p:cNvPr>
            <p:cNvCxnSpPr/>
            <p:nvPr/>
          </p:nvCxnSpPr>
          <p:spPr>
            <a:xfrm>
              <a:off x="8959892" y="4083178"/>
              <a:ext cx="0" cy="333679"/>
            </a:xfrm>
            <a:prstGeom prst="straightConnector1">
              <a:avLst/>
            </a:prstGeom>
            <a:ln>
              <a:solidFill>
                <a:srgbClr val="C00000"/>
              </a:solidFill>
              <a:headEnd w="lg" len="lg"/>
              <a:tailEnd type="oval"/>
            </a:ln>
          </p:spPr>
          <p:style>
            <a:lnRef idx="1">
              <a:schemeClr val="accent1"/>
            </a:lnRef>
            <a:fillRef idx="0">
              <a:schemeClr val="accent1"/>
            </a:fillRef>
            <a:effectRef idx="0">
              <a:schemeClr val="accent1"/>
            </a:effectRef>
            <a:fontRef idx="minor">
              <a:schemeClr val="tx1"/>
            </a:fontRef>
          </p:style>
        </p:cxnSp>
        <p:sp>
          <p:nvSpPr>
            <p:cNvPr id="148" name="CuadroTexto 147">
              <a:extLst>
                <a:ext uri="{FF2B5EF4-FFF2-40B4-BE49-F238E27FC236}">
                  <a16:creationId xmlns:a16="http://schemas.microsoft.com/office/drawing/2014/main" id="{77A75B58-43BB-4D06-8774-1B23A10601B2}"/>
                </a:ext>
              </a:extLst>
            </p:cNvPr>
            <p:cNvSpPr txBox="1"/>
            <p:nvPr/>
          </p:nvSpPr>
          <p:spPr>
            <a:xfrm>
              <a:off x="10155788" y="5041741"/>
              <a:ext cx="695101" cy="307777"/>
            </a:xfrm>
            <a:prstGeom prst="rect">
              <a:avLst/>
            </a:prstGeom>
            <a:noFill/>
          </p:spPr>
          <p:txBody>
            <a:bodyPr wrap="square" rtlCol="0">
              <a:spAutoFit/>
            </a:bodyPr>
            <a:lstStyle/>
            <a:p>
              <a:r>
                <a:rPr lang="es-MX" sz="700" b="1" cap="all" dirty="0"/>
                <a:t>Muro MEDIANERO</a:t>
              </a:r>
            </a:p>
          </p:txBody>
        </p:sp>
        <p:sp>
          <p:nvSpPr>
            <p:cNvPr id="153" name="CuadroTexto 152">
              <a:extLst>
                <a:ext uri="{FF2B5EF4-FFF2-40B4-BE49-F238E27FC236}">
                  <a16:creationId xmlns:a16="http://schemas.microsoft.com/office/drawing/2014/main" id="{77A75B58-43BB-4D06-8774-1B23A10601B2}"/>
                </a:ext>
              </a:extLst>
            </p:cNvPr>
            <p:cNvSpPr txBox="1"/>
            <p:nvPr/>
          </p:nvSpPr>
          <p:spPr>
            <a:xfrm>
              <a:off x="10155788" y="4176463"/>
              <a:ext cx="936497" cy="307777"/>
            </a:xfrm>
            <a:prstGeom prst="rect">
              <a:avLst/>
            </a:prstGeom>
            <a:noFill/>
          </p:spPr>
          <p:txBody>
            <a:bodyPr wrap="square" rtlCol="0">
              <a:spAutoFit/>
            </a:bodyPr>
            <a:lstStyle/>
            <a:p>
              <a:r>
                <a:rPr lang="es-MX" sz="700" b="1" cap="all" dirty="0"/>
                <a:t>MURO EXTERIOR- AIRE EXTERIOR</a:t>
              </a:r>
            </a:p>
          </p:txBody>
        </p:sp>
        <p:cxnSp>
          <p:nvCxnSpPr>
            <p:cNvPr id="154" name="Conector: angular 35">
              <a:extLst>
                <a:ext uri="{FF2B5EF4-FFF2-40B4-BE49-F238E27FC236}">
                  <a16:creationId xmlns:a16="http://schemas.microsoft.com/office/drawing/2014/main" id="{B2AB17B1-B6A5-4D88-8D00-D47510CE7190}"/>
                </a:ext>
              </a:extLst>
            </p:cNvPr>
            <p:cNvCxnSpPr>
              <a:cxnSpLocks/>
            </p:cNvCxnSpPr>
            <p:nvPr/>
          </p:nvCxnSpPr>
          <p:spPr>
            <a:xfrm rot="10800000">
              <a:off x="9053791" y="5008140"/>
              <a:ext cx="1154479" cy="206396"/>
            </a:xfrm>
            <a:prstGeom prst="bentConnector3">
              <a:avLst>
                <a:gd name="adj1" fmla="val 29539"/>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159"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733125" y="4330346"/>
              <a:ext cx="518270" cy="10460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sp>
        <p:nvSpPr>
          <p:cNvPr id="99" name="CuadroTexto 98"/>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100" name="object 9">
            <a:extLst>
              <a:ext uri="{FF2B5EF4-FFF2-40B4-BE49-F238E27FC236}">
                <a16:creationId xmlns:a16="http://schemas.microsoft.com/office/drawing/2014/main" id="{4C4A234D-C78D-4B5F-959F-356D845FEEC3}"/>
              </a:ext>
            </a:extLst>
          </p:cNvPr>
          <p:cNvSpPr txBox="1">
            <a:spLocks/>
          </p:cNvSpPr>
          <p:nvPr/>
        </p:nvSpPr>
        <p:spPr>
          <a:xfrm>
            <a:off x="293431" y="1454392"/>
            <a:ext cx="8420135"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vertical (RUV) con junta constructiva</a:t>
            </a:r>
            <a:endParaRPr lang="es-MX" sz="1800" b="1" dirty="0">
              <a:latin typeface="+mn-lt"/>
            </a:endParaRPr>
          </a:p>
        </p:txBody>
      </p:sp>
      <p:graphicFrame>
        <p:nvGraphicFramePr>
          <p:cNvPr id="102" name="Tabla 101"/>
          <p:cNvGraphicFramePr>
            <a:graphicFrameLocks noGrp="1"/>
          </p:cNvGraphicFramePr>
          <p:nvPr>
            <p:extLst/>
          </p:nvPr>
        </p:nvGraphicFramePr>
        <p:xfrm>
          <a:off x="1390731"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VERTICAL </a:t>
                      </a:r>
                      <a:r>
                        <a:rPr lang="es-MX" sz="1000" b="1" u="none" dirty="0">
                          <a:solidFill>
                            <a:schemeClr val="tx1"/>
                          </a:solidFill>
                        </a:rPr>
                        <a:t>(</a:t>
                      </a:r>
                      <a:r>
                        <a:rPr lang="es-MX" sz="1000" b="1" u="none" dirty="0">
                          <a:solidFill>
                            <a:srgbClr val="C0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03" name="Imagen 102"/>
          <p:cNvPicPr>
            <a:picLocks noChangeAspect="1"/>
          </p:cNvPicPr>
          <p:nvPr/>
        </p:nvPicPr>
        <p:blipFill rotWithShape="1">
          <a:blip r:embed="rId5">
            <a:extLst/>
          </a:blip>
          <a:srcRect t="-1" b="10954"/>
          <a:stretch/>
        </p:blipFill>
        <p:spPr>
          <a:xfrm>
            <a:off x="1442744" y="2880966"/>
            <a:ext cx="952683" cy="648716"/>
          </a:xfrm>
          <a:prstGeom prst="rect">
            <a:avLst/>
          </a:prstGeom>
        </p:spPr>
      </p:pic>
      <p:sp>
        <p:nvSpPr>
          <p:cNvPr id="104" name="CuadroTexto 103"/>
          <p:cNvSpPr txBox="1">
            <a:spLocks/>
          </p:cNvSpPr>
          <p:nvPr/>
        </p:nvSpPr>
        <p:spPr>
          <a:xfrm>
            <a:off x="1400645"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varias viviendas se encuentran separadas solo por una junta constructiva se realizará el </a:t>
            </a:r>
            <a:r>
              <a:rPr lang="es-MX" sz="1400" b="1" dirty="0">
                <a:solidFill>
                  <a:srgbClr val="C00000"/>
                </a:solidFill>
              </a:rPr>
              <a:t>análisis por envolvente térmica para viviendas en cabeceras e intermedias,</a:t>
            </a:r>
            <a:r>
              <a:rPr lang="es-MX" sz="1400" b="1" dirty="0"/>
              <a:t> siempre y  cuando el </a:t>
            </a:r>
            <a:r>
              <a:rPr lang="es-MX" sz="1400" b="1" dirty="0">
                <a:solidFill>
                  <a:srgbClr val="C00000"/>
                </a:solidFill>
              </a:rPr>
              <a:t>ID sea el mismo para las dos viviendas.</a:t>
            </a:r>
            <a:r>
              <a:rPr lang="es-MX" sz="1400" b="1" dirty="0"/>
              <a:t> En el caso donde </a:t>
            </a:r>
            <a:r>
              <a:rPr lang="es-MX" sz="1400" b="1" dirty="0">
                <a:solidFill>
                  <a:srgbClr val="C00000"/>
                </a:solidFill>
              </a:rPr>
              <a:t>cada ID sea diferente se realizará un análisis por prototipo.</a:t>
            </a:r>
          </a:p>
          <a:p>
            <a:pPr>
              <a:buClr>
                <a:srgbClr val="002060"/>
              </a:buClr>
              <a:buSzPct val="100000"/>
            </a:pPr>
            <a:endParaRPr lang="es-MX" sz="900" dirty="0"/>
          </a:p>
          <a:p>
            <a:pPr>
              <a:buClr>
                <a:srgbClr val="002060"/>
              </a:buClr>
              <a:buSzPct val="100000"/>
            </a:pPr>
            <a:endParaRPr lang="es-MX" sz="900" dirty="0"/>
          </a:p>
        </p:txBody>
      </p:sp>
    </p:spTree>
    <p:extLst>
      <p:ext uri="{BB962C8B-B14F-4D97-AF65-F5344CB8AC3E}">
        <p14:creationId xmlns:p14="http://schemas.microsoft.com/office/powerpoint/2010/main" val="354863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27</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8595899"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horizontal 2 niveles (RUV) con pasillo</a:t>
            </a:r>
            <a:endParaRPr lang="es-MX" sz="1800" b="1" dirty="0">
              <a:latin typeface="+mn-lt"/>
            </a:endParaRPr>
          </a:p>
        </p:txBody>
      </p:sp>
      <p:grpSp>
        <p:nvGrpSpPr>
          <p:cNvPr id="2" name="Grupo 1">
            <a:extLst>
              <a:ext uri="{FF2B5EF4-FFF2-40B4-BE49-F238E27FC236}">
                <a16:creationId xmlns:a16="http://schemas.microsoft.com/office/drawing/2014/main" id="{5C818B08-3FF0-4A5F-A71C-5B785BC6F3FC}"/>
              </a:ext>
            </a:extLst>
          </p:cNvPr>
          <p:cNvGrpSpPr/>
          <p:nvPr/>
        </p:nvGrpSpPr>
        <p:grpSpPr>
          <a:xfrm>
            <a:off x="4821636" y="3952989"/>
            <a:ext cx="5869010" cy="2067577"/>
            <a:chOff x="5898997" y="3952989"/>
            <a:chExt cx="5869010" cy="2067577"/>
          </a:xfrm>
        </p:grpSpPr>
        <p:grpSp>
          <p:nvGrpSpPr>
            <p:cNvPr id="88" name="Grupo 87">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89"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HORIZONTAL 2 NIVELES</a:t>
                </a:r>
              </a:p>
            </p:txBody>
          </p:sp>
        </p:grpSp>
        <p:sp>
          <p:nvSpPr>
            <p:cNvPr id="39" name="CuadroTexto 38">
              <a:extLst>
                <a:ext uri="{FF2B5EF4-FFF2-40B4-BE49-F238E27FC236}">
                  <a16:creationId xmlns:a16="http://schemas.microsoft.com/office/drawing/2014/main" id="{77A75B58-43BB-4D06-8774-1B23A10601B2}"/>
                </a:ext>
              </a:extLst>
            </p:cNvPr>
            <p:cNvSpPr txBox="1"/>
            <p:nvPr/>
          </p:nvSpPr>
          <p:spPr>
            <a:xfrm>
              <a:off x="6584319" y="4650285"/>
              <a:ext cx="908879" cy="307777"/>
            </a:xfrm>
            <a:prstGeom prst="rect">
              <a:avLst/>
            </a:prstGeom>
            <a:noFill/>
          </p:spPr>
          <p:txBody>
            <a:bodyPr wrap="square" rtlCol="0">
              <a:spAutoFit/>
            </a:bodyPr>
            <a:lstStyle/>
            <a:p>
              <a:pPr algn="r"/>
              <a:r>
                <a:rPr lang="es-MX" sz="700" b="1" cap="all" dirty="0"/>
                <a:t>Muro exterior-aire exterior</a:t>
              </a:r>
            </a:p>
          </p:txBody>
        </p:sp>
        <p:cxnSp>
          <p:nvCxnSpPr>
            <p:cNvPr id="83"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8960994" y="4321315"/>
              <a:ext cx="1124780" cy="17581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96" name="CuadroTexto 195">
              <a:extLst>
                <a:ext uri="{FF2B5EF4-FFF2-40B4-BE49-F238E27FC236}">
                  <a16:creationId xmlns:a16="http://schemas.microsoft.com/office/drawing/2014/main" id="{77A75B58-43BB-4D06-8774-1B23A10601B2}"/>
                </a:ext>
              </a:extLst>
            </p:cNvPr>
            <p:cNvSpPr txBox="1"/>
            <p:nvPr/>
          </p:nvSpPr>
          <p:spPr>
            <a:xfrm>
              <a:off x="10038064" y="4176020"/>
              <a:ext cx="685754" cy="307777"/>
            </a:xfrm>
            <a:prstGeom prst="rect">
              <a:avLst/>
            </a:prstGeom>
            <a:noFill/>
          </p:spPr>
          <p:txBody>
            <a:bodyPr wrap="square" rtlCol="0">
              <a:spAutoFit/>
            </a:bodyPr>
            <a:lstStyle/>
            <a:p>
              <a:r>
                <a:rPr lang="es-MX" sz="700" b="1" cap="all" dirty="0"/>
                <a:t>Muro MEDIANERO</a:t>
              </a:r>
            </a:p>
          </p:txBody>
        </p:sp>
        <p:sp>
          <p:nvSpPr>
            <p:cNvPr id="197" name="CuadroTexto 196">
              <a:extLst>
                <a:ext uri="{FF2B5EF4-FFF2-40B4-BE49-F238E27FC236}">
                  <a16:creationId xmlns:a16="http://schemas.microsoft.com/office/drawing/2014/main" id="{872B446E-F502-4A14-B606-02609149D5C9}"/>
                </a:ext>
              </a:extLst>
            </p:cNvPr>
            <p:cNvSpPr txBox="1"/>
            <p:nvPr/>
          </p:nvSpPr>
          <p:spPr>
            <a:xfrm>
              <a:off x="9708059" y="5117995"/>
              <a:ext cx="529252" cy="200055"/>
            </a:xfrm>
            <a:prstGeom prst="rect">
              <a:avLst/>
            </a:prstGeom>
            <a:noFill/>
          </p:spPr>
          <p:txBody>
            <a:bodyPr wrap="square" rtlCol="0">
              <a:spAutoFit/>
            </a:bodyPr>
            <a:lstStyle/>
            <a:p>
              <a:pPr algn="ctr"/>
              <a:r>
                <a:rPr lang="es-MX" sz="700" b="1" dirty="0"/>
                <a:t>PASILLO</a:t>
              </a:r>
            </a:p>
          </p:txBody>
        </p:sp>
        <p:grpSp>
          <p:nvGrpSpPr>
            <p:cNvPr id="11" name="Grupo 10"/>
            <p:cNvGrpSpPr/>
            <p:nvPr/>
          </p:nvGrpSpPr>
          <p:grpSpPr>
            <a:xfrm>
              <a:off x="7443723" y="4010335"/>
              <a:ext cx="2971315" cy="1751505"/>
              <a:chOff x="7902575" y="4308120"/>
              <a:chExt cx="2079625" cy="1225880"/>
            </a:xfrm>
          </p:grpSpPr>
          <p:cxnSp>
            <p:nvCxnSpPr>
              <p:cNvPr id="172" name="Conector recto 171">
                <a:extLst>
                  <a:ext uri="{FF2B5EF4-FFF2-40B4-BE49-F238E27FC236}">
                    <a16:creationId xmlns:a16="http://schemas.microsoft.com/office/drawing/2014/main" id="{0C9D91DF-12AE-4067-A59A-0C5FDC0FF2E4}"/>
                  </a:ext>
                </a:extLst>
              </p:cNvPr>
              <p:cNvCxnSpPr/>
              <p:nvPr/>
            </p:nvCxnSpPr>
            <p:spPr>
              <a:xfrm>
                <a:off x="7902575" y="5203300"/>
                <a:ext cx="207962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7902575" y="4308120"/>
                <a:ext cx="1673111" cy="1225880"/>
                <a:chOff x="7902575" y="4308120"/>
                <a:chExt cx="1673111" cy="1225880"/>
              </a:xfrm>
            </p:grpSpPr>
            <p:sp>
              <p:nvSpPr>
                <p:cNvPr id="36" name="CuadroTexto 35">
                  <a:extLst>
                    <a:ext uri="{FF2B5EF4-FFF2-40B4-BE49-F238E27FC236}">
                      <a16:creationId xmlns:a16="http://schemas.microsoft.com/office/drawing/2014/main" id="{872B446E-F502-4A14-B606-02609149D5C9}"/>
                    </a:ext>
                  </a:extLst>
                </p:cNvPr>
                <p:cNvSpPr txBox="1"/>
                <p:nvPr/>
              </p:nvSpPr>
              <p:spPr>
                <a:xfrm>
                  <a:off x="8424991" y="5197744"/>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37" name="CuadroTexto 36">
                  <a:extLst>
                    <a:ext uri="{FF2B5EF4-FFF2-40B4-BE49-F238E27FC236}">
                      <a16:creationId xmlns:a16="http://schemas.microsoft.com/office/drawing/2014/main" id="{872B446E-F502-4A14-B606-02609149D5C9}"/>
                    </a:ext>
                  </a:extLst>
                </p:cNvPr>
                <p:cNvSpPr txBox="1"/>
                <p:nvPr/>
              </p:nvSpPr>
              <p:spPr>
                <a:xfrm>
                  <a:off x="8971115" y="5197744"/>
                  <a:ext cx="529252" cy="200055"/>
                </a:xfrm>
                <a:prstGeom prst="rect">
                  <a:avLst/>
                </a:prstGeom>
                <a:noFill/>
              </p:spPr>
              <p:txBody>
                <a:bodyPr wrap="square" rtlCol="0">
                  <a:spAutoFit/>
                </a:bodyPr>
                <a:lstStyle/>
                <a:p>
                  <a:pPr algn="ctr"/>
                  <a:r>
                    <a:rPr lang="es-MX" sz="700" b="1" dirty="0">
                      <a:solidFill>
                        <a:srgbClr val="C00000"/>
                      </a:solidFill>
                    </a:rPr>
                    <a:t>LOTE A</a:t>
                  </a:r>
                </a:p>
              </p:txBody>
            </p:sp>
            <p:cxnSp>
              <p:nvCxnSpPr>
                <p:cNvPr id="82" name="Conector: angular 35">
                  <a:extLst>
                    <a:ext uri="{FF2B5EF4-FFF2-40B4-BE49-F238E27FC236}">
                      <a16:creationId xmlns:a16="http://schemas.microsoft.com/office/drawing/2014/main" id="{B2AB17B1-B6A5-4D88-8D00-D47510CE7190}"/>
                    </a:ext>
                  </a:extLst>
                </p:cNvPr>
                <p:cNvCxnSpPr>
                  <a:cxnSpLocks/>
                </p:cNvCxnSpPr>
                <p:nvPr/>
              </p:nvCxnSpPr>
              <p:spPr>
                <a:xfrm>
                  <a:off x="7902575" y="4868678"/>
                  <a:ext cx="486711" cy="13038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162" name="Imagen 16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9340942" y="5208250"/>
                  <a:ext cx="198090" cy="317649"/>
                </a:xfrm>
                <a:prstGeom prst="rect">
                  <a:avLst/>
                </a:prstGeom>
              </p:spPr>
            </p:pic>
            <p:pic>
              <p:nvPicPr>
                <p:cNvPr id="163" name="Imagen 16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9332390" y="4753660"/>
                  <a:ext cx="216811" cy="437699"/>
                </a:xfrm>
                <a:prstGeom prst="rect">
                  <a:avLst/>
                </a:prstGeom>
              </p:spPr>
            </p:pic>
            <p:pic>
              <p:nvPicPr>
                <p:cNvPr id="164" name="Imagen 163">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8914357" y="4745819"/>
                  <a:ext cx="220268" cy="447341"/>
                </a:xfrm>
                <a:prstGeom prst="rect">
                  <a:avLst/>
                </a:prstGeom>
              </p:spPr>
            </p:pic>
            <p:pic>
              <p:nvPicPr>
                <p:cNvPr id="165" name="Imagen 16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8788539" y="4751558"/>
                  <a:ext cx="213990" cy="442411"/>
                </a:xfrm>
                <a:prstGeom prst="rect">
                  <a:avLst/>
                </a:prstGeom>
              </p:spPr>
            </p:pic>
            <p:grpSp>
              <p:nvGrpSpPr>
                <p:cNvPr id="166" name="Grupo 165"/>
                <p:cNvGrpSpPr/>
                <p:nvPr/>
              </p:nvGrpSpPr>
              <p:grpSpPr>
                <a:xfrm>
                  <a:off x="8801535" y="5213496"/>
                  <a:ext cx="321905" cy="320504"/>
                  <a:chOff x="7369837" y="5180335"/>
                  <a:chExt cx="661510" cy="658629"/>
                </a:xfrm>
              </p:grpSpPr>
              <p:pic>
                <p:nvPicPr>
                  <p:cNvPr id="192" name="Imagen 19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193" name="Imagen 19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194" name="Imagen 19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195" name="Conector recto 194"/>
                  <p:cNvCxnSpPr>
                    <a:stCxn id="194"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7" name="Imagen 166">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8381965" y="5212570"/>
                  <a:ext cx="198090" cy="317649"/>
                </a:xfrm>
                <a:prstGeom prst="rect">
                  <a:avLst/>
                </a:prstGeom>
              </p:spPr>
            </p:pic>
            <p:pic>
              <p:nvPicPr>
                <p:cNvPr id="168" name="Imagen 167">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8371795" y="4751590"/>
                  <a:ext cx="167995" cy="444088"/>
                </a:xfrm>
                <a:prstGeom prst="rect">
                  <a:avLst/>
                </a:prstGeom>
              </p:spPr>
            </p:pic>
            <p:grpSp>
              <p:nvGrpSpPr>
                <p:cNvPr id="169" name="Grupo 168"/>
                <p:cNvGrpSpPr/>
                <p:nvPr/>
              </p:nvGrpSpPr>
              <p:grpSpPr>
                <a:xfrm>
                  <a:off x="8536284" y="4751156"/>
                  <a:ext cx="284172" cy="82994"/>
                  <a:chOff x="8016019" y="4382363"/>
                  <a:chExt cx="583968" cy="170552"/>
                </a:xfrm>
              </p:grpSpPr>
              <p:pic>
                <p:nvPicPr>
                  <p:cNvPr id="189" name="Imagen 188">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90" name="Imagen 189">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91" name="Imagen 19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70" name="Grupo 169"/>
                <p:cNvGrpSpPr/>
                <p:nvPr/>
              </p:nvGrpSpPr>
              <p:grpSpPr>
                <a:xfrm>
                  <a:off x="9084909" y="4748143"/>
                  <a:ext cx="284172" cy="82994"/>
                  <a:chOff x="8016019" y="4382363"/>
                  <a:chExt cx="583968" cy="170552"/>
                </a:xfrm>
              </p:grpSpPr>
              <p:pic>
                <p:nvPicPr>
                  <p:cNvPr id="186" name="Imagen 185">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7" name="Imagen 186">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8" name="Imagen 187">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71" name="Imagen 170"/>
                <p:cNvPicPr>
                  <a:picLocks noChangeAspect="1"/>
                </p:cNvPicPr>
                <p:nvPr/>
              </p:nvPicPr>
              <p:blipFill rotWithShape="1">
                <a:blip r:embed="rId6" cstate="hqprint">
                  <a:extLst>
                    <a:ext uri="{28A0092B-C50C-407E-A947-70E740481C1C}">
                      <a14:useLocalDpi xmlns:a14="http://schemas.microsoft.com/office/drawing/2010/main" val="0"/>
                    </a:ext>
                  </a:extLst>
                </a:blip>
                <a:srcRect l="1" t="1" r="62657" b="6326"/>
                <a:stretch/>
              </p:blipFill>
              <p:spPr>
                <a:xfrm>
                  <a:off x="9180003" y="4893953"/>
                  <a:ext cx="102159" cy="293035"/>
                </a:xfrm>
                <a:prstGeom prst="rect">
                  <a:avLst/>
                </a:prstGeom>
              </p:spPr>
            </p:pic>
            <p:pic>
              <p:nvPicPr>
                <p:cNvPr id="173" name="Imagen 172">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9332390" y="4315960"/>
                  <a:ext cx="216811" cy="437699"/>
                </a:xfrm>
                <a:prstGeom prst="rect">
                  <a:avLst/>
                </a:prstGeom>
              </p:spPr>
            </p:pic>
            <p:pic>
              <p:nvPicPr>
                <p:cNvPr id="174" name="Imagen 173">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8914357" y="4308120"/>
                  <a:ext cx="220268" cy="447341"/>
                </a:xfrm>
                <a:prstGeom prst="rect">
                  <a:avLst/>
                </a:prstGeom>
              </p:spPr>
            </p:pic>
            <p:pic>
              <p:nvPicPr>
                <p:cNvPr id="175" name="Imagen 17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8788539" y="4313859"/>
                  <a:ext cx="213990" cy="442411"/>
                </a:xfrm>
                <a:prstGeom prst="rect">
                  <a:avLst/>
                </a:prstGeom>
              </p:spPr>
            </p:pic>
            <p:pic>
              <p:nvPicPr>
                <p:cNvPr id="176" name="Imagen 175">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8371795" y="4313891"/>
                  <a:ext cx="167995" cy="444088"/>
                </a:xfrm>
                <a:prstGeom prst="rect">
                  <a:avLst/>
                </a:prstGeom>
              </p:spPr>
            </p:pic>
            <p:grpSp>
              <p:nvGrpSpPr>
                <p:cNvPr id="177" name="Grupo 176"/>
                <p:cNvGrpSpPr/>
                <p:nvPr/>
              </p:nvGrpSpPr>
              <p:grpSpPr>
                <a:xfrm>
                  <a:off x="8536284" y="4313456"/>
                  <a:ext cx="284172" cy="82994"/>
                  <a:chOff x="8016019" y="4382363"/>
                  <a:chExt cx="583968" cy="170552"/>
                </a:xfrm>
              </p:grpSpPr>
              <p:pic>
                <p:nvPicPr>
                  <p:cNvPr id="183" name="Imagen 18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4" name="Imagen 183">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5" name="Imagen 184">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78" name="Grupo 177"/>
                <p:cNvGrpSpPr/>
                <p:nvPr/>
              </p:nvGrpSpPr>
              <p:grpSpPr>
                <a:xfrm>
                  <a:off x="9084909" y="4310444"/>
                  <a:ext cx="284172" cy="82994"/>
                  <a:chOff x="8016019" y="4382363"/>
                  <a:chExt cx="583968" cy="170552"/>
                </a:xfrm>
              </p:grpSpPr>
              <p:pic>
                <p:nvPicPr>
                  <p:cNvPr id="180" name="Imagen 179">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1" name="Imagen 18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2" name="Imagen 181">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79" name="Imagen 178"/>
                <p:cNvPicPr>
                  <a:picLocks noChangeAspect="1"/>
                </p:cNvPicPr>
                <p:nvPr/>
              </p:nvPicPr>
              <p:blipFill rotWithShape="1">
                <a:blip r:embed="rId6" cstate="hqprint">
                  <a:extLst>
                    <a:ext uri="{28A0092B-C50C-407E-A947-70E740481C1C}">
                      <a14:useLocalDpi xmlns:a14="http://schemas.microsoft.com/office/drawing/2010/main" val="0"/>
                    </a:ext>
                  </a:extLst>
                </a:blip>
                <a:srcRect l="1" t="1" r="3773" b="6326"/>
                <a:stretch/>
              </p:blipFill>
              <p:spPr>
                <a:xfrm>
                  <a:off x="8549306" y="4460026"/>
                  <a:ext cx="261349" cy="290921"/>
                </a:xfrm>
                <a:prstGeom prst="rect">
                  <a:avLst/>
                </a:prstGeom>
              </p:spPr>
            </p:pic>
            <p:sp>
              <p:nvSpPr>
                <p:cNvPr id="198" name="CuadroTexto 197">
                  <a:extLst>
                    <a:ext uri="{FF2B5EF4-FFF2-40B4-BE49-F238E27FC236}">
                      <a16:creationId xmlns:a16="http://schemas.microsoft.com/office/drawing/2014/main" id="{77A75B58-43BB-4D06-8774-1B23A10601B2}"/>
                    </a:ext>
                  </a:extLst>
                </p:cNvPr>
                <p:cNvSpPr txBox="1"/>
                <p:nvPr/>
              </p:nvSpPr>
              <p:spPr>
                <a:xfrm>
                  <a:off x="8332294" y="5085974"/>
                  <a:ext cx="695101" cy="200055"/>
                </a:xfrm>
                <a:prstGeom prst="rect">
                  <a:avLst/>
                </a:prstGeom>
                <a:noFill/>
              </p:spPr>
              <p:txBody>
                <a:bodyPr wrap="square" rtlCol="0">
                  <a:spAutoFit/>
                </a:bodyPr>
                <a:lstStyle/>
                <a:p>
                  <a:pPr algn="ctr"/>
                  <a:r>
                    <a:rPr lang="es-MX" sz="700" b="1" cap="all" dirty="0"/>
                    <a:t>VIVIENDA A1</a:t>
                  </a:r>
                </a:p>
              </p:txBody>
            </p:sp>
            <p:sp>
              <p:nvSpPr>
                <p:cNvPr id="200" name="CuadroTexto 199">
                  <a:extLst>
                    <a:ext uri="{FF2B5EF4-FFF2-40B4-BE49-F238E27FC236}">
                      <a16:creationId xmlns:a16="http://schemas.microsoft.com/office/drawing/2014/main" id="{77A75B58-43BB-4D06-8774-1B23A10601B2}"/>
                    </a:ext>
                  </a:extLst>
                </p:cNvPr>
                <p:cNvSpPr txBox="1"/>
                <p:nvPr/>
              </p:nvSpPr>
              <p:spPr>
                <a:xfrm>
                  <a:off x="8880585" y="5088575"/>
                  <a:ext cx="695101" cy="200055"/>
                </a:xfrm>
                <a:prstGeom prst="rect">
                  <a:avLst/>
                </a:prstGeom>
                <a:noFill/>
              </p:spPr>
              <p:txBody>
                <a:bodyPr wrap="square" rtlCol="0">
                  <a:spAutoFit/>
                </a:bodyPr>
                <a:lstStyle/>
                <a:p>
                  <a:pPr algn="ctr"/>
                  <a:r>
                    <a:rPr lang="es-MX" sz="700" b="1" cap="all" dirty="0"/>
                    <a:t>VIVIENDA A2</a:t>
                  </a:r>
                </a:p>
              </p:txBody>
            </p:sp>
          </p:grpSp>
        </p:grpSp>
        <p:sp>
          <p:nvSpPr>
            <p:cNvPr id="287" name="CuadroTexto 286">
              <a:extLst>
                <a:ext uri="{FF2B5EF4-FFF2-40B4-BE49-F238E27FC236}">
                  <a16:creationId xmlns:a16="http://schemas.microsoft.com/office/drawing/2014/main" id="{872B446E-F502-4A14-B606-02609149D5C9}"/>
                </a:ext>
              </a:extLst>
            </p:cNvPr>
            <p:cNvSpPr txBox="1"/>
            <p:nvPr/>
          </p:nvSpPr>
          <p:spPr>
            <a:xfrm>
              <a:off x="7616762" y="5117995"/>
              <a:ext cx="529252" cy="200055"/>
            </a:xfrm>
            <a:prstGeom prst="rect">
              <a:avLst/>
            </a:prstGeom>
            <a:noFill/>
          </p:spPr>
          <p:txBody>
            <a:bodyPr wrap="square" rtlCol="0">
              <a:spAutoFit/>
            </a:bodyPr>
            <a:lstStyle/>
            <a:p>
              <a:pPr algn="ctr"/>
              <a:r>
                <a:rPr lang="es-MX" sz="700" b="1" dirty="0"/>
                <a:t>PASILLO</a:t>
              </a:r>
            </a:p>
          </p:txBody>
        </p:sp>
      </p:grpSp>
      <p:sp>
        <p:nvSpPr>
          <p:cNvPr id="100" name="CuadroTexto 99"/>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91" name="Tabla 90"/>
          <p:cNvGraphicFramePr>
            <a:graphicFrameLocks noGrp="1"/>
          </p:cNvGraphicFramePr>
          <p:nvPr>
            <p:extLst/>
          </p:nvPr>
        </p:nvGraphicFramePr>
        <p:xfrm>
          <a:off x="1390729"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HORIZONTAL</a:t>
                      </a:r>
                      <a:r>
                        <a:rPr lang="es-MX" sz="1000" baseline="0" dirty="0">
                          <a:solidFill>
                            <a:schemeClr val="tx1"/>
                          </a:solidFill>
                        </a:rPr>
                        <a:t> </a:t>
                      </a:r>
                    </a:p>
                    <a:p>
                      <a:pPr algn="ctr"/>
                      <a:r>
                        <a:rPr lang="es-MX" sz="1000" baseline="0" dirty="0">
                          <a:solidFill>
                            <a:schemeClr val="tx1"/>
                          </a:solidFill>
                        </a:rPr>
                        <a:t>2 NIVELES</a:t>
                      </a:r>
                      <a:r>
                        <a:rPr lang="es-MX" sz="1000" dirty="0">
                          <a:solidFill>
                            <a:schemeClr val="tx1"/>
                          </a:solidFill>
                        </a:rPr>
                        <a:t> </a:t>
                      </a:r>
                      <a:r>
                        <a:rPr lang="es-MX" sz="1000" b="1" u="none" dirty="0">
                          <a:solidFill>
                            <a:schemeClr val="tx1"/>
                          </a:solidFill>
                        </a:rPr>
                        <a:t>(</a:t>
                      </a:r>
                      <a:r>
                        <a:rPr lang="es-MX" sz="1000" b="1" u="none" dirty="0">
                          <a:solidFill>
                            <a:srgbClr val="C0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sp>
        <p:nvSpPr>
          <p:cNvPr id="93" name="CuadroTexto 92"/>
          <p:cNvSpPr txBox="1">
            <a:spLocks/>
          </p:cNvSpPr>
          <p:nvPr/>
        </p:nvSpPr>
        <p:spPr>
          <a:xfrm>
            <a:off x="1400643"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una vivienda dúplex cuenta con pasillos que permiten el contacto directo del muro con el exterior se realizará </a:t>
            </a:r>
            <a:r>
              <a:rPr lang="es-MX" sz="1400" b="1" dirty="0">
                <a:solidFill>
                  <a:srgbClr val="C00000"/>
                </a:solidFill>
              </a:rPr>
              <a:t>el análisis por envolvente térmica siempre y  cuando el ID sea el mismo para las dos viviendas</a:t>
            </a:r>
            <a:r>
              <a:rPr lang="es-MX" sz="1400" b="1" dirty="0"/>
              <a:t>. En el caso donde cada </a:t>
            </a:r>
            <a:r>
              <a:rPr lang="es-MX" sz="1400" b="1" dirty="0">
                <a:solidFill>
                  <a:srgbClr val="C00000"/>
                </a:solidFill>
              </a:rPr>
              <a:t>ID sea diferente se realizará un análisis por prototipo.</a:t>
            </a:r>
          </a:p>
        </p:txBody>
      </p:sp>
      <p:pic>
        <p:nvPicPr>
          <p:cNvPr id="94" name="Imagen 93"/>
          <p:cNvPicPr>
            <a:picLocks noChangeAspect="1"/>
          </p:cNvPicPr>
          <p:nvPr/>
        </p:nvPicPr>
        <p:blipFill>
          <a:blip r:embed="rId7">
            <a:extLst/>
          </a:blip>
          <a:stretch>
            <a:fillRect/>
          </a:stretch>
        </p:blipFill>
        <p:spPr>
          <a:xfrm>
            <a:off x="1443773" y="2861436"/>
            <a:ext cx="929956" cy="684308"/>
          </a:xfrm>
          <a:prstGeom prst="rect">
            <a:avLst/>
          </a:prstGeom>
        </p:spPr>
      </p:pic>
    </p:spTree>
    <p:extLst>
      <p:ext uri="{BB962C8B-B14F-4D97-AF65-F5344CB8AC3E}">
        <p14:creationId xmlns:p14="http://schemas.microsoft.com/office/powerpoint/2010/main" val="128715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28</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grpSp>
        <p:nvGrpSpPr>
          <p:cNvPr id="3" name="Grupo 2">
            <a:extLst>
              <a:ext uri="{FF2B5EF4-FFF2-40B4-BE49-F238E27FC236}">
                <a16:creationId xmlns:a16="http://schemas.microsoft.com/office/drawing/2014/main" id="{058156A8-400D-45F3-966F-E8C67DF6A4FF}"/>
              </a:ext>
            </a:extLst>
          </p:cNvPr>
          <p:cNvGrpSpPr/>
          <p:nvPr/>
        </p:nvGrpSpPr>
        <p:grpSpPr>
          <a:xfrm>
            <a:off x="4821645" y="3935177"/>
            <a:ext cx="5869010" cy="2085389"/>
            <a:chOff x="5898997" y="3935177"/>
            <a:chExt cx="5869010" cy="2085389"/>
          </a:xfrm>
        </p:grpSpPr>
        <p:grpSp>
          <p:nvGrpSpPr>
            <p:cNvPr id="135" name="Grupo 134">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136"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DÚPLEX HORIZONTAL 2 NIVELES</a:t>
                </a:r>
              </a:p>
            </p:txBody>
          </p:sp>
        </p:grpSp>
        <p:sp>
          <p:nvSpPr>
            <p:cNvPr id="205" name="CuadroTexto 204">
              <a:extLst>
                <a:ext uri="{FF2B5EF4-FFF2-40B4-BE49-F238E27FC236}">
                  <a16:creationId xmlns:a16="http://schemas.microsoft.com/office/drawing/2014/main" id="{77A75B58-43BB-4D06-8774-1B23A10601B2}"/>
                </a:ext>
              </a:extLst>
            </p:cNvPr>
            <p:cNvSpPr txBox="1"/>
            <p:nvPr/>
          </p:nvSpPr>
          <p:spPr>
            <a:xfrm>
              <a:off x="6404661" y="4214022"/>
              <a:ext cx="902380" cy="307777"/>
            </a:xfrm>
            <a:prstGeom prst="rect">
              <a:avLst/>
            </a:prstGeom>
            <a:noFill/>
          </p:spPr>
          <p:txBody>
            <a:bodyPr wrap="square" rtlCol="0">
              <a:spAutoFit/>
            </a:bodyPr>
            <a:lstStyle/>
            <a:p>
              <a:pPr algn="r"/>
              <a:r>
                <a:rPr lang="es-MX" sz="700" b="1" cap="all" dirty="0"/>
                <a:t>Muro exterior-aire exterior</a:t>
              </a:r>
            </a:p>
          </p:txBody>
        </p:sp>
        <p:cxnSp>
          <p:nvCxnSpPr>
            <p:cNvPr id="206" name="Conector: angular 35">
              <a:extLst>
                <a:ext uri="{FF2B5EF4-FFF2-40B4-BE49-F238E27FC236}">
                  <a16:creationId xmlns:a16="http://schemas.microsoft.com/office/drawing/2014/main" id="{B2AB17B1-B6A5-4D88-8D00-D47510CE7190}"/>
                </a:ext>
              </a:extLst>
            </p:cNvPr>
            <p:cNvCxnSpPr>
              <a:cxnSpLocks/>
            </p:cNvCxnSpPr>
            <p:nvPr/>
          </p:nvCxnSpPr>
          <p:spPr>
            <a:xfrm>
              <a:off x="7204637" y="4357849"/>
              <a:ext cx="446247" cy="164171"/>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243" name="CuadroTexto 242">
              <a:extLst>
                <a:ext uri="{FF2B5EF4-FFF2-40B4-BE49-F238E27FC236}">
                  <a16:creationId xmlns:a16="http://schemas.microsoft.com/office/drawing/2014/main" id="{77A75B58-43BB-4D06-8774-1B23A10601B2}"/>
                </a:ext>
              </a:extLst>
            </p:cNvPr>
            <p:cNvSpPr txBox="1"/>
            <p:nvPr/>
          </p:nvSpPr>
          <p:spPr>
            <a:xfrm>
              <a:off x="10950652" y="4661115"/>
              <a:ext cx="685754" cy="307777"/>
            </a:xfrm>
            <a:prstGeom prst="rect">
              <a:avLst/>
            </a:prstGeom>
            <a:noFill/>
          </p:spPr>
          <p:txBody>
            <a:bodyPr wrap="square" rtlCol="0">
              <a:spAutoFit/>
            </a:bodyPr>
            <a:lstStyle/>
            <a:p>
              <a:r>
                <a:rPr lang="es-MX" sz="700" b="1" cap="all" dirty="0"/>
                <a:t>Muro MEDIANERO</a:t>
              </a:r>
            </a:p>
          </p:txBody>
        </p:sp>
        <p:cxnSp>
          <p:nvCxnSpPr>
            <p:cNvPr id="242" name="Conector: angular 35">
              <a:extLst>
                <a:ext uri="{FF2B5EF4-FFF2-40B4-BE49-F238E27FC236}">
                  <a16:creationId xmlns:a16="http://schemas.microsoft.com/office/drawing/2014/main" id="{B2AB17B1-B6A5-4D88-8D00-D47510CE7190}"/>
                </a:ext>
              </a:extLst>
            </p:cNvPr>
            <p:cNvCxnSpPr>
              <a:cxnSpLocks/>
              <a:stCxn id="243" idx="1"/>
            </p:cNvCxnSpPr>
            <p:nvPr/>
          </p:nvCxnSpPr>
          <p:spPr>
            <a:xfrm rot="10800000" flipV="1">
              <a:off x="9125202" y="4815004"/>
              <a:ext cx="1825451" cy="15388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282" name="CuadroTexto 281">
              <a:extLst>
                <a:ext uri="{FF2B5EF4-FFF2-40B4-BE49-F238E27FC236}">
                  <a16:creationId xmlns:a16="http://schemas.microsoft.com/office/drawing/2014/main" id="{77A75B58-43BB-4D06-8774-1B23A10601B2}"/>
                </a:ext>
              </a:extLst>
            </p:cNvPr>
            <p:cNvSpPr txBox="1"/>
            <p:nvPr/>
          </p:nvSpPr>
          <p:spPr>
            <a:xfrm>
              <a:off x="6613750" y="4790583"/>
              <a:ext cx="685754" cy="307777"/>
            </a:xfrm>
            <a:prstGeom prst="rect">
              <a:avLst/>
            </a:prstGeom>
            <a:noFill/>
          </p:spPr>
          <p:txBody>
            <a:bodyPr wrap="square" rtlCol="0">
              <a:spAutoFit/>
            </a:bodyPr>
            <a:lstStyle/>
            <a:p>
              <a:pPr algn="r"/>
              <a:r>
                <a:rPr lang="es-MX" sz="700" b="1" cap="all" dirty="0"/>
                <a:t>Muro MEDIANERO</a:t>
              </a:r>
            </a:p>
          </p:txBody>
        </p:sp>
        <p:cxnSp>
          <p:nvCxnSpPr>
            <p:cNvPr id="283" name="Conector: angular 35">
              <a:extLst>
                <a:ext uri="{FF2B5EF4-FFF2-40B4-BE49-F238E27FC236}">
                  <a16:creationId xmlns:a16="http://schemas.microsoft.com/office/drawing/2014/main" id="{B2AB17B1-B6A5-4D88-8D00-D47510CE7190}"/>
                </a:ext>
              </a:extLst>
            </p:cNvPr>
            <p:cNvCxnSpPr>
              <a:cxnSpLocks/>
            </p:cNvCxnSpPr>
            <p:nvPr/>
          </p:nvCxnSpPr>
          <p:spPr>
            <a:xfrm flipV="1">
              <a:off x="7204637" y="4672964"/>
              <a:ext cx="1798676" cy="266529"/>
            </a:xfrm>
            <a:prstGeom prst="bentConnector3">
              <a:avLst>
                <a:gd name="adj1" fmla="val 55084"/>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7505046" y="3935177"/>
              <a:ext cx="3109483" cy="1822632"/>
              <a:chOff x="7566007" y="4277159"/>
              <a:chExt cx="2474046" cy="1450169"/>
            </a:xfrm>
          </p:grpSpPr>
          <p:sp>
            <p:nvSpPr>
              <p:cNvPr id="203" name="CuadroTexto 202">
                <a:extLst>
                  <a:ext uri="{FF2B5EF4-FFF2-40B4-BE49-F238E27FC236}">
                    <a16:creationId xmlns:a16="http://schemas.microsoft.com/office/drawing/2014/main" id="{872B446E-F502-4A14-B606-02609149D5C9}"/>
                  </a:ext>
                </a:extLst>
              </p:cNvPr>
              <p:cNvSpPr txBox="1"/>
              <p:nvPr/>
            </p:nvSpPr>
            <p:spPr>
              <a:xfrm>
                <a:off x="7705653" y="5396312"/>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204" name="CuadroTexto 203">
                <a:extLst>
                  <a:ext uri="{FF2B5EF4-FFF2-40B4-BE49-F238E27FC236}">
                    <a16:creationId xmlns:a16="http://schemas.microsoft.com/office/drawing/2014/main" id="{872B446E-F502-4A14-B606-02609149D5C9}"/>
                  </a:ext>
                </a:extLst>
              </p:cNvPr>
              <p:cNvSpPr txBox="1"/>
              <p:nvPr/>
            </p:nvSpPr>
            <p:spPr>
              <a:xfrm>
                <a:off x="8858758" y="5396312"/>
                <a:ext cx="529252" cy="200055"/>
              </a:xfrm>
              <a:prstGeom prst="rect">
                <a:avLst/>
              </a:prstGeom>
              <a:noFill/>
            </p:spPr>
            <p:txBody>
              <a:bodyPr wrap="square" rtlCol="0">
                <a:spAutoFit/>
              </a:bodyPr>
              <a:lstStyle/>
              <a:p>
                <a:pPr algn="ctr"/>
                <a:r>
                  <a:rPr lang="es-MX" sz="700" b="1" dirty="0">
                    <a:solidFill>
                      <a:srgbClr val="C00000"/>
                    </a:solidFill>
                  </a:rPr>
                  <a:t>LOTE B</a:t>
                </a:r>
              </a:p>
            </p:txBody>
          </p:sp>
          <p:grpSp>
            <p:nvGrpSpPr>
              <p:cNvPr id="207" name="Grupo 206"/>
              <p:cNvGrpSpPr/>
              <p:nvPr/>
            </p:nvGrpSpPr>
            <p:grpSpPr>
              <a:xfrm>
                <a:off x="7566007" y="4519645"/>
                <a:ext cx="1306009" cy="1207683"/>
                <a:chOff x="5461000" y="1584105"/>
                <a:chExt cx="2724264" cy="2519161"/>
              </a:xfrm>
            </p:grpSpPr>
            <p:pic>
              <p:nvPicPr>
                <p:cNvPr id="208" name="Imagen 20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7618742" y="3433856"/>
                  <a:ext cx="407072" cy="652763"/>
                </a:xfrm>
                <a:prstGeom prst="rect">
                  <a:avLst/>
                </a:prstGeom>
              </p:spPr>
            </p:pic>
            <p:pic>
              <p:nvPicPr>
                <p:cNvPr id="209" name="Imagen 20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7601169" y="2499681"/>
                  <a:ext cx="445543" cy="899463"/>
                </a:xfrm>
                <a:prstGeom prst="rect">
                  <a:avLst/>
                </a:prstGeom>
              </p:spPr>
            </p:pic>
            <p:pic>
              <p:nvPicPr>
                <p:cNvPr id="210" name="Imagen 209">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6742118" y="2483569"/>
                  <a:ext cx="452647" cy="919277"/>
                </a:xfrm>
                <a:prstGeom prst="rect">
                  <a:avLst/>
                </a:prstGeom>
              </p:spPr>
            </p:pic>
            <p:pic>
              <p:nvPicPr>
                <p:cNvPr id="211" name="Imagen 21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20" t="8620" r="61694" b="37408"/>
                <a:stretch/>
              </p:blipFill>
              <p:spPr>
                <a:xfrm flipH="1">
                  <a:off x="6483564" y="2495363"/>
                  <a:ext cx="439745" cy="909147"/>
                </a:xfrm>
                <a:prstGeom prst="rect">
                  <a:avLst/>
                </a:prstGeom>
              </p:spPr>
            </p:pic>
            <p:grpSp>
              <p:nvGrpSpPr>
                <p:cNvPr id="212" name="Grupo 211"/>
                <p:cNvGrpSpPr/>
                <p:nvPr/>
              </p:nvGrpSpPr>
              <p:grpSpPr>
                <a:xfrm>
                  <a:off x="6510270" y="3444637"/>
                  <a:ext cx="661510" cy="658629"/>
                  <a:chOff x="7369837" y="5180335"/>
                  <a:chExt cx="661510" cy="658629"/>
                </a:xfrm>
              </p:grpSpPr>
              <p:pic>
                <p:nvPicPr>
                  <p:cNvPr id="238" name="Imagen 23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239" name="Imagen 23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240" name="Imagen 23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241" name="Conector recto 240"/>
                  <p:cNvCxnSpPr>
                    <a:stCxn id="240"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3" name="Imagen 21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5648062" y="3442733"/>
                  <a:ext cx="407072" cy="652762"/>
                </a:xfrm>
                <a:prstGeom prst="rect">
                  <a:avLst/>
                </a:prstGeom>
              </p:spPr>
            </p:pic>
            <p:pic>
              <p:nvPicPr>
                <p:cNvPr id="214" name="Imagen 213">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18" t="8416" r="67452" b="37408"/>
                <a:stretch/>
              </p:blipFill>
              <p:spPr>
                <a:xfrm>
                  <a:off x="5627163" y="2495428"/>
                  <a:ext cx="345226" cy="912593"/>
                </a:xfrm>
                <a:prstGeom prst="rect">
                  <a:avLst/>
                </a:prstGeom>
              </p:spPr>
            </p:pic>
            <p:grpSp>
              <p:nvGrpSpPr>
                <p:cNvPr id="215" name="Grupo 214"/>
                <p:cNvGrpSpPr/>
                <p:nvPr/>
              </p:nvGrpSpPr>
              <p:grpSpPr>
                <a:xfrm>
                  <a:off x="5965184" y="2494535"/>
                  <a:ext cx="583968" cy="170552"/>
                  <a:chOff x="8016019" y="4382363"/>
                  <a:chExt cx="583968" cy="170552"/>
                </a:xfrm>
              </p:grpSpPr>
              <p:pic>
                <p:nvPicPr>
                  <p:cNvPr id="235" name="Imagen 234">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36" name="Imagen 235">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37" name="Imagen 236">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216" name="Grupo 215"/>
                <p:cNvGrpSpPr/>
                <p:nvPr/>
              </p:nvGrpSpPr>
              <p:grpSpPr>
                <a:xfrm>
                  <a:off x="7092599" y="2488344"/>
                  <a:ext cx="583968" cy="170552"/>
                  <a:chOff x="8016019" y="4382363"/>
                  <a:chExt cx="583968" cy="170552"/>
                </a:xfrm>
              </p:grpSpPr>
              <p:pic>
                <p:nvPicPr>
                  <p:cNvPr id="232" name="Imagen 231">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33" name="Imagen 232">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34" name="Imagen 233">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217" name="Imagen 216"/>
                <p:cNvPicPr>
                  <a:picLocks noChangeAspect="1"/>
                </p:cNvPicPr>
                <p:nvPr/>
              </p:nvPicPr>
              <p:blipFill rotWithShape="1">
                <a:blip r:embed="rId8" cstate="hqprint">
                  <a:extLst>
                    <a:ext uri="{28A0092B-C50C-407E-A947-70E740481C1C}">
                      <a14:useLocalDpi xmlns:a14="http://schemas.microsoft.com/office/drawing/2010/main" val="0"/>
                    </a:ext>
                  </a:extLst>
                </a:blip>
                <a:srcRect l="1" t="1" r="62657" b="6326"/>
                <a:stretch/>
              </p:blipFill>
              <p:spPr>
                <a:xfrm>
                  <a:off x="7288015" y="2787981"/>
                  <a:ext cx="209935" cy="602181"/>
                </a:xfrm>
                <a:prstGeom prst="rect">
                  <a:avLst/>
                </a:prstGeom>
              </p:spPr>
            </p:pic>
            <p:cxnSp>
              <p:nvCxnSpPr>
                <p:cNvPr id="218" name="Conector recto 217">
                  <a:extLst>
                    <a:ext uri="{FF2B5EF4-FFF2-40B4-BE49-F238E27FC236}">
                      <a16:creationId xmlns:a16="http://schemas.microsoft.com/office/drawing/2014/main" id="{0C9D91DF-12AE-4067-A59A-0C5FDC0FF2E4}"/>
                    </a:ext>
                  </a:extLst>
                </p:cNvPr>
                <p:cNvCxnSpPr/>
                <p:nvPr/>
              </p:nvCxnSpPr>
              <p:spPr>
                <a:xfrm>
                  <a:off x="5461000" y="3423683"/>
                  <a:ext cx="272426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219" name="Imagen 21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7601169" y="1600217"/>
                  <a:ext cx="445543" cy="899463"/>
                </a:xfrm>
                <a:prstGeom prst="rect">
                  <a:avLst/>
                </a:prstGeom>
              </p:spPr>
            </p:pic>
            <p:pic>
              <p:nvPicPr>
                <p:cNvPr id="220" name="Imagen 219">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6742118" y="1584105"/>
                  <a:ext cx="452647" cy="919277"/>
                </a:xfrm>
                <a:prstGeom prst="rect">
                  <a:avLst/>
                </a:prstGeom>
              </p:spPr>
            </p:pic>
            <p:pic>
              <p:nvPicPr>
                <p:cNvPr id="221" name="Imagen 22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20" t="8620" r="61694" b="37408"/>
                <a:stretch/>
              </p:blipFill>
              <p:spPr>
                <a:xfrm flipH="1">
                  <a:off x="6483564" y="1595899"/>
                  <a:ext cx="439745" cy="909147"/>
                </a:xfrm>
                <a:prstGeom prst="rect">
                  <a:avLst/>
                </a:prstGeom>
              </p:spPr>
            </p:pic>
            <p:pic>
              <p:nvPicPr>
                <p:cNvPr id="222" name="Imagen 221">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18" t="8416" r="67452" b="37408"/>
                <a:stretch/>
              </p:blipFill>
              <p:spPr>
                <a:xfrm>
                  <a:off x="5627163" y="1595964"/>
                  <a:ext cx="345226" cy="912593"/>
                </a:xfrm>
                <a:prstGeom prst="rect">
                  <a:avLst/>
                </a:prstGeom>
              </p:spPr>
            </p:pic>
            <p:grpSp>
              <p:nvGrpSpPr>
                <p:cNvPr id="223" name="Grupo 222"/>
                <p:cNvGrpSpPr/>
                <p:nvPr/>
              </p:nvGrpSpPr>
              <p:grpSpPr>
                <a:xfrm>
                  <a:off x="5965184" y="1595071"/>
                  <a:ext cx="583968" cy="170552"/>
                  <a:chOff x="8016019" y="4382363"/>
                  <a:chExt cx="583968" cy="170552"/>
                </a:xfrm>
              </p:grpSpPr>
              <p:pic>
                <p:nvPicPr>
                  <p:cNvPr id="229" name="Imagen 228">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30" name="Imagen 229">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31" name="Imagen 230">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224" name="Grupo 223"/>
                <p:cNvGrpSpPr/>
                <p:nvPr/>
              </p:nvGrpSpPr>
              <p:grpSpPr>
                <a:xfrm>
                  <a:off x="7092599" y="1588880"/>
                  <a:ext cx="583968" cy="170552"/>
                  <a:chOff x="8016019" y="4382363"/>
                  <a:chExt cx="583968" cy="170552"/>
                </a:xfrm>
              </p:grpSpPr>
              <p:pic>
                <p:nvPicPr>
                  <p:cNvPr id="226" name="Imagen 225">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27" name="Imagen 226">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28" name="Imagen 227">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225" name="Imagen 224"/>
                <p:cNvPicPr>
                  <a:picLocks noChangeAspect="1"/>
                </p:cNvPicPr>
                <p:nvPr/>
              </p:nvPicPr>
              <p:blipFill rotWithShape="1">
                <a:blip r:embed="rId8" cstate="hqprint">
                  <a:extLst>
                    <a:ext uri="{28A0092B-C50C-407E-A947-70E740481C1C}">
                      <a14:useLocalDpi xmlns:a14="http://schemas.microsoft.com/office/drawing/2010/main" val="0"/>
                    </a:ext>
                  </a:extLst>
                </a:blip>
                <a:srcRect l="1" t="1" r="3773" b="6326"/>
                <a:stretch/>
              </p:blipFill>
              <p:spPr>
                <a:xfrm>
                  <a:off x="5991944" y="1896269"/>
                  <a:ext cx="537068" cy="597837"/>
                </a:xfrm>
                <a:prstGeom prst="rect">
                  <a:avLst/>
                </a:prstGeom>
              </p:spPr>
            </p:pic>
          </p:grpSp>
          <p:cxnSp>
            <p:nvCxnSpPr>
              <p:cNvPr id="258" name="Conector recto 257">
                <a:extLst>
                  <a:ext uri="{FF2B5EF4-FFF2-40B4-BE49-F238E27FC236}">
                    <a16:creationId xmlns:a16="http://schemas.microsoft.com/office/drawing/2014/main" id="{0C9D91DF-12AE-4067-A59A-0C5FDC0FF2E4}"/>
                  </a:ext>
                </a:extLst>
              </p:cNvPr>
              <p:cNvCxnSpPr/>
              <p:nvPr/>
            </p:nvCxnSpPr>
            <p:spPr>
              <a:xfrm>
                <a:off x="8734044" y="5400969"/>
                <a:ext cx="1306009"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o 21"/>
              <p:cNvGrpSpPr/>
              <p:nvPr/>
            </p:nvGrpSpPr>
            <p:grpSpPr>
              <a:xfrm>
                <a:off x="8813702" y="4519077"/>
                <a:ext cx="1159930" cy="1207683"/>
                <a:chOff x="10376981" y="4532986"/>
                <a:chExt cx="1159930" cy="1207683"/>
              </a:xfrm>
            </p:grpSpPr>
            <p:pic>
              <p:nvPicPr>
                <p:cNvPr id="248" name="Imagen 24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11331742" y="5419755"/>
                  <a:ext cx="195150" cy="312934"/>
                </a:xfrm>
                <a:prstGeom prst="rect">
                  <a:avLst/>
                </a:prstGeom>
              </p:spPr>
            </p:pic>
            <p:pic>
              <p:nvPicPr>
                <p:cNvPr id="249" name="Imagen 24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11323318" y="4971912"/>
                  <a:ext cx="213593" cy="431202"/>
                </a:xfrm>
                <a:prstGeom prst="rect">
                  <a:avLst/>
                </a:prstGeom>
              </p:spPr>
            </p:pic>
            <p:pic>
              <p:nvPicPr>
                <p:cNvPr id="250" name="Imagen 249">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10911489" y="4964188"/>
                  <a:ext cx="216998" cy="440700"/>
                </a:xfrm>
                <a:prstGeom prst="rect">
                  <a:avLst/>
                </a:prstGeom>
              </p:spPr>
            </p:pic>
            <p:pic>
              <p:nvPicPr>
                <p:cNvPr id="251" name="Imagen 25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20" t="8620" r="61694" b="37408"/>
                <a:stretch/>
              </p:blipFill>
              <p:spPr>
                <a:xfrm flipH="1">
                  <a:off x="10787539" y="4969842"/>
                  <a:ext cx="210813" cy="435844"/>
                </a:xfrm>
                <a:prstGeom prst="rect">
                  <a:avLst/>
                </a:prstGeom>
              </p:spPr>
            </p:pic>
            <p:grpSp>
              <p:nvGrpSpPr>
                <p:cNvPr id="252" name="Grupo 251"/>
                <p:cNvGrpSpPr/>
                <p:nvPr/>
              </p:nvGrpSpPr>
              <p:grpSpPr>
                <a:xfrm>
                  <a:off x="10800342" y="5424923"/>
                  <a:ext cx="317127" cy="315746"/>
                  <a:chOff x="7369837" y="5180335"/>
                  <a:chExt cx="661510" cy="658629"/>
                </a:xfrm>
              </p:grpSpPr>
              <p:pic>
                <p:nvPicPr>
                  <p:cNvPr id="278" name="Imagen 277">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279" name="Imagen 27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280" name="Imagen 27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281" name="Conector recto 280"/>
                  <p:cNvCxnSpPr>
                    <a:stCxn id="280"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3" name="Imagen 25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10387000" y="5424010"/>
                  <a:ext cx="195150" cy="312933"/>
                </a:xfrm>
                <a:prstGeom prst="rect">
                  <a:avLst/>
                </a:prstGeom>
              </p:spPr>
            </p:pic>
            <p:pic>
              <p:nvPicPr>
                <p:cNvPr id="254" name="Imagen 253">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18" t="8416" r="67452" b="37408"/>
                <a:stretch/>
              </p:blipFill>
              <p:spPr>
                <a:xfrm>
                  <a:off x="10376981" y="4969873"/>
                  <a:ext cx="165501" cy="437496"/>
                </a:xfrm>
                <a:prstGeom prst="rect">
                  <a:avLst/>
                </a:prstGeom>
              </p:spPr>
            </p:pic>
            <p:grpSp>
              <p:nvGrpSpPr>
                <p:cNvPr id="255" name="Grupo 254"/>
                <p:cNvGrpSpPr/>
                <p:nvPr/>
              </p:nvGrpSpPr>
              <p:grpSpPr>
                <a:xfrm>
                  <a:off x="10539028" y="4969445"/>
                  <a:ext cx="279954" cy="81762"/>
                  <a:chOff x="8016019" y="4382363"/>
                  <a:chExt cx="583968" cy="170552"/>
                </a:xfrm>
              </p:grpSpPr>
              <p:pic>
                <p:nvPicPr>
                  <p:cNvPr id="275" name="Imagen 274">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76" name="Imagen 275">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77" name="Imagen 276">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256" name="Grupo 255"/>
                <p:cNvGrpSpPr/>
                <p:nvPr/>
              </p:nvGrpSpPr>
              <p:grpSpPr>
                <a:xfrm>
                  <a:off x="11079510" y="4966477"/>
                  <a:ext cx="279954" cy="81762"/>
                  <a:chOff x="8016019" y="4382363"/>
                  <a:chExt cx="583968" cy="170552"/>
                </a:xfrm>
              </p:grpSpPr>
              <p:pic>
                <p:nvPicPr>
                  <p:cNvPr id="272" name="Imagen 271">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73" name="Imagen 272">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74" name="Imagen 273">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257" name="Imagen 256"/>
                <p:cNvPicPr>
                  <a:picLocks noChangeAspect="1"/>
                </p:cNvPicPr>
                <p:nvPr/>
              </p:nvPicPr>
              <p:blipFill rotWithShape="1">
                <a:blip r:embed="rId8" cstate="hqprint">
                  <a:extLst>
                    <a:ext uri="{28A0092B-C50C-407E-A947-70E740481C1C}">
                      <a14:useLocalDpi xmlns:a14="http://schemas.microsoft.com/office/drawing/2010/main" val="0"/>
                    </a:ext>
                  </a:extLst>
                </a:blip>
                <a:srcRect l="1" t="1" r="62657" b="6326"/>
                <a:stretch/>
              </p:blipFill>
              <p:spPr>
                <a:xfrm>
                  <a:off x="11173192" y="5110123"/>
                  <a:ext cx="100643" cy="288685"/>
                </a:xfrm>
                <a:prstGeom prst="rect">
                  <a:avLst/>
                </a:prstGeom>
              </p:spPr>
            </p:pic>
            <p:pic>
              <p:nvPicPr>
                <p:cNvPr id="259" name="Imagen 25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11323318" y="4540710"/>
                  <a:ext cx="213593" cy="431202"/>
                </a:xfrm>
                <a:prstGeom prst="rect">
                  <a:avLst/>
                </a:prstGeom>
              </p:spPr>
            </p:pic>
            <p:pic>
              <p:nvPicPr>
                <p:cNvPr id="260" name="Imagen 259">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10911489" y="4532986"/>
                  <a:ext cx="216998" cy="440700"/>
                </a:xfrm>
                <a:prstGeom prst="rect">
                  <a:avLst/>
                </a:prstGeom>
              </p:spPr>
            </p:pic>
            <p:pic>
              <p:nvPicPr>
                <p:cNvPr id="261" name="Imagen 26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20" t="8620" r="61694" b="37408"/>
                <a:stretch/>
              </p:blipFill>
              <p:spPr>
                <a:xfrm flipH="1">
                  <a:off x="10787539" y="4538640"/>
                  <a:ext cx="210813" cy="435844"/>
                </a:xfrm>
                <a:prstGeom prst="rect">
                  <a:avLst/>
                </a:prstGeom>
              </p:spPr>
            </p:pic>
            <p:pic>
              <p:nvPicPr>
                <p:cNvPr id="262" name="Imagen 261">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18" t="8416" r="67452" b="37408"/>
                <a:stretch/>
              </p:blipFill>
              <p:spPr>
                <a:xfrm>
                  <a:off x="10376981" y="4538671"/>
                  <a:ext cx="165501" cy="437496"/>
                </a:xfrm>
                <a:prstGeom prst="rect">
                  <a:avLst/>
                </a:prstGeom>
              </p:spPr>
            </p:pic>
            <p:grpSp>
              <p:nvGrpSpPr>
                <p:cNvPr id="263" name="Grupo 262"/>
                <p:cNvGrpSpPr/>
                <p:nvPr/>
              </p:nvGrpSpPr>
              <p:grpSpPr>
                <a:xfrm>
                  <a:off x="10539028" y="4538243"/>
                  <a:ext cx="279954" cy="81762"/>
                  <a:chOff x="8016019" y="4382363"/>
                  <a:chExt cx="583968" cy="170552"/>
                </a:xfrm>
              </p:grpSpPr>
              <p:pic>
                <p:nvPicPr>
                  <p:cNvPr id="269" name="Imagen 268">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70" name="Imagen 269">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71" name="Imagen 270">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264" name="Grupo 263"/>
                <p:cNvGrpSpPr/>
                <p:nvPr/>
              </p:nvGrpSpPr>
              <p:grpSpPr>
                <a:xfrm>
                  <a:off x="11079510" y="4535275"/>
                  <a:ext cx="279954" cy="81762"/>
                  <a:chOff x="8016019" y="4382363"/>
                  <a:chExt cx="583968" cy="170552"/>
                </a:xfrm>
              </p:grpSpPr>
              <p:pic>
                <p:nvPicPr>
                  <p:cNvPr id="266" name="Imagen 265">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67" name="Imagen 266">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68" name="Imagen 267">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265" name="Imagen 264"/>
                <p:cNvPicPr>
                  <a:picLocks noChangeAspect="1"/>
                </p:cNvPicPr>
                <p:nvPr/>
              </p:nvPicPr>
              <p:blipFill rotWithShape="1">
                <a:blip r:embed="rId8" cstate="hqprint">
                  <a:extLst>
                    <a:ext uri="{28A0092B-C50C-407E-A947-70E740481C1C}">
                      <a14:useLocalDpi xmlns:a14="http://schemas.microsoft.com/office/drawing/2010/main" val="0"/>
                    </a:ext>
                  </a:extLst>
                </a:blip>
                <a:srcRect l="41035" t="1" r="3773" b="-820"/>
                <a:stretch/>
              </p:blipFill>
              <p:spPr>
                <a:xfrm>
                  <a:off x="10636249" y="4682636"/>
                  <a:ext cx="147677" cy="308463"/>
                </a:xfrm>
                <a:prstGeom prst="rect">
                  <a:avLst/>
                </a:prstGeom>
              </p:spPr>
            </p:pic>
          </p:grpSp>
          <p:sp>
            <p:nvSpPr>
              <p:cNvPr id="288" name="CuadroTexto 287">
                <a:extLst>
                  <a:ext uri="{FF2B5EF4-FFF2-40B4-BE49-F238E27FC236}">
                    <a16:creationId xmlns:a16="http://schemas.microsoft.com/office/drawing/2014/main" id="{872B446E-F502-4A14-B606-02609149D5C9}"/>
                  </a:ext>
                </a:extLst>
              </p:cNvPr>
              <p:cNvSpPr txBox="1"/>
              <p:nvPr/>
            </p:nvSpPr>
            <p:spPr>
              <a:xfrm>
                <a:off x="8255869" y="5396312"/>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289" name="CuadroTexto 288">
                <a:extLst>
                  <a:ext uri="{FF2B5EF4-FFF2-40B4-BE49-F238E27FC236}">
                    <a16:creationId xmlns:a16="http://schemas.microsoft.com/office/drawing/2014/main" id="{872B446E-F502-4A14-B606-02609149D5C9}"/>
                  </a:ext>
                </a:extLst>
              </p:cNvPr>
              <p:cNvSpPr txBox="1"/>
              <p:nvPr/>
            </p:nvSpPr>
            <p:spPr>
              <a:xfrm>
                <a:off x="9400263" y="5396312"/>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291" name="CuadroTexto 290">
                <a:extLst>
                  <a:ext uri="{FF2B5EF4-FFF2-40B4-BE49-F238E27FC236}">
                    <a16:creationId xmlns:a16="http://schemas.microsoft.com/office/drawing/2014/main" id="{77A75B58-43BB-4D06-8774-1B23A10601B2}"/>
                  </a:ext>
                </a:extLst>
              </p:cNvPr>
              <p:cNvSpPr txBox="1"/>
              <p:nvPr/>
            </p:nvSpPr>
            <p:spPr>
              <a:xfrm>
                <a:off x="7600822" y="5285281"/>
                <a:ext cx="695101" cy="200055"/>
              </a:xfrm>
              <a:prstGeom prst="rect">
                <a:avLst/>
              </a:prstGeom>
              <a:noFill/>
            </p:spPr>
            <p:txBody>
              <a:bodyPr wrap="square" rtlCol="0">
                <a:spAutoFit/>
              </a:bodyPr>
              <a:lstStyle/>
              <a:p>
                <a:pPr algn="ctr"/>
                <a:r>
                  <a:rPr lang="es-MX" sz="700" b="1" cap="all" dirty="0"/>
                  <a:t>VIVIENDA A1</a:t>
                </a:r>
              </a:p>
            </p:txBody>
          </p:sp>
          <p:sp>
            <p:nvSpPr>
              <p:cNvPr id="292" name="CuadroTexto 291">
                <a:extLst>
                  <a:ext uri="{FF2B5EF4-FFF2-40B4-BE49-F238E27FC236}">
                    <a16:creationId xmlns:a16="http://schemas.microsoft.com/office/drawing/2014/main" id="{77A75B58-43BB-4D06-8774-1B23A10601B2}"/>
                  </a:ext>
                </a:extLst>
              </p:cNvPr>
              <p:cNvSpPr txBox="1"/>
              <p:nvPr/>
            </p:nvSpPr>
            <p:spPr>
              <a:xfrm>
                <a:off x="8147239" y="5282762"/>
                <a:ext cx="695101" cy="200055"/>
              </a:xfrm>
              <a:prstGeom prst="rect">
                <a:avLst/>
              </a:prstGeom>
              <a:noFill/>
            </p:spPr>
            <p:txBody>
              <a:bodyPr wrap="square" rtlCol="0">
                <a:spAutoFit/>
              </a:bodyPr>
              <a:lstStyle/>
              <a:p>
                <a:pPr algn="ctr"/>
                <a:r>
                  <a:rPr lang="es-MX" sz="700" b="1" cap="all" dirty="0"/>
                  <a:t>VIVIENDA A2</a:t>
                </a:r>
              </a:p>
            </p:txBody>
          </p:sp>
          <p:sp>
            <p:nvSpPr>
              <p:cNvPr id="293" name="CuadroTexto 292">
                <a:extLst>
                  <a:ext uri="{FF2B5EF4-FFF2-40B4-BE49-F238E27FC236}">
                    <a16:creationId xmlns:a16="http://schemas.microsoft.com/office/drawing/2014/main" id="{77A75B58-43BB-4D06-8774-1B23A10601B2}"/>
                  </a:ext>
                </a:extLst>
              </p:cNvPr>
              <p:cNvSpPr txBox="1"/>
              <p:nvPr/>
            </p:nvSpPr>
            <p:spPr>
              <a:xfrm>
                <a:off x="8769081" y="5282746"/>
                <a:ext cx="695101" cy="200055"/>
              </a:xfrm>
              <a:prstGeom prst="rect">
                <a:avLst/>
              </a:prstGeom>
              <a:noFill/>
            </p:spPr>
            <p:txBody>
              <a:bodyPr wrap="square" rtlCol="0">
                <a:spAutoFit/>
              </a:bodyPr>
              <a:lstStyle/>
              <a:p>
                <a:pPr algn="ctr"/>
                <a:r>
                  <a:rPr lang="es-MX" sz="700" b="1" cap="all" dirty="0"/>
                  <a:t>VIVIENDA B1</a:t>
                </a:r>
              </a:p>
            </p:txBody>
          </p:sp>
          <p:sp>
            <p:nvSpPr>
              <p:cNvPr id="294" name="CuadroTexto 293">
                <a:extLst>
                  <a:ext uri="{FF2B5EF4-FFF2-40B4-BE49-F238E27FC236}">
                    <a16:creationId xmlns:a16="http://schemas.microsoft.com/office/drawing/2014/main" id="{77A75B58-43BB-4D06-8774-1B23A10601B2}"/>
                  </a:ext>
                </a:extLst>
              </p:cNvPr>
              <p:cNvSpPr txBox="1"/>
              <p:nvPr/>
            </p:nvSpPr>
            <p:spPr>
              <a:xfrm>
                <a:off x="9307814" y="5282466"/>
                <a:ext cx="695101" cy="200055"/>
              </a:xfrm>
              <a:prstGeom prst="rect">
                <a:avLst/>
              </a:prstGeom>
              <a:noFill/>
            </p:spPr>
            <p:txBody>
              <a:bodyPr wrap="square" rtlCol="0">
                <a:spAutoFit/>
              </a:bodyPr>
              <a:lstStyle/>
              <a:p>
                <a:pPr algn="ctr"/>
                <a:r>
                  <a:rPr lang="es-MX" sz="700" b="1" cap="all" dirty="0"/>
                  <a:t>VIVIENDA B2</a:t>
                </a:r>
              </a:p>
            </p:txBody>
          </p:sp>
          <p:sp>
            <p:nvSpPr>
              <p:cNvPr id="286" name="CuadroTexto 285">
                <a:extLst>
                  <a:ext uri="{FF2B5EF4-FFF2-40B4-BE49-F238E27FC236}">
                    <a16:creationId xmlns:a16="http://schemas.microsoft.com/office/drawing/2014/main" id="{491C7058-D180-459B-AB64-77ED059FE255}"/>
                  </a:ext>
                </a:extLst>
              </p:cNvPr>
              <p:cNvSpPr txBox="1"/>
              <p:nvPr/>
            </p:nvSpPr>
            <p:spPr>
              <a:xfrm>
                <a:off x="8244556" y="4277159"/>
                <a:ext cx="1108799" cy="200055"/>
              </a:xfrm>
              <a:prstGeom prst="rect">
                <a:avLst/>
              </a:prstGeom>
              <a:noFill/>
            </p:spPr>
            <p:txBody>
              <a:bodyPr wrap="square" rtlCol="0">
                <a:spAutoFit/>
              </a:bodyPr>
              <a:lstStyle/>
              <a:p>
                <a:pPr algn="ctr"/>
                <a:r>
                  <a:rPr lang="es-MX" sz="700" b="1" cap="all" dirty="0"/>
                  <a:t>JUNTA CONSTRUCTIVA</a:t>
                </a:r>
              </a:p>
            </p:txBody>
          </p:sp>
          <p:sp>
            <p:nvSpPr>
              <p:cNvPr id="290" name="Rectángulo 289">
                <a:extLst>
                  <a:ext uri="{FF2B5EF4-FFF2-40B4-BE49-F238E27FC236}">
                    <a16:creationId xmlns:a16="http://schemas.microsoft.com/office/drawing/2014/main" id="{08606ED0-EB89-4F67-987D-51CB777FE1A1}"/>
                  </a:ext>
                </a:extLst>
              </p:cNvPr>
              <p:cNvSpPr/>
              <p:nvPr/>
            </p:nvSpPr>
            <p:spPr>
              <a:xfrm>
                <a:off x="8787576" y="4533630"/>
                <a:ext cx="43760" cy="852362"/>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95" name="Conector recto de flecha 294">
                <a:extLst>
                  <a:ext uri="{FF2B5EF4-FFF2-40B4-BE49-F238E27FC236}">
                    <a16:creationId xmlns:a16="http://schemas.microsoft.com/office/drawing/2014/main" id="{A3CD406F-5169-4E95-B40E-ECAE0714B34D}"/>
                  </a:ext>
                </a:extLst>
              </p:cNvPr>
              <p:cNvCxnSpPr>
                <a:cxnSpLocks/>
                <a:endCxn id="219" idx="1"/>
              </p:cNvCxnSpPr>
              <p:nvPr/>
            </p:nvCxnSpPr>
            <p:spPr>
              <a:xfrm>
                <a:off x="8805595" y="4423923"/>
                <a:ext cx="0" cy="319047"/>
              </a:xfrm>
              <a:prstGeom prst="straightConnector1">
                <a:avLst/>
              </a:prstGeom>
              <a:ln>
                <a:solidFill>
                  <a:srgbClr val="C00000"/>
                </a:solidFill>
                <a:headEnd w="lg" len="lg"/>
                <a:tailEnd type="oval"/>
              </a:ln>
            </p:spPr>
            <p:style>
              <a:lnRef idx="1">
                <a:schemeClr val="accent1"/>
              </a:lnRef>
              <a:fillRef idx="0">
                <a:schemeClr val="accent1"/>
              </a:fillRef>
              <a:effectRef idx="0">
                <a:schemeClr val="accent1"/>
              </a:effectRef>
              <a:fontRef idx="minor">
                <a:schemeClr val="tx1"/>
              </a:fontRef>
            </p:style>
          </p:cxnSp>
        </p:grpSp>
      </p:grpSp>
      <p:sp>
        <p:nvSpPr>
          <p:cNvPr id="146" name="CuadroTexto 145"/>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131" name="object 9">
            <a:extLst>
              <a:ext uri="{FF2B5EF4-FFF2-40B4-BE49-F238E27FC236}">
                <a16:creationId xmlns:a16="http://schemas.microsoft.com/office/drawing/2014/main" id="{4C4A234D-C78D-4B5F-959F-356D845FEEC3}"/>
              </a:ext>
            </a:extLst>
          </p:cNvPr>
          <p:cNvSpPr txBox="1">
            <a:spLocks/>
          </p:cNvSpPr>
          <p:nvPr/>
        </p:nvSpPr>
        <p:spPr>
          <a:xfrm>
            <a:off x="293431" y="1454392"/>
            <a:ext cx="9335295"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Dúplex horizontal 2 niveles (RUV) con junta constructiva</a:t>
            </a:r>
            <a:endParaRPr lang="es-MX" sz="1800" b="1" dirty="0">
              <a:latin typeface="+mn-lt"/>
            </a:endParaRPr>
          </a:p>
        </p:txBody>
      </p:sp>
      <p:graphicFrame>
        <p:nvGraphicFramePr>
          <p:cNvPr id="132" name="Tabla 131"/>
          <p:cNvGraphicFramePr>
            <a:graphicFrameLocks noGrp="1"/>
          </p:cNvGraphicFramePr>
          <p:nvPr>
            <p:extLst/>
          </p:nvPr>
        </p:nvGraphicFramePr>
        <p:xfrm>
          <a:off x="1390738"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DÚPLEX HORIZONTAL</a:t>
                      </a:r>
                      <a:r>
                        <a:rPr lang="es-MX" sz="1000" baseline="0" dirty="0">
                          <a:solidFill>
                            <a:schemeClr val="tx1"/>
                          </a:solidFill>
                        </a:rPr>
                        <a:t> </a:t>
                      </a:r>
                    </a:p>
                    <a:p>
                      <a:pPr algn="ctr"/>
                      <a:r>
                        <a:rPr lang="es-MX" sz="1000" baseline="0" dirty="0">
                          <a:solidFill>
                            <a:schemeClr val="tx1"/>
                          </a:solidFill>
                        </a:rPr>
                        <a:t>2 NIVELES</a:t>
                      </a:r>
                      <a:r>
                        <a:rPr lang="es-MX" sz="1000" dirty="0">
                          <a:solidFill>
                            <a:schemeClr val="tx1"/>
                          </a:solidFill>
                        </a:rPr>
                        <a:t> </a:t>
                      </a:r>
                      <a:r>
                        <a:rPr lang="es-MX" sz="1000" b="1" u="none" dirty="0">
                          <a:solidFill>
                            <a:schemeClr val="tx1"/>
                          </a:solidFill>
                        </a:rPr>
                        <a:t>(</a:t>
                      </a:r>
                      <a:r>
                        <a:rPr lang="es-MX" sz="1000" b="1" u="none" dirty="0">
                          <a:solidFill>
                            <a:srgbClr val="FF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33" name="Imagen 132"/>
          <p:cNvPicPr>
            <a:picLocks noChangeAspect="1"/>
          </p:cNvPicPr>
          <p:nvPr/>
        </p:nvPicPr>
        <p:blipFill>
          <a:blip r:embed="rId9">
            <a:extLst/>
          </a:blip>
          <a:stretch>
            <a:fillRect/>
          </a:stretch>
        </p:blipFill>
        <p:spPr>
          <a:xfrm>
            <a:off x="1443782" y="2861436"/>
            <a:ext cx="929956" cy="684308"/>
          </a:xfrm>
          <a:prstGeom prst="rect">
            <a:avLst/>
          </a:prstGeom>
        </p:spPr>
      </p:pic>
      <p:sp>
        <p:nvSpPr>
          <p:cNvPr id="138" name="CuadroTexto 137"/>
          <p:cNvSpPr txBox="1">
            <a:spLocks/>
          </p:cNvSpPr>
          <p:nvPr/>
        </p:nvSpPr>
        <p:spPr>
          <a:xfrm>
            <a:off x="1400652"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dos o más viviendas dúplex se encuentran separadas solo por una junta constructiva se realizará el </a:t>
            </a:r>
            <a:r>
              <a:rPr lang="es-MX" sz="1400" b="1" dirty="0">
                <a:solidFill>
                  <a:srgbClr val="C00000"/>
                </a:solidFill>
              </a:rPr>
              <a:t>análisis por envolvente térmica en viviendas en cabeceras e intermedias</a:t>
            </a:r>
            <a:r>
              <a:rPr lang="es-MX" sz="1400" b="1" dirty="0"/>
              <a:t>, siempre y  cuando </a:t>
            </a:r>
            <a:r>
              <a:rPr lang="es-MX" sz="1400" b="1" dirty="0">
                <a:solidFill>
                  <a:srgbClr val="C00000"/>
                </a:solidFill>
              </a:rPr>
              <a:t>el ID sea el mismo para las dos viviendas. </a:t>
            </a:r>
            <a:r>
              <a:rPr lang="es-MX" sz="1400" b="1" dirty="0"/>
              <a:t>En el caso donde cada </a:t>
            </a:r>
            <a:r>
              <a:rPr lang="es-MX" sz="1400" b="1" dirty="0">
                <a:solidFill>
                  <a:srgbClr val="C00000"/>
                </a:solidFill>
              </a:rPr>
              <a:t>ID sea diferente se realizará un análisis por prototipo en viviendas en cabeceras e intermedias</a:t>
            </a:r>
            <a:r>
              <a:rPr lang="es-MX" sz="1400" b="1" dirty="0"/>
              <a:t>.</a:t>
            </a:r>
          </a:p>
        </p:txBody>
      </p:sp>
    </p:spTree>
    <p:extLst>
      <p:ext uri="{BB962C8B-B14F-4D97-AF65-F5344CB8AC3E}">
        <p14:creationId xmlns:p14="http://schemas.microsoft.com/office/powerpoint/2010/main" val="425405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29</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2" y="1454392"/>
            <a:ext cx="7279208"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Cuádruplex (RUV) con pasillo</a:t>
            </a:r>
            <a:endParaRPr lang="es-MX" sz="1800" b="1" dirty="0">
              <a:latin typeface="+mn-lt"/>
            </a:endParaRPr>
          </a:p>
        </p:txBody>
      </p:sp>
      <p:grpSp>
        <p:nvGrpSpPr>
          <p:cNvPr id="2" name="Grupo 1">
            <a:extLst>
              <a:ext uri="{FF2B5EF4-FFF2-40B4-BE49-F238E27FC236}">
                <a16:creationId xmlns:a16="http://schemas.microsoft.com/office/drawing/2014/main" id="{D991FF1D-2FDF-4D12-9019-7DBE4C7304D9}"/>
              </a:ext>
            </a:extLst>
          </p:cNvPr>
          <p:cNvGrpSpPr/>
          <p:nvPr/>
        </p:nvGrpSpPr>
        <p:grpSpPr>
          <a:xfrm>
            <a:off x="4821642" y="3952989"/>
            <a:ext cx="5869010" cy="2067577"/>
            <a:chOff x="5898997" y="3952989"/>
            <a:chExt cx="5869010" cy="2067577"/>
          </a:xfrm>
        </p:grpSpPr>
        <p:grpSp>
          <p:nvGrpSpPr>
            <p:cNvPr id="88" name="Grupo 87">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89"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CUÁDRUPLEX</a:t>
                </a:r>
              </a:p>
            </p:txBody>
          </p:sp>
        </p:grpSp>
        <p:sp>
          <p:nvSpPr>
            <p:cNvPr id="349" name="CuadroTexto 348">
              <a:extLst>
                <a:ext uri="{FF2B5EF4-FFF2-40B4-BE49-F238E27FC236}">
                  <a16:creationId xmlns:a16="http://schemas.microsoft.com/office/drawing/2014/main" id="{872B446E-F502-4A14-B606-02609149D5C9}"/>
                </a:ext>
              </a:extLst>
            </p:cNvPr>
            <p:cNvSpPr txBox="1"/>
            <p:nvPr/>
          </p:nvSpPr>
          <p:spPr>
            <a:xfrm>
              <a:off x="8373066" y="5346610"/>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350" name="CuadroTexto 349">
              <a:extLst>
                <a:ext uri="{FF2B5EF4-FFF2-40B4-BE49-F238E27FC236}">
                  <a16:creationId xmlns:a16="http://schemas.microsoft.com/office/drawing/2014/main" id="{872B446E-F502-4A14-B606-02609149D5C9}"/>
                </a:ext>
              </a:extLst>
            </p:cNvPr>
            <p:cNvSpPr txBox="1"/>
            <p:nvPr/>
          </p:nvSpPr>
          <p:spPr>
            <a:xfrm>
              <a:off x="9124378" y="5338371"/>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351" name="CuadroTexto 350">
              <a:extLst>
                <a:ext uri="{FF2B5EF4-FFF2-40B4-BE49-F238E27FC236}">
                  <a16:creationId xmlns:a16="http://schemas.microsoft.com/office/drawing/2014/main" id="{77A75B58-43BB-4D06-8774-1B23A10601B2}"/>
                </a:ext>
              </a:extLst>
            </p:cNvPr>
            <p:cNvSpPr txBox="1"/>
            <p:nvPr/>
          </p:nvSpPr>
          <p:spPr>
            <a:xfrm>
              <a:off x="6763514" y="4526641"/>
              <a:ext cx="879016" cy="307777"/>
            </a:xfrm>
            <a:prstGeom prst="rect">
              <a:avLst/>
            </a:prstGeom>
            <a:noFill/>
          </p:spPr>
          <p:txBody>
            <a:bodyPr wrap="square" rtlCol="0">
              <a:spAutoFit/>
            </a:bodyPr>
            <a:lstStyle/>
            <a:p>
              <a:pPr algn="r"/>
              <a:r>
                <a:rPr lang="es-MX" sz="700" b="1" cap="all" dirty="0"/>
                <a:t>Muro exterior-aire exterior</a:t>
              </a:r>
            </a:p>
          </p:txBody>
        </p:sp>
        <p:cxnSp>
          <p:nvCxnSpPr>
            <p:cNvPr id="352" name="Conector: angular 35">
              <a:extLst>
                <a:ext uri="{FF2B5EF4-FFF2-40B4-BE49-F238E27FC236}">
                  <a16:creationId xmlns:a16="http://schemas.microsoft.com/office/drawing/2014/main" id="{B2AB17B1-B6A5-4D88-8D00-D47510CE7190}"/>
                </a:ext>
              </a:extLst>
            </p:cNvPr>
            <p:cNvCxnSpPr>
              <a:cxnSpLocks/>
            </p:cNvCxnSpPr>
            <p:nvPr/>
          </p:nvCxnSpPr>
          <p:spPr>
            <a:xfrm>
              <a:off x="7572640" y="4671278"/>
              <a:ext cx="640211" cy="163140"/>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nvGrpSpPr>
            <p:cNvPr id="353" name="Grupo 352"/>
            <p:cNvGrpSpPr/>
            <p:nvPr/>
          </p:nvGrpSpPr>
          <p:grpSpPr>
            <a:xfrm>
              <a:off x="7787416" y="4059183"/>
              <a:ext cx="2440378" cy="1728126"/>
              <a:chOff x="5081217" y="1584105"/>
              <a:chExt cx="3513478" cy="2519161"/>
            </a:xfrm>
          </p:grpSpPr>
          <p:pic>
            <p:nvPicPr>
              <p:cNvPr id="354" name="Imagen 35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7618742" y="3433856"/>
                <a:ext cx="407072" cy="652763"/>
              </a:xfrm>
              <a:prstGeom prst="rect">
                <a:avLst/>
              </a:prstGeom>
            </p:spPr>
          </p:pic>
          <p:pic>
            <p:nvPicPr>
              <p:cNvPr id="355" name="Imagen 35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7601169" y="2499681"/>
                <a:ext cx="445543" cy="899463"/>
              </a:xfrm>
              <a:prstGeom prst="rect">
                <a:avLst/>
              </a:prstGeom>
            </p:spPr>
          </p:pic>
          <p:pic>
            <p:nvPicPr>
              <p:cNvPr id="356" name="Imagen 355">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6742118" y="2483569"/>
                <a:ext cx="452647" cy="919277"/>
              </a:xfrm>
              <a:prstGeom prst="rect">
                <a:avLst/>
              </a:prstGeom>
            </p:spPr>
          </p:pic>
          <p:pic>
            <p:nvPicPr>
              <p:cNvPr id="357" name="Imagen 35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6483564" y="2495363"/>
                <a:ext cx="439745" cy="909147"/>
              </a:xfrm>
              <a:prstGeom prst="rect">
                <a:avLst/>
              </a:prstGeom>
            </p:spPr>
          </p:pic>
          <p:grpSp>
            <p:nvGrpSpPr>
              <p:cNvPr id="358" name="Grupo 357"/>
              <p:cNvGrpSpPr/>
              <p:nvPr/>
            </p:nvGrpSpPr>
            <p:grpSpPr>
              <a:xfrm>
                <a:off x="6510270" y="3444637"/>
                <a:ext cx="661510" cy="658629"/>
                <a:chOff x="7369837" y="5180335"/>
                <a:chExt cx="661510" cy="658629"/>
              </a:xfrm>
            </p:grpSpPr>
            <p:pic>
              <p:nvPicPr>
                <p:cNvPr id="384" name="Imagen 383">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385" name="Imagen 384">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386" name="Imagen 38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387" name="Conector recto 386"/>
                <p:cNvCxnSpPr>
                  <a:stCxn id="386"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59" name="Imagen 358">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5648062" y="3442733"/>
                <a:ext cx="407072" cy="652762"/>
              </a:xfrm>
              <a:prstGeom prst="rect">
                <a:avLst/>
              </a:prstGeom>
            </p:spPr>
          </p:pic>
          <p:pic>
            <p:nvPicPr>
              <p:cNvPr id="360" name="Imagen 359">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5627163" y="2495428"/>
                <a:ext cx="345226" cy="912593"/>
              </a:xfrm>
              <a:prstGeom prst="rect">
                <a:avLst/>
              </a:prstGeom>
            </p:spPr>
          </p:pic>
          <p:grpSp>
            <p:nvGrpSpPr>
              <p:cNvPr id="361" name="Grupo 360"/>
              <p:cNvGrpSpPr/>
              <p:nvPr/>
            </p:nvGrpSpPr>
            <p:grpSpPr>
              <a:xfrm>
                <a:off x="5965184" y="2494535"/>
                <a:ext cx="583968" cy="170552"/>
                <a:chOff x="8016019" y="4382363"/>
                <a:chExt cx="583968" cy="170552"/>
              </a:xfrm>
            </p:grpSpPr>
            <p:pic>
              <p:nvPicPr>
                <p:cNvPr id="381" name="Imagen 38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82" name="Imagen 381">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83" name="Imagen 38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62" name="Grupo 361"/>
              <p:cNvGrpSpPr/>
              <p:nvPr/>
            </p:nvGrpSpPr>
            <p:grpSpPr>
              <a:xfrm>
                <a:off x="7092599" y="2488344"/>
                <a:ext cx="583968" cy="170552"/>
                <a:chOff x="8016019" y="4382363"/>
                <a:chExt cx="583968" cy="170552"/>
              </a:xfrm>
            </p:grpSpPr>
            <p:pic>
              <p:nvPicPr>
                <p:cNvPr id="378" name="Imagen 377">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79" name="Imagen 378">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80" name="Imagen 379">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363" name="Imagen 362"/>
              <p:cNvPicPr>
                <a:picLocks noChangeAspect="1"/>
              </p:cNvPicPr>
              <p:nvPr/>
            </p:nvPicPr>
            <p:blipFill rotWithShape="1">
              <a:blip r:embed="rId6" cstate="hqprint">
                <a:extLst>
                  <a:ext uri="{28A0092B-C50C-407E-A947-70E740481C1C}">
                    <a14:useLocalDpi xmlns:a14="http://schemas.microsoft.com/office/drawing/2010/main" val="0"/>
                  </a:ext>
                </a:extLst>
              </a:blip>
              <a:srcRect l="1" t="1" r="62657" b="6326"/>
              <a:stretch/>
            </p:blipFill>
            <p:spPr>
              <a:xfrm>
                <a:off x="7288015" y="2787981"/>
                <a:ext cx="209935" cy="602181"/>
              </a:xfrm>
              <a:prstGeom prst="rect">
                <a:avLst/>
              </a:prstGeom>
            </p:spPr>
          </p:pic>
          <p:cxnSp>
            <p:nvCxnSpPr>
              <p:cNvPr id="364" name="Conector recto 363">
                <a:extLst>
                  <a:ext uri="{FF2B5EF4-FFF2-40B4-BE49-F238E27FC236}">
                    <a16:creationId xmlns:a16="http://schemas.microsoft.com/office/drawing/2014/main" id="{0C9D91DF-12AE-4067-A59A-0C5FDC0FF2E4}"/>
                  </a:ext>
                </a:extLst>
              </p:cNvPr>
              <p:cNvCxnSpPr/>
              <p:nvPr/>
            </p:nvCxnSpPr>
            <p:spPr>
              <a:xfrm>
                <a:off x="5081217" y="3423684"/>
                <a:ext cx="3513478"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365" name="Imagen 36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7601169" y="1600217"/>
                <a:ext cx="445543" cy="899463"/>
              </a:xfrm>
              <a:prstGeom prst="rect">
                <a:avLst/>
              </a:prstGeom>
            </p:spPr>
          </p:pic>
          <p:pic>
            <p:nvPicPr>
              <p:cNvPr id="366" name="Imagen 365">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6742118" y="1584105"/>
                <a:ext cx="452647" cy="919277"/>
              </a:xfrm>
              <a:prstGeom prst="rect">
                <a:avLst/>
              </a:prstGeom>
            </p:spPr>
          </p:pic>
          <p:pic>
            <p:nvPicPr>
              <p:cNvPr id="367" name="Imagen 36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6483564" y="1595899"/>
                <a:ext cx="439745" cy="909147"/>
              </a:xfrm>
              <a:prstGeom prst="rect">
                <a:avLst/>
              </a:prstGeom>
            </p:spPr>
          </p:pic>
          <p:pic>
            <p:nvPicPr>
              <p:cNvPr id="368" name="Imagen 367">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5627163" y="1595964"/>
                <a:ext cx="345226" cy="912593"/>
              </a:xfrm>
              <a:prstGeom prst="rect">
                <a:avLst/>
              </a:prstGeom>
            </p:spPr>
          </p:pic>
          <p:grpSp>
            <p:nvGrpSpPr>
              <p:cNvPr id="369" name="Grupo 368"/>
              <p:cNvGrpSpPr/>
              <p:nvPr/>
            </p:nvGrpSpPr>
            <p:grpSpPr>
              <a:xfrm>
                <a:off x="5965184" y="1595071"/>
                <a:ext cx="583968" cy="170552"/>
                <a:chOff x="8016019" y="4382363"/>
                <a:chExt cx="583968" cy="170552"/>
              </a:xfrm>
            </p:grpSpPr>
            <p:pic>
              <p:nvPicPr>
                <p:cNvPr id="375" name="Imagen 374">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76" name="Imagen 375">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77" name="Imagen 376">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70" name="Grupo 369"/>
              <p:cNvGrpSpPr/>
              <p:nvPr/>
            </p:nvGrpSpPr>
            <p:grpSpPr>
              <a:xfrm>
                <a:off x="7092599" y="1588880"/>
                <a:ext cx="583968" cy="170552"/>
                <a:chOff x="8016019" y="4382363"/>
                <a:chExt cx="583968" cy="170552"/>
              </a:xfrm>
            </p:grpSpPr>
            <p:pic>
              <p:nvPicPr>
                <p:cNvPr id="372" name="Imagen 371">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73" name="Imagen 37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74" name="Imagen 373">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371" name="Imagen 370"/>
              <p:cNvPicPr>
                <a:picLocks noChangeAspect="1"/>
              </p:cNvPicPr>
              <p:nvPr/>
            </p:nvPicPr>
            <p:blipFill rotWithShape="1">
              <a:blip r:embed="rId6" cstate="hqprint">
                <a:extLst>
                  <a:ext uri="{28A0092B-C50C-407E-A947-70E740481C1C}">
                    <a14:useLocalDpi xmlns:a14="http://schemas.microsoft.com/office/drawing/2010/main" val="0"/>
                  </a:ext>
                </a:extLst>
              </a:blip>
              <a:srcRect l="1" t="1" r="3773" b="6326"/>
              <a:stretch/>
            </p:blipFill>
            <p:spPr>
              <a:xfrm>
                <a:off x="5991944" y="1896269"/>
                <a:ext cx="537068" cy="597837"/>
              </a:xfrm>
              <a:prstGeom prst="rect">
                <a:avLst/>
              </a:prstGeom>
            </p:spPr>
          </p:pic>
        </p:grpSp>
        <p:cxnSp>
          <p:nvCxnSpPr>
            <p:cNvPr id="388" name="Conector: angular 35">
              <a:extLst>
                <a:ext uri="{FF2B5EF4-FFF2-40B4-BE49-F238E27FC236}">
                  <a16:creationId xmlns:a16="http://schemas.microsoft.com/office/drawing/2014/main" id="{B2AB17B1-B6A5-4D88-8D00-D47510CE7190}"/>
                </a:ext>
              </a:extLst>
            </p:cNvPr>
            <p:cNvCxnSpPr>
              <a:cxnSpLocks/>
            </p:cNvCxnSpPr>
            <p:nvPr/>
          </p:nvCxnSpPr>
          <p:spPr>
            <a:xfrm rot="10800000">
              <a:off x="8989028" y="4386569"/>
              <a:ext cx="1274182" cy="20194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389" name="CuadroTexto 388">
              <a:extLst>
                <a:ext uri="{FF2B5EF4-FFF2-40B4-BE49-F238E27FC236}">
                  <a16:creationId xmlns:a16="http://schemas.microsoft.com/office/drawing/2014/main" id="{77A75B58-43BB-4D06-8774-1B23A10601B2}"/>
                </a:ext>
              </a:extLst>
            </p:cNvPr>
            <p:cNvSpPr txBox="1"/>
            <p:nvPr/>
          </p:nvSpPr>
          <p:spPr>
            <a:xfrm>
              <a:off x="10201994" y="4429911"/>
              <a:ext cx="685754" cy="307777"/>
            </a:xfrm>
            <a:prstGeom prst="rect">
              <a:avLst/>
            </a:prstGeom>
            <a:noFill/>
          </p:spPr>
          <p:txBody>
            <a:bodyPr wrap="square" rtlCol="0">
              <a:spAutoFit/>
            </a:bodyPr>
            <a:lstStyle/>
            <a:p>
              <a:r>
                <a:rPr lang="es-MX" sz="700" b="1" cap="all" dirty="0"/>
                <a:t>Muro MEDIANERO</a:t>
              </a:r>
            </a:p>
          </p:txBody>
        </p:sp>
        <p:sp>
          <p:nvSpPr>
            <p:cNvPr id="390" name="CuadroTexto 389">
              <a:extLst>
                <a:ext uri="{FF2B5EF4-FFF2-40B4-BE49-F238E27FC236}">
                  <a16:creationId xmlns:a16="http://schemas.microsoft.com/office/drawing/2014/main" id="{872B446E-F502-4A14-B606-02609149D5C9}"/>
                </a:ext>
              </a:extLst>
            </p:cNvPr>
            <p:cNvSpPr txBox="1"/>
            <p:nvPr/>
          </p:nvSpPr>
          <p:spPr>
            <a:xfrm>
              <a:off x="7748227" y="5168362"/>
              <a:ext cx="529252" cy="200055"/>
            </a:xfrm>
            <a:prstGeom prst="rect">
              <a:avLst/>
            </a:prstGeom>
            <a:noFill/>
          </p:spPr>
          <p:txBody>
            <a:bodyPr wrap="square" rtlCol="0">
              <a:spAutoFit/>
            </a:bodyPr>
            <a:lstStyle/>
            <a:p>
              <a:pPr algn="ctr"/>
              <a:r>
                <a:rPr lang="es-MX" sz="700" b="1" dirty="0"/>
                <a:t>PASILLO</a:t>
              </a:r>
            </a:p>
          </p:txBody>
        </p:sp>
        <p:sp>
          <p:nvSpPr>
            <p:cNvPr id="391" name="CuadroTexto 390">
              <a:extLst>
                <a:ext uri="{FF2B5EF4-FFF2-40B4-BE49-F238E27FC236}">
                  <a16:creationId xmlns:a16="http://schemas.microsoft.com/office/drawing/2014/main" id="{77A75B58-43BB-4D06-8774-1B23A10601B2}"/>
                </a:ext>
              </a:extLst>
            </p:cNvPr>
            <p:cNvSpPr txBox="1"/>
            <p:nvPr/>
          </p:nvSpPr>
          <p:spPr>
            <a:xfrm>
              <a:off x="8263486" y="5157402"/>
              <a:ext cx="695101" cy="200055"/>
            </a:xfrm>
            <a:prstGeom prst="rect">
              <a:avLst/>
            </a:prstGeom>
            <a:noFill/>
          </p:spPr>
          <p:txBody>
            <a:bodyPr wrap="square" rtlCol="0">
              <a:spAutoFit/>
            </a:bodyPr>
            <a:lstStyle/>
            <a:p>
              <a:pPr algn="ctr"/>
              <a:r>
                <a:rPr lang="es-MX" sz="700" b="1" cap="all" dirty="0"/>
                <a:t>VIVIENDA A1</a:t>
              </a:r>
            </a:p>
          </p:txBody>
        </p:sp>
        <p:sp>
          <p:nvSpPr>
            <p:cNvPr id="392" name="CuadroTexto 391">
              <a:extLst>
                <a:ext uri="{FF2B5EF4-FFF2-40B4-BE49-F238E27FC236}">
                  <a16:creationId xmlns:a16="http://schemas.microsoft.com/office/drawing/2014/main" id="{77A75B58-43BB-4D06-8774-1B23A10601B2}"/>
                </a:ext>
              </a:extLst>
            </p:cNvPr>
            <p:cNvSpPr txBox="1"/>
            <p:nvPr/>
          </p:nvSpPr>
          <p:spPr>
            <a:xfrm>
              <a:off x="9014839" y="5169505"/>
              <a:ext cx="695101" cy="200055"/>
            </a:xfrm>
            <a:prstGeom prst="rect">
              <a:avLst/>
            </a:prstGeom>
            <a:noFill/>
          </p:spPr>
          <p:txBody>
            <a:bodyPr wrap="square" rtlCol="0">
              <a:spAutoFit/>
            </a:bodyPr>
            <a:lstStyle/>
            <a:p>
              <a:pPr algn="ctr"/>
              <a:r>
                <a:rPr lang="es-MX" sz="700" b="1" cap="all" dirty="0"/>
                <a:t>VIVIENDA A4</a:t>
              </a:r>
            </a:p>
          </p:txBody>
        </p:sp>
        <p:sp>
          <p:nvSpPr>
            <p:cNvPr id="393" name="CuadroTexto 392">
              <a:extLst>
                <a:ext uri="{FF2B5EF4-FFF2-40B4-BE49-F238E27FC236}">
                  <a16:creationId xmlns:a16="http://schemas.microsoft.com/office/drawing/2014/main" id="{872B446E-F502-4A14-B606-02609149D5C9}"/>
                </a:ext>
              </a:extLst>
            </p:cNvPr>
            <p:cNvSpPr txBox="1"/>
            <p:nvPr/>
          </p:nvSpPr>
          <p:spPr>
            <a:xfrm>
              <a:off x="9733958" y="5157402"/>
              <a:ext cx="529252" cy="200055"/>
            </a:xfrm>
            <a:prstGeom prst="rect">
              <a:avLst/>
            </a:prstGeom>
            <a:noFill/>
          </p:spPr>
          <p:txBody>
            <a:bodyPr wrap="square" rtlCol="0">
              <a:spAutoFit/>
            </a:bodyPr>
            <a:lstStyle/>
            <a:p>
              <a:pPr algn="ctr"/>
              <a:r>
                <a:rPr lang="es-MX" sz="700" b="1" dirty="0"/>
                <a:t>PASILLO</a:t>
              </a:r>
            </a:p>
          </p:txBody>
        </p:sp>
        <p:sp>
          <p:nvSpPr>
            <p:cNvPr id="394" name="CuadroTexto 393">
              <a:extLst>
                <a:ext uri="{FF2B5EF4-FFF2-40B4-BE49-F238E27FC236}">
                  <a16:creationId xmlns:a16="http://schemas.microsoft.com/office/drawing/2014/main" id="{77A75B58-43BB-4D06-8774-1B23A10601B2}"/>
                </a:ext>
              </a:extLst>
            </p:cNvPr>
            <p:cNvSpPr txBox="1"/>
            <p:nvPr/>
          </p:nvSpPr>
          <p:spPr>
            <a:xfrm>
              <a:off x="8263486" y="4563940"/>
              <a:ext cx="695101" cy="200055"/>
            </a:xfrm>
            <a:prstGeom prst="rect">
              <a:avLst/>
            </a:prstGeom>
            <a:noFill/>
          </p:spPr>
          <p:txBody>
            <a:bodyPr wrap="square" rtlCol="0">
              <a:spAutoFit/>
            </a:bodyPr>
            <a:lstStyle/>
            <a:p>
              <a:pPr algn="ctr"/>
              <a:r>
                <a:rPr lang="es-MX" sz="700" b="1" cap="all" dirty="0"/>
                <a:t>VIVIENDA A2</a:t>
              </a:r>
            </a:p>
          </p:txBody>
        </p:sp>
        <p:sp>
          <p:nvSpPr>
            <p:cNvPr id="395" name="CuadroTexto 394">
              <a:extLst>
                <a:ext uri="{FF2B5EF4-FFF2-40B4-BE49-F238E27FC236}">
                  <a16:creationId xmlns:a16="http://schemas.microsoft.com/office/drawing/2014/main" id="{77A75B58-43BB-4D06-8774-1B23A10601B2}"/>
                </a:ext>
              </a:extLst>
            </p:cNvPr>
            <p:cNvSpPr txBox="1"/>
            <p:nvPr/>
          </p:nvSpPr>
          <p:spPr>
            <a:xfrm>
              <a:off x="9014839" y="4538662"/>
              <a:ext cx="695101" cy="200055"/>
            </a:xfrm>
            <a:prstGeom prst="rect">
              <a:avLst/>
            </a:prstGeom>
            <a:noFill/>
          </p:spPr>
          <p:txBody>
            <a:bodyPr wrap="square" rtlCol="0">
              <a:spAutoFit/>
            </a:bodyPr>
            <a:lstStyle/>
            <a:p>
              <a:pPr algn="ctr"/>
              <a:r>
                <a:rPr lang="es-MX" sz="700" b="1" cap="all" dirty="0"/>
                <a:t>VIVIENDA A3</a:t>
              </a:r>
            </a:p>
          </p:txBody>
        </p:sp>
      </p:grpSp>
      <p:sp>
        <p:nvSpPr>
          <p:cNvPr id="100" name="CuadroTexto 99"/>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91" name="Tabla 90"/>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CUÁDRUPLEX</a:t>
                      </a:r>
                      <a:endParaRPr lang="es-MX" sz="1000" baseline="0" dirty="0">
                        <a:solidFill>
                          <a:schemeClr val="tx1"/>
                        </a:solidFill>
                      </a:endParaRPr>
                    </a:p>
                    <a:p>
                      <a:pPr algn="ctr"/>
                      <a:r>
                        <a:rPr lang="es-MX" sz="1000" b="1" u="none" dirty="0">
                          <a:solidFill>
                            <a:schemeClr val="tx1"/>
                          </a:solidFill>
                        </a:rPr>
                        <a:t>(</a:t>
                      </a:r>
                      <a:r>
                        <a:rPr lang="es-MX" sz="1000" b="1" u="none" dirty="0">
                          <a:solidFill>
                            <a:srgbClr val="C0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49" name="Imagen 148"/>
          <p:cNvPicPr>
            <a:picLocks noChangeAspect="1"/>
          </p:cNvPicPr>
          <p:nvPr/>
        </p:nvPicPr>
        <p:blipFill>
          <a:blip r:embed="rId7">
            <a:extLst/>
          </a:blip>
          <a:stretch>
            <a:fillRect/>
          </a:stretch>
        </p:blipFill>
        <p:spPr>
          <a:xfrm>
            <a:off x="1437462" y="2880804"/>
            <a:ext cx="930693" cy="684333"/>
          </a:xfrm>
          <a:prstGeom prst="rect">
            <a:avLst/>
          </a:prstGeom>
        </p:spPr>
      </p:pic>
      <p:sp>
        <p:nvSpPr>
          <p:cNvPr id="93" name="CuadroTexto 92"/>
          <p:cNvSpPr txBox="1">
            <a:spLocks/>
          </p:cNvSpPr>
          <p:nvPr/>
        </p:nvSpPr>
        <p:spPr>
          <a:xfrm>
            <a:off x="1400649"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una vivienda cuádruplex cuenta con pasillos que permiten el contacto directo del muro con el exterior se realizará el </a:t>
            </a:r>
            <a:r>
              <a:rPr lang="es-MX" sz="1400" b="1" dirty="0">
                <a:solidFill>
                  <a:srgbClr val="C00000"/>
                </a:solidFill>
              </a:rPr>
              <a:t>análisis de las vivienda por envolvente térmica o por ID de prototipo según sea el caso.</a:t>
            </a:r>
          </a:p>
        </p:txBody>
      </p:sp>
    </p:spTree>
    <p:extLst>
      <p:ext uri="{BB962C8B-B14F-4D97-AF65-F5344CB8AC3E}">
        <p14:creationId xmlns:p14="http://schemas.microsoft.com/office/powerpoint/2010/main" val="386332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MX" smtClean="0"/>
              <a:t>3</a:t>
            </a:fld>
            <a:endParaRPr lang="es-MX"/>
          </a:p>
        </p:txBody>
      </p:sp>
      <p:sp>
        <p:nvSpPr>
          <p:cNvPr id="35" name="object 10"/>
          <p:cNvSpPr txBox="1"/>
          <p:nvPr/>
        </p:nvSpPr>
        <p:spPr>
          <a:xfrm>
            <a:off x="672923" y="3620883"/>
            <a:ext cx="4634865" cy="299720"/>
          </a:xfrm>
          <a:prstGeom prst="rect">
            <a:avLst/>
          </a:prstGeom>
        </p:spPr>
        <p:txBody>
          <a:bodyPr vert="horz" wrap="square" lIns="0" tIns="12700" rIns="0" bIns="0" rtlCol="0">
            <a:spAutoFit/>
          </a:bodyPr>
          <a:lstStyle/>
          <a:p>
            <a:pPr marL="12700">
              <a:lnSpc>
                <a:spcPct val="100000"/>
              </a:lnSpc>
              <a:spcBef>
                <a:spcPts val="100"/>
              </a:spcBef>
            </a:pPr>
            <a:r>
              <a:rPr lang="es-MX" sz="1800" b="1" spc="-5">
                <a:cs typeface="Arial"/>
              </a:rPr>
              <a:t>Proceso </a:t>
            </a:r>
            <a:r>
              <a:rPr lang="es-MX" sz="1800" b="1">
                <a:cs typeface="Arial"/>
              </a:rPr>
              <a:t>que </a:t>
            </a:r>
            <a:r>
              <a:rPr lang="es-MX" sz="1800" b="1" spc="-10">
                <a:cs typeface="Arial"/>
              </a:rPr>
              <a:t>lleva </a:t>
            </a:r>
            <a:r>
              <a:rPr lang="es-MX" sz="1800" b="1" spc="-5">
                <a:cs typeface="Arial"/>
              </a:rPr>
              <a:t>a cabo el</a:t>
            </a:r>
            <a:r>
              <a:rPr lang="es-MX" sz="1800" b="1" spc="50">
                <a:cs typeface="Arial"/>
              </a:rPr>
              <a:t> </a:t>
            </a:r>
            <a:r>
              <a:rPr lang="es-MX" sz="1800" b="1" spc="-5">
                <a:cs typeface="Arial"/>
              </a:rPr>
              <a:t>Desarrollador:</a:t>
            </a:r>
            <a:endParaRPr lang="es-MX" sz="1800">
              <a:cs typeface="Arial"/>
            </a:endParaRPr>
          </a:p>
        </p:txBody>
      </p:sp>
      <p:sp>
        <p:nvSpPr>
          <p:cNvPr id="36" name="object 11"/>
          <p:cNvSpPr/>
          <p:nvPr/>
        </p:nvSpPr>
        <p:spPr>
          <a:xfrm>
            <a:off x="672923" y="4153713"/>
            <a:ext cx="1455597" cy="590550"/>
          </a:xfrm>
          <a:prstGeom prst="rect">
            <a:avLst/>
          </a:prstGeom>
          <a:blipFill>
            <a:blip r:embed="rId2"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lang="es-MX"/>
          </a:p>
        </p:txBody>
      </p:sp>
      <p:sp>
        <p:nvSpPr>
          <p:cNvPr id="37" name="object 12"/>
          <p:cNvSpPr/>
          <p:nvPr/>
        </p:nvSpPr>
        <p:spPr>
          <a:xfrm>
            <a:off x="672923" y="4828100"/>
            <a:ext cx="1455597" cy="590575"/>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lang="es-MX"/>
          </a:p>
        </p:txBody>
      </p:sp>
      <p:sp>
        <p:nvSpPr>
          <p:cNvPr id="38" name="object 13"/>
          <p:cNvSpPr/>
          <p:nvPr/>
        </p:nvSpPr>
        <p:spPr>
          <a:xfrm>
            <a:off x="672923" y="5485800"/>
            <a:ext cx="1455597" cy="590575"/>
          </a:xfrm>
          <a:prstGeom prst="rect">
            <a:avLst/>
          </a:prstGeom>
          <a:blipFill>
            <a:blip r:embed="rId4"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lang="es-MX"/>
          </a:p>
        </p:txBody>
      </p:sp>
      <p:sp>
        <p:nvSpPr>
          <p:cNvPr id="40" name="object 15"/>
          <p:cNvSpPr txBox="1"/>
          <p:nvPr/>
        </p:nvSpPr>
        <p:spPr>
          <a:xfrm>
            <a:off x="672924" y="1947913"/>
            <a:ext cx="5744661" cy="1397177"/>
          </a:xfrm>
          <a:prstGeom prst="rect">
            <a:avLst/>
          </a:prstGeom>
        </p:spPr>
        <p:txBody>
          <a:bodyPr vert="horz" wrap="square" lIns="0" tIns="12065" rIns="0" bIns="0" rtlCol="0">
            <a:spAutoFit/>
          </a:bodyPr>
          <a:lstStyle/>
          <a:p>
            <a:pPr marL="355600" indent="-342900">
              <a:lnSpc>
                <a:spcPct val="100000"/>
              </a:lnSpc>
              <a:spcBef>
                <a:spcPts val="95"/>
              </a:spcBef>
              <a:buAutoNum type="arabicPeriod"/>
              <a:tabLst>
                <a:tab pos="354965" algn="l"/>
                <a:tab pos="355600" algn="l"/>
              </a:tabLst>
            </a:pPr>
            <a:r>
              <a:rPr lang="es-MX" sz="1600" spc="-10" dirty="0">
                <a:cs typeface="Arial"/>
              </a:rPr>
              <a:t>Haber </a:t>
            </a:r>
            <a:r>
              <a:rPr lang="es-MX" sz="1600" spc="-5" dirty="0">
                <a:cs typeface="Arial"/>
              </a:rPr>
              <a:t>recibido la capacitación del </a:t>
            </a:r>
            <a:r>
              <a:rPr lang="es-MX" sz="1600" b="1" spc="-15" dirty="0">
                <a:solidFill>
                  <a:srgbClr val="006600"/>
                </a:solidFill>
                <a:cs typeface="Arial"/>
              </a:rPr>
              <a:t>SISEViVe</a:t>
            </a:r>
            <a:r>
              <a:rPr lang="es-MX" sz="1600" spc="-15" dirty="0">
                <a:cs typeface="Arial"/>
              </a:rPr>
              <a:t>, </a:t>
            </a:r>
            <a:r>
              <a:rPr lang="es-MX" sz="1600" spc="-5" dirty="0">
                <a:cs typeface="Arial"/>
              </a:rPr>
              <a:t>o bien, contar con un asesor</a:t>
            </a:r>
            <a:r>
              <a:rPr lang="es-MX" sz="1600" spc="175" dirty="0">
                <a:cs typeface="Arial"/>
              </a:rPr>
              <a:t> </a:t>
            </a:r>
            <a:r>
              <a:rPr lang="es-MX" sz="1600" spc="-5" dirty="0">
                <a:cs typeface="Arial"/>
              </a:rPr>
              <a:t>certificado SISEVIVE.</a:t>
            </a:r>
            <a:endParaRPr lang="es-MX" sz="1600" dirty="0">
              <a:cs typeface="Arial"/>
            </a:endParaRPr>
          </a:p>
          <a:p>
            <a:pPr marL="355600" indent="-342900">
              <a:lnSpc>
                <a:spcPct val="100000"/>
              </a:lnSpc>
              <a:spcBef>
                <a:spcPts val="1170"/>
              </a:spcBef>
              <a:buAutoNum type="arabicPeriod"/>
              <a:tabLst>
                <a:tab pos="354965" algn="l"/>
                <a:tab pos="355600" algn="l"/>
              </a:tabLst>
            </a:pPr>
            <a:r>
              <a:rPr lang="es-MX" sz="1600" spc="-5" dirty="0">
                <a:solidFill>
                  <a:srgbClr val="C00000"/>
                </a:solidFill>
                <a:cs typeface="Arial"/>
              </a:rPr>
              <a:t>Cumplir con los prerrequisitos de las Reglas de Operación del programa de</a:t>
            </a:r>
            <a:r>
              <a:rPr lang="es-MX" sz="1600" spc="204" dirty="0">
                <a:solidFill>
                  <a:srgbClr val="C00000"/>
                </a:solidFill>
                <a:cs typeface="Arial"/>
              </a:rPr>
              <a:t> </a:t>
            </a:r>
            <a:r>
              <a:rPr lang="es-MX" sz="1600" spc="-5" dirty="0">
                <a:solidFill>
                  <a:srgbClr val="C00000"/>
                </a:solidFill>
                <a:cs typeface="Arial"/>
              </a:rPr>
              <a:t>subsidio </a:t>
            </a:r>
            <a:r>
              <a:rPr lang="es-MX" sz="1600" spc="-5" dirty="0">
                <a:cs typeface="Arial"/>
              </a:rPr>
              <a:t>(</a:t>
            </a:r>
            <a:r>
              <a:rPr lang="es-MX" sz="1600" spc="-5" dirty="0">
                <a:solidFill>
                  <a:srgbClr val="337629"/>
                </a:solidFill>
                <a:cs typeface="Arial"/>
              </a:rPr>
              <a:t>que incluye los botes de basura y contenedores para separación de residuos</a:t>
            </a:r>
            <a:r>
              <a:rPr lang="es-MX" sz="1600" spc="-5" dirty="0">
                <a:cs typeface="Arial"/>
              </a:rPr>
              <a:t>).</a:t>
            </a:r>
            <a:endParaRPr lang="es-MX" sz="1600" dirty="0">
              <a:cs typeface="Arial"/>
            </a:endParaRPr>
          </a:p>
        </p:txBody>
      </p:sp>
      <p:sp>
        <p:nvSpPr>
          <p:cNvPr id="3" name="Rectángulo 2">
            <a:extLst>
              <a:ext uri="{FF2B5EF4-FFF2-40B4-BE49-F238E27FC236}">
                <a16:creationId xmlns:a16="http://schemas.microsoft.com/office/drawing/2014/main" id="{109966FF-68A4-4DA1-B190-B518F82E833E}"/>
              </a:ext>
            </a:extLst>
          </p:cNvPr>
          <p:cNvSpPr/>
          <p:nvPr/>
        </p:nvSpPr>
        <p:spPr>
          <a:xfrm>
            <a:off x="1668543" y="4264322"/>
            <a:ext cx="4011996" cy="338554"/>
          </a:xfrm>
          <a:prstGeom prst="rect">
            <a:avLst/>
          </a:prstGeom>
        </p:spPr>
        <p:txBody>
          <a:bodyPr wrap="none">
            <a:spAutoFit/>
          </a:bodyPr>
          <a:lstStyle/>
          <a:p>
            <a:pPr marL="496570">
              <a:lnSpc>
                <a:spcPct val="100000"/>
              </a:lnSpc>
              <a:spcBef>
                <a:spcPts val="175"/>
              </a:spcBef>
            </a:pPr>
            <a:r>
              <a:rPr lang="es-MX" sz="1600" spc="-5">
                <a:cs typeface="Arial"/>
              </a:rPr>
              <a:t>Solicitud de </a:t>
            </a:r>
            <a:r>
              <a:rPr lang="es-MX" sz="1600" b="1" spc="-5">
                <a:cs typeface="Arial"/>
              </a:rPr>
              <a:t>EVALUACIÓN</a:t>
            </a:r>
            <a:r>
              <a:rPr lang="es-MX" sz="1600" spc="-5">
                <a:cs typeface="Arial"/>
              </a:rPr>
              <a:t> por</a:t>
            </a:r>
            <a:r>
              <a:rPr lang="es-MX" sz="1600" spc="10">
                <a:cs typeface="Arial"/>
              </a:rPr>
              <a:t> </a:t>
            </a:r>
            <a:r>
              <a:rPr lang="es-MX" sz="1600" spc="-5">
                <a:cs typeface="Arial"/>
              </a:rPr>
              <a:t>prototipo.</a:t>
            </a:r>
            <a:endParaRPr lang="es-MX" sz="1600">
              <a:cs typeface="Arial"/>
            </a:endParaRPr>
          </a:p>
        </p:txBody>
      </p:sp>
      <p:sp>
        <p:nvSpPr>
          <p:cNvPr id="5" name="Rectángulo 4">
            <a:extLst>
              <a:ext uri="{FF2B5EF4-FFF2-40B4-BE49-F238E27FC236}">
                <a16:creationId xmlns:a16="http://schemas.microsoft.com/office/drawing/2014/main" id="{8283B032-A7B3-49F7-B955-330D683715D2}"/>
              </a:ext>
            </a:extLst>
          </p:cNvPr>
          <p:cNvSpPr/>
          <p:nvPr/>
        </p:nvSpPr>
        <p:spPr>
          <a:xfrm>
            <a:off x="1668543" y="4922607"/>
            <a:ext cx="5332983" cy="338554"/>
          </a:xfrm>
          <a:prstGeom prst="rect">
            <a:avLst/>
          </a:prstGeom>
        </p:spPr>
        <p:txBody>
          <a:bodyPr wrap="square">
            <a:spAutoFit/>
          </a:bodyPr>
          <a:lstStyle/>
          <a:p>
            <a:pPr marL="505459">
              <a:lnSpc>
                <a:spcPct val="100000"/>
              </a:lnSpc>
            </a:pPr>
            <a:r>
              <a:rPr lang="es-MX" sz="1600" spc="-5">
                <a:cs typeface="Arial"/>
              </a:rPr>
              <a:t>Implementación del prototipo optimizado en</a:t>
            </a:r>
            <a:r>
              <a:rPr lang="es-MX" sz="1600" spc="75">
                <a:cs typeface="Arial"/>
              </a:rPr>
              <a:t> </a:t>
            </a:r>
            <a:r>
              <a:rPr lang="es-MX" sz="1600" spc="-5">
                <a:cs typeface="Arial"/>
              </a:rPr>
              <a:t>obra.</a:t>
            </a:r>
            <a:endParaRPr lang="es-MX" sz="1600">
              <a:cs typeface="Arial"/>
            </a:endParaRPr>
          </a:p>
        </p:txBody>
      </p:sp>
      <p:sp>
        <p:nvSpPr>
          <p:cNvPr id="6" name="Rectángulo 5">
            <a:extLst>
              <a:ext uri="{FF2B5EF4-FFF2-40B4-BE49-F238E27FC236}">
                <a16:creationId xmlns:a16="http://schemas.microsoft.com/office/drawing/2014/main" id="{AC5E7080-2435-4848-8FDE-8CCC46080661}"/>
              </a:ext>
            </a:extLst>
          </p:cNvPr>
          <p:cNvSpPr/>
          <p:nvPr/>
        </p:nvSpPr>
        <p:spPr>
          <a:xfrm>
            <a:off x="1668543" y="5617339"/>
            <a:ext cx="6096000" cy="361637"/>
          </a:xfrm>
          <a:prstGeom prst="rect">
            <a:avLst/>
          </a:prstGeom>
        </p:spPr>
        <p:txBody>
          <a:bodyPr>
            <a:spAutoFit/>
          </a:bodyPr>
          <a:lstStyle/>
          <a:p>
            <a:pPr marL="506730">
              <a:lnSpc>
                <a:spcPts val="2080"/>
              </a:lnSpc>
            </a:pPr>
            <a:r>
              <a:rPr lang="es-MX" sz="1600" spc="-5">
                <a:cs typeface="Arial"/>
              </a:rPr>
              <a:t>Solicitud de </a:t>
            </a:r>
            <a:r>
              <a:rPr lang="es-MX" sz="1600" b="1" spc="-5">
                <a:cs typeface="Arial"/>
              </a:rPr>
              <a:t>MARCA DE VIVIENDA SUSTENTABLE.</a:t>
            </a:r>
            <a:endParaRPr lang="es-MX" sz="1600">
              <a:cs typeface="Arial"/>
            </a:endParaRPr>
          </a:p>
        </p:txBody>
      </p:sp>
      <p:graphicFrame>
        <p:nvGraphicFramePr>
          <p:cNvPr id="7" name="Tabla 6">
            <a:extLst>
              <a:ext uri="{FF2B5EF4-FFF2-40B4-BE49-F238E27FC236}">
                <a16:creationId xmlns:a16="http://schemas.microsoft.com/office/drawing/2014/main" id="{2E298EAE-F82D-4A71-AC72-9709B84AD85D}"/>
              </a:ext>
            </a:extLst>
          </p:cNvPr>
          <p:cNvGraphicFramePr>
            <a:graphicFrameLocks noGrp="1"/>
          </p:cNvGraphicFramePr>
          <p:nvPr>
            <p:extLst>
              <p:ext uri="{D42A27DB-BD31-4B8C-83A1-F6EECF244321}">
                <p14:modId xmlns:p14="http://schemas.microsoft.com/office/powerpoint/2010/main" val="432015783"/>
              </p:ext>
            </p:extLst>
          </p:nvPr>
        </p:nvGraphicFramePr>
        <p:xfrm>
          <a:off x="803737" y="4300106"/>
          <a:ext cx="1668458" cy="419788"/>
        </p:xfrm>
        <a:graphic>
          <a:graphicData uri="http://schemas.openxmlformats.org/drawingml/2006/table">
            <a:tbl>
              <a:tblPr firstRow="1" bandRow="1">
                <a:tableStyleId>{2D5ABB26-0587-4C30-8999-92F81FD0307C}</a:tableStyleId>
              </a:tblPr>
              <a:tblGrid>
                <a:gridCol w="896177">
                  <a:extLst>
                    <a:ext uri="{9D8B030D-6E8A-4147-A177-3AD203B41FA5}">
                      <a16:colId xmlns:a16="http://schemas.microsoft.com/office/drawing/2014/main" val="4042060985"/>
                    </a:ext>
                  </a:extLst>
                </a:gridCol>
                <a:gridCol w="772281">
                  <a:extLst>
                    <a:ext uri="{9D8B030D-6E8A-4147-A177-3AD203B41FA5}">
                      <a16:colId xmlns:a16="http://schemas.microsoft.com/office/drawing/2014/main" val="1906422300"/>
                    </a:ext>
                  </a:extLst>
                </a:gridCol>
              </a:tblGrid>
              <a:tr h="419788">
                <a:tc>
                  <a:txBody>
                    <a:bodyPr/>
                    <a:lstStyle/>
                    <a:p>
                      <a:pPr marR="33655" algn="ctr">
                        <a:lnSpc>
                          <a:spcPts val="2215"/>
                        </a:lnSpc>
                      </a:pPr>
                      <a:r>
                        <a:rPr sz="2000" b="1" dirty="0">
                          <a:solidFill>
                            <a:srgbClr val="FFFFFF"/>
                          </a:solidFill>
                          <a:latin typeface="Arial"/>
                          <a:cs typeface="Arial"/>
                        </a:rPr>
                        <a:t>P</a:t>
                      </a:r>
                      <a:r>
                        <a:rPr sz="2000" b="1" spc="-290" dirty="0">
                          <a:solidFill>
                            <a:srgbClr val="FFFFFF"/>
                          </a:solidFill>
                          <a:latin typeface="Arial"/>
                          <a:cs typeface="Arial"/>
                        </a:rPr>
                        <a:t> </a:t>
                      </a:r>
                      <a:r>
                        <a:rPr sz="2000" b="1" dirty="0">
                          <a:solidFill>
                            <a:srgbClr val="FFFFFF"/>
                          </a:solidFill>
                          <a:latin typeface="Arial"/>
                          <a:cs typeface="Arial"/>
                        </a:rPr>
                        <a:t>a</a:t>
                      </a:r>
                      <a:r>
                        <a:rPr sz="2000" b="1" spc="-285" dirty="0">
                          <a:solidFill>
                            <a:srgbClr val="FFFFFF"/>
                          </a:solidFill>
                          <a:latin typeface="Arial"/>
                          <a:cs typeface="Arial"/>
                        </a:rPr>
                        <a:t> </a:t>
                      </a:r>
                      <a:r>
                        <a:rPr sz="2000" b="1" dirty="0">
                          <a:solidFill>
                            <a:srgbClr val="FFFFFF"/>
                          </a:solidFill>
                          <a:latin typeface="Arial"/>
                          <a:cs typeface="Arial"/>
                        </a:rPr>
                        <a:t>s</a:t>
                      </a:r>
                      <a:r>
                        <a:rPr sz="2000" b="1" spc="-285" dirty="0">
                          <a:solidFill>
                            <a:srgbClr val="FFFFFF"/>
                          </a:solidFill>
                          <a:latin typeface="Arial"/>
                          <a:cs typeface="Arial"/>
                        </a:rPr>
                        <a:t> </a:t>
                      </a:r>
                      <a:r>
                        <a:rPr sz="2000" b="1" dirty="0">
                          <a:solidFill>
                            <a:srgbClr val="FFFFFF"/>
                          </a:solidFill>
                          <a:latin typeface="Arial"/>
                          <a:cs typeface="Arial"/>
                        </a:rPr>
                        <a:t>o</a:t>
                      </a:r>
                      <a:endParaRPr sz="2000" dirty="0">
                        <a:latin typeface="Arial"/>
                        <a:cs typeface="Arial"/>
                      </a:endParaRPr>
                    </a:p>
                  </a:txBody>
                  <a:tcPr marL="0" marR="0" marT="0" marB="0"/>
                </a:tc>
                <a:tc>
                  <a:txBody>
                    <a:bodyPr/>
                    <a:lstStyle/>
                    <a:p>
                      <a:pPr marL="71755">
                        <a:lnSpc>
                          <a:spcPts val="2215"/>
                        </a:lnSpc>
                      </a:pPr>
                      <a:r>
                        <a:rPr sz="2000" b="1" dirty="0">
                          <a:solidFill>
                            <a:srgbClr val="FFFFFF"/>
                          </a:solidFill>
                          <a:latin typeface="Arial"/>
                          <a:cs typeface="Arial"/>
                        </a:rPr>
                        <a:t>1</a:t>
                      </a:r>
                      <a:endParaRPr sz="2000" dirty="0">
                        <a:latin typeface="Arial"/>
                        <a:cs typeface="Arial"/>
                      </a:endParaRPr>
                    </a:p>
                  </a:txBody>
                  <a:tcPr marL="0" marR="0" marT="0" marB="0"/>
                </a:tc>
                <a:extLst>
                  <a:ext uri="{0D108BD9-81ED-4DB2-BD59-A6C34878D82A}">
                    <a16:rowId xmlns:a16="http://schemas.microsoft.com/office/drawing/2014/main" val="213259533"/>
                  </a:ext>
                </a:extLst>
              </a:tr>
            </a:tbl>
          </a:graphicData>
        </a:graphic>
      </p:graphicFrame>
      <p:graphicFrame>
        <p:nvGraphicFramePr>
          <p:cNvPr id="8" name="Tabla 7">
            <a:extLst>
              <a:ext uri="{FF2B5EF4-FFF2-40B4-BE49-F238E27FC236}">
                <a16:creationId xmlns:a16="http://schemas.microsoft.com/office/drawing/2014/main" id="{761E0846-9911-4CAD-97A7-3D4592F971E3}"/>
              </a:ext>
            </a:extLst>
          </p:cNvPr>
          <p:cNvGraphicFramePr>
            <a:graphicFrameLocks noGrp="1"/>
          </p:cNvGraphicFramePr>
          <p:nvPr>
            <p:extLst>
              <p:ext uri="{D42A27DB-BD31-4B8C-83A1-F6EECF244321}">
                <p14:modId xmlns:p14="http://schemas.microsoft.com/office/powerpoint/2010/main" val="166599985"/>
              </p:ext>
            </p:extLst>
          </p:nvPr>
        </p:nvGraphicFramePr>
        <p:xfrm>
          <a:off x="772648" y="4719894"/>
          <a:ext cx="1668458" cy="623199"/>
        </p:xfrm>
        <a:graphic>
          <a:graphicData uri="http://schemas.openxmlformats.org/drawingml/2006/table">
            <a:tbl>
              <a:tblPr firstRow="1" bandRow="1">
                <a:tableStyleId>{2D5ABB26-0587-4C30-8999-92F81FD0307C}</a:tableStyleId>
              </a:tblPr>
              <a:tblGrid>
                <a:gridCol w="896177">
                  <a:extLst>
                    <a:ext uri="{9D8B030D-6E8A-4147-A177-3AD203B41FA5}">
                      <a16:colId xmlns:a16="http://schemas.microsoft.com/office/drawing/2014/main" val="441483399"/>
                    </a:ext>
                  </a:extLst>
                </a:gridCol>
                <a:gridCol w="772281">
                  <a:extLst>
                    <a:ext uri="{9D8B030D-6E8A-4147-A177-3AD203B41FA5}">
                      <a16:colId xmlns:a16="http://schemas.microsoft.com/office/drawing/2014/main" val="1819595846"/>
                    </a:ext>
                  </a:extLst>
                </a:gridCol>
              </a:tblGrid>
              <a:tr h="623199">
                <a:tc>
                  <a:txBody>
                    <a:bodyPr/>
                    <a:lstStyle/>
                    <a:p>
                      <a:pPr>
                        <a:lnSpc>
                          <a:spcPct val="100000"/>
                        </a:lnSpc>
                        <a:spcBef>
                          <a:spcPts val="25"/>
                        </a:spcBef>
                      </a:pPr>
                      <a:endParaRPr sz="1850" dirty="0">
                        <a:latin typeface="Times New Roman"/>
                        <a:cs typeface="Times New Roman"/>
                      </a:endParaRPr>
                    </a:p>
                    <a:p>
                      <a:pPr marR="33655" algn="ctr">
                        <a:lnSpc>
                          <a:spcPct val="100000"/>
                        </a:lnSpc>
                      </a:pPr>
                      <a:r>
                        <a:rPr sz="2000" b="1" dirty="0">
                          <a:solidFill>
                            <a:srgbClr val="FFFFFF"/>
                          </a:solidFill>
                          <a:latin typeface="Arial"/>
                          <a:cs typeface="Arial"/>
                        </a:rPr>
                        <a:t>P</a:t>
                      </a:r>
                      <a:r>
                        <a:rPr sz="2000" b="1" spc="-290" dirty="0">
                          <a:solidFill>
                            <a:srgbClr val="FFFFFF"/>
                          </a:solidFill>
                          <a:latin typeface="Arial"/>
                          <a:cs typeface="Arial"/>
                        </a:rPr>
                        <a:t> </a:t>
                      </a:r>
                      <a:r>
                        <a:rPr sz="2000" b="1" dirty="0">
                          <a:solidFill>
                            <a:srgbClr val="FFFFFF"/>
                          </a:solidFill>
                          <a:latin typeface="Arial"/>
                          <a:cs typeface="Arial"/>
                        </a:rPr>
                        <a:t>a</a:t>
                      </a:r>
                      <a:r>
                        <a:rPr sz="2000" b="1" spc="-285" dirty="0">
                          <a:solidFill>
                            <a:srgbClr val="FFFFFF"/>
                          </a:solidFill>
                          <a:latin typeface="Arial"/>
                          <a:cs typeface="Arial"/>
                        </a:rPr>
                        <a:t> </a:t>
                      </a:r>
                      <a:r>
                        <a:rPr sz="2000" b="1" dirty="0">
                          <a:solidFill>
                            <a:srgbClr val="FFFFFF"/>
                          </a:solidFill>
                          <a:latin typeface="Arial"/>
                          <a:cs typeface="Arial"/>
                        </a:rPr>
                        <a:t>s</a:t>
                      </a:r>
                      <a:r>
                        <a:rPr sz="2000" b="1" spc="-285" dirty="0">
                          <a:solidFill>
                            <a:srgbClr val="FFFFFF"/>
                          </a:solidFill>
                          <a:latin typeface="Arial"/>
                          <a:cs typeface="Arial"/>
                        </a:rPr>
                        <a:t> </a:t>
                      </a:r>
                      <a:r>
                        <a:rPr sz="2000" b="1" dirty="0">
                          <a:solidFill>
                            <a:srgbClr val="FFFFFF"/>
                          </a:solidFill>
                          <a:latin typeface="Arial"/>
                          <a:cs typeface="Arial"/>
                        </a:rPr>
                        <a:t>o</a:t>
                      </a:r>
                      <a:endParaRPr sz="2000" dirty="0">
                        <a:latin typeface="Arial"/>
                        <a:cs typeface="Arial"/>
                      </a:endParaRPr>
                    </a:p>
                  </a:txBody>
                  <a:tcPr marL="0" marR="0" marT="3175" marB="0"/>
                </a:tc>
                <a:tc>
                  <a:txBody>
                    <a:bodyPr/>
                    <a:lstStyle/>
                    <a:p>
                      <a:pPr>
                        <a:lnSpc>
                          <a:spcPct val="100000"/>
                        </a:lnSpc>
                        <a:spcBef>
                          <a:spcPts val="25"/>
                        </a:spcBef>
                      </a:pPr>
                      <a:endParaRPr sz="1850" dirty="0">
                        <a:latin typeface="Times New Roman"/>
                        <a:cs typeface="Times New Roman"/>
                      </a:endParaRPr>
                    </a:p>
                    <a:p>
                      <a:pPr marL="71755">
                        <a:lnSpc>
                          <a:spcPct val="100000"/>
                        </a:lnSpc>
                      </a:pPr>
                      <a:r>
                        <a:rPr sz="2000" b="1" dirty="0">
                          <a:solidFill>
                            <a:srgbClr val="FFFFFF"/>
                          </a:solidFill>
                          <a:latin typeface="Arial"/>
                          <a:cs typeface="Arial"/>
                        </a:rPr>
                        <a:t>2</a:t>
                      </a:r>
                      <a:endParaRPr sz="2000" dirty="0">
                        <a:latin typeface="Arial"/>
                        <a:cs typeface="Arial"/>
                      </a:endParaRPr>
                    </a:p>
                  </a:txBody>
                  <a:tcPr marL="0" marR="0" marT="3175" marB="0"/>
                </a:tc>
                <a:extLst>
                  <a:ext uri="{0D108BD9-81ED-4DB2-BD59-A6C34878D82A}">
                    <a16:rowId xmlns:a16="http://schemas.microsoft.com/office/drawing/2014/main" val="4232669960"/>
                  </a:ext>
                </a:extLst>
              </a:tr>
            </a:tbl>
          </a:graphicData>
        </a:graphic>
      </p:graphicFrame>
      <p:graphicFrame>
        <p:nvGraphicFramePr>
          <p:cNvPr id="9" name="Tabla 8">
            <a:extLst>
              <a:ext uri="{FF2B5EF4-FFF2-40B4-BE49-F238E27FC236}">
                <a16:creationId xmlns:a16="http://schemas.microsoft.com/office/drawing/2014/main" id="{FCA6C6ED-7A30-4CFF-85E5-BD2610CD7336}"/>
              </a:ext>
            </a:extLst>
          </p:cNvPr>
          <p:cNvGraphicFramePr>
            <a:graphicFrameLocks noGrp="1"/>
          </p:cNvGraphicFramePr>
          <p:nvPr>
            <p:extLst>
              <p:ext uri="{D42A27DB-BD31-4B8C-83A1-F6EECF244321}">
                <p14:modId xmlns:p14="http://schemas.microsoft.com/office/powerpoint/2010/main" val="3181666741"/>
              </p:ext>
            </p:extLst>
          </p:nvPr>
        </p:nvGraphicFramePr>
        <p:xfrm>
          <a:off x="788193" y="5343093"/>
          <a:ext cx="1668458" cy="584835"/>
        </p:xfrm>
        <a:graphic>
          <a:graphicData uri="http://schemas.openxmlformats.org/drawingml/2006/table">
            <a:tbl>
              <a:tblPr firstRow="1" bandRow="1">
                <a:tableStyleId>{2D5ABB26-0587-4C30-8999-92F81FD0307C}</a:tableStyleId>
              </a:tblPr>
              <a:tblGrid>
                <a:gridCol w="896177">
                  <a:extLst>
                    <a:ext uri="{9D8B030D-6E8A-4147-A177-3AD203B41FA5}">
                      <a16:colId xmlns:a16="http://schemas.microsoft.com/office/drawing/2014/main" val="3225047460"/>
                    </a:ext>
                  </a:extLst>
                </a:gridCol>
                <a:gridCol w="772281">
                  <a:extLst>
                    <a:ext uri="{9D8B030D-6E8A-4147-A177-3AD203B41FA5}">
                      <a16:colId xmlns:a16="http://schemas.microsoft.com/office/drawing/2014/main" val="634638047"/>
                    </a:ext>
                  </a:extLst>
                </a:gridCol>
              </a:tblGrid>
              <a:tr h="417552">
                <a:tc>
                  <a:txBody>
                    <a:bodyPr/>
                    <a:lstStyle/>
                    <a:p>
                      <a:pPr>
                        <a:lnSpc>
                          <a:spcPct val="100000"/>
                        </a:lnSpc>
                        <a:spcBef>
                          <a:spcPts val="25"/>
                        </a:spcBef>
                      </a:pPr>
                      <a:endParaRPr sz="1900">
                        <a:latin typeface="Times New Roman"/>
                        <a:cs typeface="Times New Roman"/>
                      </a:endParaRPr>
                    </a:p>
                    <a:p>
                      <a:pPr marR="32384" algn="ctr">
                        <a:lnSpc>
                          <a:spcPts val="2335"/>
                        </a:lnSpc>
                      </a:pPr>
                      <a:r>
                        <a:rPr sz="2000" b="1" dirty="0">
                          <a:solidFill>
                            <a:srgbClr val="FFFFFF"/>
                          </a:solidFill>
                          <a:latin typeface="Arial"/>
                          <a:cs typeface="Arial"/>
                        </a:rPr>
                        <a:t>P</a:t>
                      </a:r>
                      <a:r>
                        <a:rPr sz="2000" b="1" spc="-290" dirty="0">
                          <a:solidFill>
                            <a:srgbClr val="FFFFFF"/>
                          </a:solidFill>
                          <a:latin typeface="Arial"/>
                          <a:cs typeface="Arial"/>
                        </a:rPr>
                        <a:t> </a:t>
                      </a:r>
                      <a:r>
                        <a:rPr sz="2000" b="1" dirty="0">
                          <a:solidFill>
                            <a:srgbClr val="FFFFFF"/>
                          </a:solidFill>
                          <a:latin typeface="Arial"/>
                          <a:cs typeface="Arial"/>
                        </a:rPr>
                        <a:t>a</a:t>
                      </a:r>
                      <a:r>
                        <a:rPr sz="2000" b="1" spc="-285" dirty="0">
                          <a:solidFill>
                            <a:srgbClr val="FFFFFF"/>
                          </a:solidFill>
                          <a:latin typeface="Arial"/>
                          <a:cs typeface="Arial"/>
                        </a:rPr>
                        <a:t> </a:t>
                      </a:r>
                      <a:r>
                        <a:rPr sz="2000" b="1" dirty="0">
                          <a:solidFill>
                            <a:srgbClr val="FFFFFF"/>
                          </a:solidFill>
                          <a:latin typeface="Arial"/>
                          <a:cs typeface="Arial"/>
                        </a:rPr>
                        <a:t>s</a:t>
                      </a:r>
                      <a:r>
                        <a:rPr sz="2000" b="1" spc="-285" dirty="0">
                          <a:solidFill>
                            <a:srgbClr val="FFFFFF"/>
                          </a:solidFill>
                          <a:latin typeface="Arial"/>
                          <a:cs typeface="Arial"/>
                        </a:rPr>
                        <a:t> </a:t>
                      </a:r>
                      <a:r>
                        <a:rPr sz="2000" b="1" dirty="0">
                          <a:solidFill>
                            <a:srgbClr val="FFFFFF"/>
                          </a:solidFill>
                          <a:latin typeface="Arial"/>
                          <a:cs typeface="Arial"/>
                        </a:rPr>
                        <a:t>o</a:t>
                      </a:r>
                      <a:endParaRPr sz="2000">
                        <a:latin typeface="Arial"/>
                        <a:cs typeface="Arial"/>
                      </a:endParaRPr>
                    </a:p>
                  </a:txBody>
                  <a:tcPr marL="0" marR="0" marT="3175" marB="0"/>
                </a:tc>
                <a:tc>
                  <a:txBody>
                    <a:bodyPr/>
                    <a:lstStyle/>
                    <a:p>
                      <a:pPr>
                        <a:lnSpc>
                          <a:spcPct val="100000"/>
                        </a:lnSpc>
                        <a:spcBef>
                          <a:spcPts val="25"/>
                        </a:spcBef>
                      </a:pPr>
                      <a:endParaRPr sz="1900" dirty="0">
                        <a:latin typeface="Times New Roman"/>
                        <a:cs typeface="Times New Roman"/>
                      </a:endParaRPr>
                    </a:p>
                    <a:p>
                      <a:pPr marL="73025">
                        <a:lnSpc>
                          <a:spcPts val="2335"/>
                        </a:lnSpc>
                      </a:pPr>
                      <a:r>
                        <a:rPr sz="2000" b="1" dirty="0">
                          <a:solidFill>
                            <a:srgbClr val="FFFFFF"/>
                          </a:solidFill>
                          <a:latin typeface="Arial"/>
                          <a:cs typeface="Arial"/>
                        </a:rPr>
                        <a:t>3</a:t>
                      </a:r>
                      <a:endParaRPr sz="2000" dirty="0">
                        <a:latin typeface="Arial"/>
                        <a:cs typeface="Arial"/>
                      </a:endParaRPr>
                    </a:p>
                  </a:txBody>
                  <a:tcPr marL="0" marR="0" marT="3175" marB="0"/>
                </a:tc>
                <a:extLst>
                  <a:ext uri="{0D108BD9-81ED-4DB2-BD59-A6C34878D82A}">
                    <a16:rowId xmlns:a16="http://schemas.microsoft.com/office/drawing/2014/main" val="633397773"/>
                  </a:ext>
                </a:extLst>
              </a:tr>
            </a:tbl>
          </a:graphicData>
        </a:graphic>
      </p:graphicFrame>
      <p:sp>
        <p:nvSpPr>
          <p:cNvPr id="44" name="Rectángulo 43">
            <a:extLst>
              <a:ext uri="{FF2B5EF4-FFF2-40B4-BE49-F238E27FC236}">
                <a16:creationId xmlns:a16="http://schemas.microsoft.com/office/drawing/2014/main" id="{7FF6A41A-F933-491A-8421-77B0216B4E9E}"/>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CONSIDERACIONES GENERALES</a:t>
            </a:r>
          </a:p>
        </p:txBody>
      </p:sp>
      <p:sp>
        <p:nvSpPr>
          <p:cNvPr id="26" name="object 15">
            <a:extLst>
              <a:ext uri="{FF2B5EF4-FFF2-40B4-BE49-F238E27FC236}">
                <a16:creationId xmlns:a16="http://schemas.microsoft.com/office/drawing/2014/main" id="{9B724815-31E7-4A4D-9FF7-ABFD2943FCAF}"/>
              </a:ext>
            </a:extLst>
          </p:cNvPr>
          <p:cNvSpPr txBox="1"/>
          <p:nvPr/>
        </p:nvSpPr>
        <p:spPr>
          <a:xfrm>
            <a:off x="7944627" y="1723144"/>
            <a:ext cx="3045189" cy="517449"/>
          </a:xfrm>
          <a:prstGeom prst="rect">
            <a:avLst/>
          </a:prstGeom>
        </p:spPr>
        <p:txBody>
          <a:bodyPr vert="horz" wrap="square" lIns="0" tIns="12065" rIns="0" bIns="0" rtlCol="0">
            <a:spAutoFit/>
          </a:bodyPr>
          <a:lstStyle/>
          <a:p>
            <a:pPr marL="12700" algn="ctr">
              <a:lnSpc>
                <a:spcPct val="100000"/>
              </a:lnSpc>
              <a:spcBef>
                <a:spcPts val="95"/>
              </a:spcBef>
              <a:tabLst>
                <a:tab pos="354965" algn="l"/>
                <a:tab pos="355600" algn="l"/>
              </a:tabLst>
            </a:pPr>
            <a:r>
              <a:rPr lang="es-MX" sz="1600" b="1" spc="-15" dirty="0">
                <a:solidFill>
                  <a:srgbClr val="006600"/>
                </a:solidFill>
                <a:cs typeface="Arial"/>
              </a:rPr>
              <a:t>LÍNEA BASE</a:t>
            </a:r>
          </a:p>
          <a:p>
            <a:pPr marL="12700" algn="ctr">
              <a:lnSpc>
                <a:spcPct val="100000"/>
              </a:lnSpc>
              <a:spcBef>
                <a:spcPts val="95"/>
              </a:spcBef>
              <a:tabLst>
                <a:tab pos="354965" algn="l"/>
                <a:tab pos="355600" algn="l"/>
              </a:tabLst>
            </a:pPr>
            <a:r>
              <a:rPr lang="es-MX" sz="1600" b="1" spc="-15" dirty="0">
                <a:solidFill>
                  <a:srgbClr val="006600"/>
                </a:solidFill>
                <a:cs typeface="Arial"/>
              </a:rPr>
              <a:t>Eficiencia energética y de agua</a:t>
            </a:r>
            <a:endParaRPr lang="es-MX" sz="1600" dirty="0">
              <a:cs typeface="Arial"/>
            </a:endParaRPr>
          </a:p>
        </p:txBody>
      </p:sp>
      <p:graphicFrame>
        <p:nvGraphicFramePr>
          <p:cNvPr id="27" name="Tabla 26"/>
          <p:cNvGraphicFramePr>
            <a:graphicFrameLocks noGrp="1"/>
          </p:cNvGraphicFramePr>
          <p:nvPr>
            <p:extLst>
              <p:ext uri="{D42A27DB-BD31-4B8C-83A1-F6EECF244321}">
                <p14:modId xmlns:p14="http://schemas.microsoft.com/office/powerpoint/2010/main" val="3116970112"/>
              </p:ext>
            </p:extLst>
          </p:nvPr>
        </p:nvGraphicFramePr>
        <p:xfrm>
          <a:off x="7187290" y="2294901"/>
          <a:ext cx="4559862" cy="3710940"/>
        </p:xfrm>
        <a:graphic>
          <a:graphicData uri="http://schemas.openxmlformats.org/drawingml/2006/table">
            <a:tbl>
              <a:tblPr firstRow="1" bandRow="1">
                <a:tableStyleId>{5C22544A-7EE6-4342-B048-85BDC9FD1C3A}</a:tableStyleId>
              </a:tblPr>
              <a:tblGrid>
                <a:gridCol w="773233">
                  <a:extLst>
                    <a:ext uri="{9D8B030D-6E8A-4147-A177-3AD203B41FA5}">
                      <a16:colId xmlns:a16="http://schemas.microsoft.com/office/drawing/2014/main" val="3640031125"/>
                    </a:ext>
                  </a:extLst>
                </a:gridCol>
                <a:gridCol w="2087593">
                  <a:extLst>
                    <a:ext uri="{9D8B030D-6E8A-4147-A177-3AD203B41FA5}">
                      <a16:colId xmlns:a16="http://schemas.microsoft.com/office/drawing/2014/main" val="2246316735"/>
                    </a:ext>
                  </a:extLst>
                </a:gridCol>
                <a:gridCol w="1699036">
                  <a:extLst>
                    <a:ext uri="{9D8B030D-6E8A-4147-A177-3AD203B41FA5}">
                      <a16:colId xmlns:a16="http://schemas.microsoft.com/office/drawing/2014/main" val="3989681033"/>
                    </a:ext>
                  </a:extLst>
                </a:gridCol>
              </a:tblGrid>
              <a:tr h="240730">
                <a:tc gridSpan="2">
                  <a:txBody>
                    <a:bodyPr/>
                    <a:lstStyle/>
                    <a:p>
                      <a:pPr algn="ctr"/>
                      <a:r>
                        <a:rPr lang="es-MX" sz="1150" dirty="0"/>
                        <a:t>DESCRIPCIÓN</a:t>
                      </a:r>
                    </a:p>
                  </a:txBody>
                  <a:tcPr/>
                </a:tc>
                <a:tc hMerge="1">
                  <a:txBody>
                    <a:bodyPr/>
                    <a:lstStyle/>
                    <a:p>
                      <a:endParaRPr lang="es-MX" sz="1150" dirty="0"/>
                    </a:p>
                  </a:txBody>
                  <a:tcPr/>
                </a:tc>
                <a:tc>
                  <a:txBody>
                    <a:bodyPr/>
                    <a:lstStyle/>
                    <a:p>
                      <a:pPr algn="ctr"/>
                      <a:r>
                        <a:rPr lang="es-MX" sz="1150" dirty="0"/>
                        <a:t>NOM/NMX</a:t>
                      </a:r>
                    </a:p>
                  </a:txBody>
                  <a:tcPr/>
                </a:tc>
                <a:extLst>
                  <a:ext uri="{0D108BD9-81ED-4DB2-BD59-A6C34878D82A}">
                    <a16:rowId xmlns:a16="http://schemas.microsoft.com/office/drawing/2014/main" val="772412661"/>
                  </a:ext>
                </a:extLst>
              </a:tr>
              <a:tr h="416821">
                <a:tc rowSpan="4">
                  <a:txBody>
                    <a:bodyPr/>
                    <a:lstStyle/>
                    <a:p>
                      <a:pPr algn="ctr"/>
                      <a:endParaRPr lang="es-MX" sz="1150" dirty="0"/>
                    </a:p>
                    <a:p>
                      <a:pPr algn="ctr"/>
                      <a:endParaRPr lang="es-MX" sz="1150" dirty="0"/>
                    </a:p>
                    <a:p>
                      <a:pPr algn="ctr"/>
                      <a:endParaRPr lang="es-MX" sz="1150" dirty="0"/>
                    </a:p>
                    <a:p>
                      <a:pPr algn="ctr"/>
                      <a:endParaRPr lang="es-MX" sz="1150" dirty="0"/>
                    </a:p>
                    <a:p>
                      <a:pPr algn="ctr"/>
                      <a:r>
                        <a:rPr lang="es-MX" sz="1150" dirty="0"/>
                        <a:t>Agua</a:t>
                      </a:r>
                    </a:p>
                  </a:txBody>
                  <a:tcPr>
                    <a:solidFill>
                      <a:srgbClr val="D9E1F2"/>
                    </a:solidFill>
                  </a:tcPr>
                </a:tc>
                <a:tc>
                  <a:txBody>
                    <a:bodyPr/>
                    <a:lstStyle/>
                    <a:p>
                      <a:r>
                        <a:rPr lang="es-MX" sz="1150" dirty="0">
                          <a:solidFill>
                            <a:schemeClr val="tx1"/>
                          </a:solidFill>
                        </a:rPr>
                        <a:t>Inodoros de descarga máxima</a:t>
                      </a:r>
                    </a:p>
                    <a:p>
                      <a:r>
                        <a:rPr lang="es-MX" sz="1150" dirty="0">
                          <a:solidFill>
                            <a:schemeClr val="tx1"/>
                          </a:solidFill>
                        </a:rPr>
                        <a:t>5 </a:t>
                      </a:r>
                      <a:r>
                        <a:rPr lang="es-MX" sz="1150" dirty="0" err="1">
                          <a:solidFill>
                            <a:schemeClr val="tx1"/>
                          </a:solidFill>
                        </a:rPr>
                        <a:t>lts</a:t>
                      </a:r>
                      <a:r>
                        <a:rPr lang="es-MX" sz="1150" dirty="0">
                          <a:solidFill>
                            <a:schemeClr val="tx1"/>
                          </a:solidFill>
                        </a:rPr>
                        <a:t>.</a:t>
                      </a:r>
                      <a:endParaRPr lang="es-MX" sz="1150" dirty="0"/>
                    </a:p>
                  </a:txBody>
                  <a:tcPr>
                    <a:solidFill>
                      <a:srgbClr val="D9E1F2"/>
                    </a:solidFill>
                  </a:tcPr>
                </a:tc>
                <a:tc>
                  <a:txBody>
                    <a:bodyPr/>
                    <a:lstStyle/>
                    <a:p>
                      <a:pPr algn="ctr"/>
                      <a:r>
                        <a:rPr lang="es-MX" sz="1150" dirty="0"/>
                        <a:t>NOM-009-CONAGUA</a:t>
                      </a:r>
                    </a:p>
                  </a:txBody>
                  <a:tcPr>
                    <a:solidFill>
                      <a:srgbClr val="D9E1F2"/>
                    </a:solidFill>
                  </a:tcPr>
                </a:tc>
                <a:extLst>
                  <a:ext uri="{0D108BD9-81ED-4DB2-BD59-A6C34878D82A}">
                    <a16:rowId xmlns:a16="http://schemas.microsoft.com/office/drawing/2014/main" val="499697966"/>
                  </a:ext>
                </a:extLst>
              </a:tr>
              <a:tr h="253217">
                <a:tc vMerge="1">
                  <a:txBody>
                    <a:bodyPr/>
                    <a:lstStyle/>
                    <a:p>
                      <a:endParaRPr lang="es-MX" sz="1150" dirty="0"/>
                    </a:p>
                  </a:txBody>
                  <a:tcPr/>
                </a:tc>
                <a:tc>
                  <a:txBody>
                    <a:bodyPr/>
                    <a:lstStyle/>
                    <a:p>
                      <a:endParaRPr lang="es-MX" sz="600" dirty="0"/>
                    </a:p>
                    <a:p>
                      <a:r>
                        <a:rPr lang="es-MX" sz="1150" dirty="0"/>
                        <a:t>Regadera con grado ecológico.</a:t>
                      </a:r>
                    </a:p>
                  </a:txBody>
                  <a:tcPr>
                    <a:solidFill>
                      <a:srgbClr val="D9E1F2"/>
                    </a:solidFill>
                  </a:tcPr>
                </a:tc>
                <a:tc>
                  <a:txBody>
                    <a:bodyPr/>
                    <a:lstStyle/>
                    <a:p>
                      <a:pPr algn="ctr"/>
                      <a:r>
                        <a:rPr lang="es-MX" sz="1150" dirty="0"/>
                        <a:t>NOM-008-CONAGUA</a:t>
                      </a:r>
                      <a:r>
                        <a:rPr lang="es-MX" sz="1150" baseline="0" dirty="0"/>
                        <a:t> con “Grado ecológico”</a:t>
                      </a:r>
                      <a:endParaRPr lang="es-MX" sz="1150" dirty="0"/>
                    </a:p>
                  </a:txBody>
                  <a:tcPr>
                    <a:solidFill>
                      <a:srgbClr val="D9E1F2"/>
                    </a:solidFill>
                  </a:tcPr>
                </a:tc>
                <a:extLst>
                  <a:ext uri="{0D108BD9-81ED-4DB2-BD59-A6C34878D82A}">
                    <a16:rowId xmlns:a16="http://schemas.microsoft.com/office/drawing/2014/main" val="733298424"/>
                  </a:ext>
                </a:extLst>
              </a:tr>
              <a:tr h="416821">
                <a:tc vMerge="1">
                  <a:txBody>
                    <a:bodyPr/>
                    <a:lstStyle/>
                    <a:p>
                      <a:endParaRPr lang="es-MX" sz="1150" dirty="0"/>
                    </a:p>
                  </a:txBody>
                  <a:tcPr/>
                </a:tc>
                <a:tc>
                  <a:txBody>
                    <a:bodyPr/>
                    <a:lstStyle/>
                    <a:p>
                      <a:r>
                        <a:rPr lang="es-MX" sz="1150" dirty="0"/>
                        <a:t>Llaves</a:t>
                      </a:r>
                      <a:r>
                        <a:rPr lang="es-MX" sz="1150" baseline="0" dirty="0"/>
                        <a:t> ahorradoras en cocina y baños.</a:t>
                      </a:r>
                      <a:endParaRPr lang="es-MX" sz="1150" dirty="0"/>
                    </a:p>
                  </a:txBody>
                  <a:tcPr>
                    <a:solidFill>
                      <a:srgbClr val="D9E1F2"/>
                    </a:solidFill>
                  </a:tcPr>
                </a:tc>
                <a:tc>
                  <a:txBody>
                    <a:bodyPr/>
                    <a:lstStyle/>
                    <a:p>
                      <a:pPr algn="ctr"/>
                      <a:r>
                        <a:rPr lang="es-MX" sz="1150" dirty="0"/>
                        <a:t>NMX-C-415-ONNCCE</a:t>
                      </a:r>
                      <a:r>
                        <a:rPr lang="es-MX" sz="1150" baseline="0" dirty="0"/>
                        <a:t> con “Designación ecológica”</a:t>
                      </a:r>
                      <a:endParaRPr lang="es-MX" sz="1150" dirty="0"/>
                    </a:p>
                  </a:txBody>
                  <a:tcPr>
                    <a:solidFill>
                      <a:srgbClr val="D9E1F2"/>
                    </a:solidFill>
                  </a:tcPr>
                </a:tc>
                <a:extLst>
                  <a:ext uri="{0D108BD9-81ED-4DB2-BD59-A6C34878D82A}">
                    <a16:rowId xmlns:a16="http://schemas.microsoft.com/office/drawing/2014/main" val="2395054879"/>
                  </a:ext>
                </a:extLst>
              </a:tr>
              <a:tr h="251923">
                <a:tc vMerge="1">
                  <a:txBody>
                    <a:bodyPr/>
                    <a:lstStyle/>
                    <a:p>
                      <a:endParaRPr lang="es-MX" sz="1150" dirty="0"/>
                    </a:p>
                  </a:txBody>
                  <a:tcPr/>
                </a:tc>
                <a:tc>
                  <a:txBody>
                    <a:bodyPr/>
                    <a:lstStyle/>
                    <a:p>
                      <a:r>
                        <a:rPr lang="es-MX" sz="1150" dirty="0"/>
                        <a:t>Válvulas de</a:t>
                      </a:r>
                      <a:r>
                        <a:rPr lang="es-MX" sz="1150" baseline="0" dirty="0"/>
                        <a:t> seccionamiento.</a:t>
                      </a:r>
                      <a:endParaRPr lang="es-MX" sz="1150" dirty="0"/>
                    </a:p>
                  </a:txBody>
                  <a:tcPr>
                    <a:solidFill>
                      <a:srgbClr val="D9E1F2"/>
                    </a:solidFill>
                  </a:tcPr>
                </a:tc>
                <a:tc>
                  <a:txBody>
                    <a:bodyPr/>
                    <a:lstStyle/>
                    <a:p>
                      <a:pPr algn="ctr"/>
                      <a:r>
                        <a:rPr lang="es-MX" sz="1150" dirty="0"/>
                        <a:t>NOM-001-CONAGUA</a:t>
                      </a:r>
                    </a:p>
                  </a:txBody>
                  <a:tcPr>
                    <a:solidFill>
                      <a:srgbClr val="D9E1F2"/>
                    </a:solidFill>
                  </a:tcPr>
                </a:tc>
                <a:extLst>
                  <a:ext uri="{0D108BD9-81ED-4DB2-BD59-A6C34878D82A}">
                    <a16:rowId xmlns:a16="http://schemas.microsoft.com/office/drawing/2014/main" val="759859655"/>
                  </a:ext>
                </a:extLst>
              </a:tr>
              <a:tr h="416821">
                <a:tc rowSpan="2">
                  <a:txBody>
                    <a:bodyPr/>
                    <a:lstStyle/>
                    <a:p>
                      <a:pPr algn="ctr"/>
                      <a:endParaRPr lang="es-MX" sz="1150" dirty="0"/>
                    </a:p>
                    <a:p>
                      <a:pPr algn="ctr"/>
                      <a:endParaRPr lang="es-MX" sz="1150" dirty="0"/>
                    </a:p>
                    <a:p>
                      <a:pPr algn="ctr"/>
                      <a:endParaRPr lang="es-MX" sz="1150" dirty="0"/>
                    </a:p>
                    <a:p>
                      <a:pPr algn="ctr"/>
                      <a:r>
                        <a:rPr lang="es-MX" sz="1150" dirty="0"/>
                        <a:t>Energía</a:t>
                      </a:r>
                    </a:p>
                  </a:txBody>
                  <a:tcPr>
                    <a:solidFill>
                      <a:srgbClr val="F4B084"/>
                    </a:solidFill>
                  </a:tcPr>
                </a:tc>
                <a:tc>
                  <a:txBody>
                    <a:bodyPr/>
                    <a:lstStyle/>
                    <a:p>
                      <a:r>
                        <a:rPr lang="es-MX" sz="1150" dirty="0"/>
                        <a:t>Lámparas</a:t>
                      </a:r>
                      <a:r>
                        <a:rPr lang="es-MX" sz="1150" baseline="0" dirty="0"/>
                        <a:t> de uso residencial fluorescentes compactas mínimo de 20 watts en interiores y 13 watts en exteriores. </a:t>
                      </a:r>
                      <a:endParaRPr lang="es-MX" sz="1150" dirty="0"/>
                    </a:p>
                  </a:txBody>
                  <a:tcPr>
                    <a:solidFill>
                      <a:srgbClr val="F4B084"/>
                    </a:solidFill>
                  </a:tcPr>
                </a:tc>
                <a:tc>
                  <a:txBody>
                    <a:bodyPr/>
                    <a:lstStyle/>
                    <a:p>
                      <a:pPr algn="ctr"/>
                      <a:endParaRPr lang="es-MX" sz="1150" dirty="0"/>
                    </a:p>
                    <a:p>
                      <a:pPr algn="ctr"/>
                      <a:endParaRPr lang="es-MX" sz="1150" dirty="0"/>
                    </a:p>
                    <a:p>
                      <a:pPr algn="ctr"/>
                      <a:r>
                        <a:rPr lang="es-MX" sz="1150" dirty="0"/>
                        <a:t>NOM-017-ENER/SCFI</a:t>
                      </a:r>
                    </a:p>
                  </a:txBody>
                  <a:tcPr>
                    <a:solidFill>
                      <a:srgbClr val="F4B084"/>
                    </a:solidFill>
                  </a:tcPr>
                </a:tc>
                <a:extLst>
                  <a:ext uri="{0D108BD9-81ED-4DB2-BD59-A6C34878D82A}">
                    <a16:rowId xmlns:a16="http://schemas.microsoft.com/office/drawing/2014/main" val="3415765164"/>
                  </a:ext>
                </a:extLst>
              </a:tr>
              <a:tr h="416821">
                <a:tc vMerge="1">
                  <a:txBody>
                    <a:bodyPr/>
                    <a:lstStyle/>
                    <a:p>
                      <a:endParaRPr lang="es-MX" sz="1150" dirty="0"/>
                    </a:p>
                  </a:txBody>
                  <a:tcPr/>
                </a:tc>
                <a:tc>
                  <a:txBody>
                    <a:bodyPr/>
                    <a:lstStyle/>
                    <a:p>
                      <a:endParaRPr lang="es-MX" sz="500" dirty="0"/>
                    </a:p>
                    <a:p>
                      <a:r>
                        <a:rPr lang="es-MX" sz="1150" dirty="0"/>
                        <a:t>Aislamiento térmico en techo.</a:t>
                      </a:r>
                    </a:p>
                  </a:txBody>
                  <a:tcPr>
                    <a:solidFill>
                      <a:srgbClr val="F4B084"/>
                    </a:solidFill>
                  </a:tcPr>
                </a:tc>
                <a:tc>
                  <a:txBody>
                    <a:bodyPr/>
                    <a:lstStyle/>
                    <a:p>
                      <a:pPr algn="ctr"/>
                      <a:r>
                        <a:rPr lang="es-MX" sz="1150" dirty="0"/>
                        <a:t>NOM-018-ENER</a:t>
                      </a:r>
                    </a:p>
                    <a:p>
                      <a:pPr algn="ctr"/>
                      <a:r>
                        <a:rPr lang="es-MX" sz="1150" dirty="0"/>
                        <a:t>NMX-C-460-ONNCCE</a:t>
                      </a:r>
                    </a:p>
                  </a:txBody>
                  <a:tcPr>
                    <a:solidFill>
                      <a:srgbClr val="F4B084"/>
                    </a:solidFill>
                  </a:tcPr>
                </a:tc>
                <a:extLst>
                  <a:ext uri="{0D108BD9-81ED-4DB2-BD59-A6C34878D82A}">
                    <a16:rowId xmlns:a16="http://schemas.microsoft.com/office/drawing/2014/main" val="1000289437"/>
                  </a:ext>
                </a:extLst>
              </a:tr>
              <a:tr h="416821">
                <a:tc>
                  <a:txBody>
                    <a:bodyPr/>
                    <a:lstStyle/>
                    <a:p>
                      <a:pPr algn="ctr"/>
                      <a:r>
                        <a:rPr lang="es-MX" sz="1150" dirty="0"/>
                        <a:t>Gas</a:t>
                      </a:r>
                    </a:p>
                  </a:txBody>
                  <a:tcPr>
                    <a:solidFill>
                      <a:srgbClr val="FFD966"/>
                    </a:solidFill>
                  </a:tcPr>
                </a:tc>
                <a:tc>
                  <a:txBody>
                    <a:bodyPr/>
                    <a:lstStyle/>
                    <a:p>
                      <a:r>
                        <a:rPr lang="es-MX" sz="1150" dirty="0"/>
                        <a:t>Calentador de gas de rápida recuperación. </a:t>
                      </a:r>
                    </a:p>
                  </a:txBody>
                  <a:tcPr>
                    <a:solidFill>
                      <a:srgbClr val="FFD966"/>
                    </a:solidFill>
                  </a:tcPr>
                </a:tc>
                <a:tc>
                  <a:txBody>
                    <a:bodyPr/>
                    <a:lstStyle/>
                    <a:p>
                      <a:pPr algn="ctr"/>
                      <a:r>
                        <a:rPr lang="es-MX" sz="1150" dirty="0"/>
                        <a:t>NOM-011-SESH-2012</a:t>
                      </a:r>
                    </a:p>
                    <a:p>
                      <a:pPr algn="ctr"/>
                      <a:r>
                        <a:rPr lang="es-MX" sz="1150" dirty="0"/>
                        <a:t>NOM-003-ENER-2011</a:t>
                      </a:r>
                    </a:p>
                  </a:txBody>
                  <a:tcPr>
                    <a:solidFill>
                      <a:srgbClr val="FFD966"/>
                    </a:solidFill>
                  </a:tcPr>
                </a:tc>
                <a:extLst>
                  <a:ext uri="{0D108BD9-81ED-4DB2-BD59-A6C34878D82A}">
                    <a16:rowId xmlns:a16="http://schemas.microsoft.com/office/drawing/2014/main" val="338936589"/>
                  </a:ext>
                </a:extLst>
              </a:tr>
            </a:tbl>
          </a:graphicData>
        </a:graphic>
      </p:graphicFrame>
    </p:spTree>
    <p:extLst>
      <p:ext uri="{BB962C8B-B14F-4D97-AF65-F5344CB8AC3E}">
        <p14:creationId xmlns:p14="http://schemas.microsoft.com/office/powerpoint/2010/main" val="217250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ángulo redondeado 46">
            <a:extLst>
              <a:ext uri="{FF2B5EF4-FFF2-40B4-BE49-F238E27FC236}">
                <a16:creationId xmlns:a16="http://schemas.microsoft.com/office/drawing/2014/main" id="{0DD36A37-EE0B-466E-AADB-60CD142E9FE7}"/>
              </a:ext>
            </a:extLst>
          </p:cNvPr>
          <p:cNvSpPr/>
          <p:nvPr/>
        </p:nvSpPr>
        <p:spPr>
          <a:xfrm>
            <a:off x="267710" y="1759048"/>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30</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ADOSADA</a:t>
            </a:r>
            <a:endParaRPr lang="es-US" b="1" dirty="0"/>
          </a:p>
        </p:txBody>
      </p:sp>
      <p:grpSp>
        <p:nvGrpSpPr>
          <p:cNvPr id="2" name="Grupo 1">
            <a:extLst>
              <a:ext uri="{FF2B5EF4-FFF2-40B4-BE49-F238E27FC236}">
                <a16:creationId xmlns:a16="http://schemas.microsoft.com/office/drawing/2014/main" id="{4FF3FD4B-440B-4785-98AF-102EA4369AFA}"/>
              </a:ext>
            </a:extLst>
          </p:cNvPr>
          <p:cNvGrpSpPr/>
          <p:nvPr/>
        </p:nvGrpSpPr>
        <p:grpSpPr>
          <a:xfrm>
            <a:off x="4821642" y="3952989"/>
            <a:ext cx="5869010" cy="2067577"/>
            <a:chOff x="5898997" y="3952989"/>
            <a:chExt cx="5869010" cy="2067577"/>
          </a:xfrm>
        </p:grpSpPr>
        <p:grpSp>
          <p:nvGrpSpPr>
            <p:cNvPr id="130" name="Grupo 129">
              <a:extLst>
                <a:ext uri="{FF2B5EF4-FFF2-40B4-BE49-F238E27FC236}">
                  <a16:creationId xmlns:a16="http://schemas.microsoft.com/office/drawing/2014/main" id="{C6EDC70F-5B5C-4628-8F03-3D90A649DC49}"/>
                </a:ext>
              </a:extLst>
            </p:cNvPr>
            <p:cNvGrpSpPr/>
            <p:nvPr/>
          </p:nvGrpSpPr>
          <p:grpSpPr>
            <a:xfrm>
              <a:off x="5898997" y="3952989"/>
              <a:ext cx="5869010" cy="2067577"/>
              <a:chOff x="5872981" y="1893438"/>
              <a:chExt cx="2902335" cy="1854340"/>
            </a:xfrm>
          </p:grpSpPr>
          <p:sp>
            <p:nvSpPr>
              <p:cNvPr id="131" name="Rectángulo: esquinas redondeadas 55">
                <a:extLst>
                  <a:ext uri="{FF2B5EF4-FFF2-40B4-BE49-F238E27FC236}">
                    <a16:creationId xmlns:a16="http://schemas.microsoft.com/office/drawing/2014/main" id="{848C0C92-D350-430D-A9F0-2024F8BDB1EB}"/>
                  </a:ext>
                </a:extLst>
              </p:cNvPr>
              <p:cNvSpPr/>
              <p:nvPr/>
            </p:nvSpPr>
            <p:spPr>
              <a:xfrm>
                <a:off x="5879138" y="1893438"/>
                <a:ext cx="2896178" cy="1794411"/>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Rectángulo: una sola esquina cortada 56">
                <a:extLst>
                  <a:ext uri="{FF2B5EF4-FFF2-40B4-BE49-F238E27FC236}">
                    <a16:creationId xmlns:a16="http://schemas.microsoft.com/office/drawing/2014/main" id="{B5157B45-2602-4873-A526-8A3551AC1CC6}"/>
                  </a:ext>
                </a:extLst>
              </p:cNvPr>
              <p:cNvSpPr/>
              <p:nvPr/>
            </p:nvSpPr>
            <p:spPr>
              <a:xfrm>
                <a:off x="5872981" y="3586342"/>
                <a:ext cx="2171926" cy="161436"/>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CUÁDRUPLEX</a:t>
                </a:r>
              </a:p>
            </p:txBody>
          </p:sp>
        </p:grpSp>
        <p:sp>
          <p:nvSpPr>
            <p:cNvPr id="150" name="CuadroTexto 149">
              <a:extLst>
                <a:ext uri="{FF2B5EF4-FFF2-40B4-BE49-F238E27FC236}">
                  <a16:creationId xmlns:a16="http://schemas.microsoft.com/office/drawing/2014/main" id="{872B446E-F502-4A14-B606-02609149D5C9}"/>
                </a:ext>
              </a:extLst>
            </p:cNvPr>
            <p:cNvSpPr txBox="1"/>
            <p:nvPr/>
          </p:nvSpPr>
          <p:spPr>
            <a:xfrm>
              <a:off x="7401036" y="5337988"/>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151" name="CuadroTexto 150">
              <a:extLst>
                <a:ext uri="{FF2B5EF4-FFF2-40B4-BE49-F238E27FC236}">
                  <a16:creationId xmlns:a16="http://schemas.microsoft.com/office/drawing/2014/main" id="{872B446E-F502-4A14-B606-02609149D5C9}"/>
                </a:ext>
              </a:extLst>
            </p:cNvPr>
            <p:cNvSpPr txBox="1"/>
            <p:nvPr/>
          </p:nvSpPr>
          <p:spPr>
            <a:xfrm>
              <a:off x="9063026" y="5337988"/>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152" name="CuadroTexto 151">
              <a:extLst>
                <a:ext uri="{FF2B5EF4-FFF2-40B4-BE49-F238E27FC236}">
                  <a16:creationId xmlns:a16="http://schemas.microsoft.com/office/drawing/2014/main" id="{77A75B58-43BB-4D06-8774-1B23A10601B2}"/>
                </a:ext>
              </a:extLst>
            </p:cNvPr>
            <p:cNvSpPr txBox="1"/>
            <p:nvPr/>
          </p:nvSpPr>
          <p:spPr>
            <a:xfrm>
              <a:off x="6206965" y="4275058"/>
              <a:ext cx="906626" cy="307777"/>
            </a:xfrm>
            <a:prstGeom prst="rect">
              <a:avLst/>
            </a:prstGeom>
            <a:noFill/>
          </p:spPr>
          <p:txBody>
            <a:bodyPr wrap="square" rtlCol="0">
              <a:spAutoFit/>
            </a:bodyPr>
            <a:lstStyle/>
            <a:p>
              <a:pPr algn="ctr"/>
              <a:r>
                <a:rPr lang="es-MX" sz="700" b="1" cap="all" dirty="0"/>
                <a:t>Muro exterior-aire exterior</a:t>
              </a:r>
            </a:p>
          </p:txBody>
        </p:sp>
        <p:cxnSp>
          <p:nvCxnSpPr>
            <p:cNvPr id="153" name="Conector: angular 35">
              <a:extLst>
                <a:ext uri="{FF2B5EF4-FFF2-40B4-BE49-F238E27FC236}">
                  <a16:creationId xmlns:a16="http://schemas.microsoft.com/office/drawing/2014/main" id="{B2AB17B1-B6A5-4D88-8D00-D47510CE7190}"/>
                </a:ext>
              </a:extLst>
            </p:cNvPr>
            <p:cNvCxnSpPr>
              <a:cxnSpLocks/>
            </p:cNvCxnSpPr>
            <p:nvPr/>
          </p:nvCxnSpPr>
          <p:spPr>
            <a:xfrm flipV="1">
              <a:off x="6953462" y="4257923"/>
              <a:ext cx="335355" cy="181122"/>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pic>
          <p:nvPicPr>
            <p:cNvPr id="244" name="Imagen 243"/>
            <p:cNvPicPr>
              <a:picLocks noChangeAspect="1"/>
            </p:cNvPicPr>
            <p:nvPr/>
          </p:nvPicPr>
          <p:blipFill rotWithShape="1">
            <a:blip r:embed="rId2" cstate="hqprint">
              <a:extLst>
                <a:ext uri="{28A0092B-C50C-407E-A947-70E740481C1C}">
                  <a14:useLocalDpi xmlns:a14="http://schemas.microsoft.com/office/drawing/2010/main" val="0"/>
                </a:ext>
              </a:extLst>
            </a:blip>
            <a:srcRect l="1" t="1" r="62657" b="6326"/>
            <a:stretch/>
          </p:blipFill>
          <p:spPr>
            <a:xfrm>
              <a:off x="8348275" y="4878991"/>
              <a:ext cx="141774" cy="406668"/>
            </a:xfrm>
            <a:prstGeom prst="rect">
              <a:avLst/>
            </a:prstGeom>
          </p:spPr>
        </p:pic>
        <p:pic>
          <p:nvPicPr>
            <p:cNvPr id="291" name="Imagen 290"/>
            <p:cNvPicPr>
              <a:picLocks noChangeAspect="1"/>
            </p:cNvPicPr>
            <p:nvPr/>
          </p:nvPicPr>
          <p:blipFill rotWithShape="1">
            <a:blip r:embed="rId2" cstate="hqprint">
              <a:extLst>
                <a:ext uri="{28A0092B-C50C-407E-A947-70E740481C1C}">
                  <a14:useLocalDpi xmlns:a14="http://schemas.microsoft.com/office/drawing/2010/main" val="0"/>
                </a:ext>
              </a:extLst>
            </a:blip>
            <a:srcRect l="1" t="1" r="3773" b="6326"/>
            <a:stretch/>
          </p:blipFill>
          <p:spPr>
            <a:xfrm>
              <a:off x="7473005" y="4276796"/>
              <a:ext cx="362696" cy="403734"/>
            </a:xfrm>
            <a:prstGeom prst="rect">
              <a:avLst/>
            </a:prstGeom>
          </p:spPr>
        </p:pic>
        <p:sp>
          <p:nvSpPr>
            <p:cNvPr id="308" name="CuadroTexto 307">
              <a:extLst>
                <a:ext uri="{FF2B5EF4-FFF2-40B4-BE49-F238E27FC236}">
                  <a16:creationId xmlns:a16="http://schemas.microsoft.com/office/drawing/2014/main" id="{77A75B58-43BB-4D06-8774-1B23A10601B2}"/>
                </a:ext>
              </a:extLst>
            </p:cNvPr>
            <p:cNvSpPr txBox="1"/>
            <p:nvPr/>
          </p:nvSpPr>
          <p:spPr>
            <a:xfrm>
              <a:off x="10656915" y="4131268"/>
              <a:ext cx="685754" cy="307777"/>
            </a:xfrm>
            <a:prstGeom prst="rect">
              <a:avLst/>
            </a:prstGeom>
            <a:noFill/>
          </p:spPr>
          <p:txBody>
            <a:bodyPr wrap="square" rtlCol="0">
              <a:spAutoFit/>
            </a:bodyPr>
            <a:lstStyle/>
            <a:p>
              <a:r>
                <a:rPr lang="es-MX" sz="700" b="1" cap="all" dirty="0"/>
                <a:t>Muro MEDIANERO</a:t>
              </a:r>
            </a:p>
          </p:txBody>
        </p:sp>
        <p:grpSp>
          <p:nvGrpSpPr>
            <p:cNvPr id="6" name="Grupo 5"/>
            <p:cNvGrpSpPr/>
            <p:nvPr/>
          </p:nvGrpSpPr>
          <p:grpSpPr>
            <a:xfrm>
              <a:off x="7115704" y="4047112"/>
              <a:ext cx="3464947" cy="1707606"/>
              <a:chOff x="6892195" y="4091380"/>
              <a:chExt cx="3464947" cy="1707606"/>
            </a:xfrm>
          </p:grpSpPr>
          <p:pic>
            <p:nvPicPr>
              <p:cNvPr id="155" name="Imagen 154">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8349373" y="5346917"/>
                <a:ext cx="274906" cy="440827"/>
              </a:xfrm>
              <a:prstGeom prst="rect">
                <a:avLst/>
              </a:prstGeom>
            </p:spPr>
          </p:pic>
          <p:pic>
            <p:nvPicPr>
              <p:cNvPr id="156" name="Imagen 155">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337506" y="4716045"/>
                <a:ext cx="300887" cy="607430"/>
              </a:xfrm>
              <a:prstGeom prst="rect">
                <a:avLst/>
              </a:prstGeom>
            </p:spPr>
          </p:pic>
          <p:pic>
            <p:nvPicPr>
              <p:cNvPr id="157" name="Imagen 156">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757367" y="4705164"/>
                <a:ext cx="305684" cy="620811"/>
              </a:xfrm>
              <a:prstGeom prst="rect">
                <a:avLst/>
              </a:prstGeom>
            </p:spPr>
          </p:pic>
          <p:pic>
            <p:nvPicPr>
              <p:cNvPr id="158" name="Imagen 157">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20" t="8620" r="61694" b="37408"/>
              <a:stretch/>
            </p:blipFill>
            <p:spPr>
              <a:xfrm flipH="1">
                <a:off x="7582759" y="4713129"/>
                <a:ext cx="296971" cy="613970"/>
              </a:xfrm>
              <a:prstGeom prst="rect">
                <a:avLst/>
              </a:prstGeom>
            </p:spPr>
          </p:pic>
          <p:grpSp>
            <p:nvGrpSpPr>
              <p:cNvPr id="159" name="Grupo 158"/>
              <p:cNvGrpSpPr/>
              <p:nvPr/>
            </p:nvGrpSpPr>
            <p:grpSpPr>
              <a:xfrm>
                <a:off x="7600794" y="5354197"/>
                <a:ext cx="446735" cy="444789"/>
                <a:chOff x="7369837" y="5180335"/>
                <a:chExt cx="661510" cy="658629"/>
              </a:xfrm>
            </p:grpSpPr>
            <p:pic>
              <p:nvPicPr>
                <p:cNvPr id="304" name="Imagen 303">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305" name="Imagen 304">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306" name="Imagen 305">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307" name="Conector recto 306"/>
                <p:cNvCxnSpPr>
                  <a:stCxn id="306"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0" name="Imagen 159">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7018523" y="5352911"/>
                <a:ext cx="274906" cy="440827"/>
              </a:xfrm>
              <a:prstGeom prst="rect">
                <a:avLst/>
              </a:prstGeom>
            </p:spPr>
          </p:pic>
          <p:pic>
            <p:nvPicPr>
              <p:cNvPr id="199" name="Imagen 198">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518" t="8416" r="67452" b="37408"/>
              <a:stretch/>
            </p:blipFill>
            <p:spPr>
              <a:xfrm>
                <a:off x="7004409" y="4713173"/>
                <a:ext cx="233140" cy="616297"/>
              </a:xfrm>
              <a:prstGeom prst="rect">
                <a:avLst/>
              </a:prstGeom>
            </p:spPr>
          </p:pic>
          <p:grpSp>
            <p:nvGrpSpPr>
              <p:cNvPr id="201" name="Grupo 200"/>
              <p:cNvGrpSpPr/>
              <p:nvPr/>
            </p:nvGrpSpPr>
            <p:grpSpPr>
              <a:xfrm>
                <a:off x="7232683" y="4712570"/>
                <a:ext cx="394369" cy="115178"/>
                <a:chOff x="8016019" y="4382363"/>
                <a:chExt cx="583968" cy="170552"/>
              </a:xfrm>
            </p:grpSpPr>
            <p:pic>
              <p:nvPicPr>
                <p:cNvPr id="301" name="Imagen 300">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02" name="Imagen 301">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03" name="Imagen 302">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202" name="Grupo 201"/>
              <p:cNvGrpSpPr/>
              <p:nvPr/>
            </p:nvGrpSpPr>
            <p:grpSpPr>
              <a:xfrm>
                <a:off x="7994056" y="4708389"/>
                <a:ext cx="394369" cy="115178"/>
                <a:chOff x="8016019" y="4382363"/>
                <a:chExt cx="583968" cy="170552"/>
              </a:xfrm>
            </p:grpSpPr>
            <p:pic>
              <p:nvPicPr>
                <p:cNvPr id="298" name="Imagen 297">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99" name="Imagen 298">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00" name="Imagen 299">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cxnSp>
            <p:nvCxnSpPr>
              <p:cNvPr id="245" name="Conector recto 244">
                <a:extLst>
                  <a:ext uri="{FF2B5EF4-FFF2-40B4-BE49-F238E27FC236}">
                    <a16:creationId xmlns:a16="http://schemas.microsoft.com/office/drawing/2014/main" id="{0C9D91DF-12AE-4067-A59A-0C5FDC0FF2E4}"/>
                  </a:ext>
                </a:extLst>
              </p:cNvPr>
              <p:cNvCxnSpPr/>
              <p:nvPr/>
            </p:nvCxnSpPr>
            <p:spPr>
              <a:xfrm>
                <a:off x="6892195" y="5340047"/>
                <a:ext cx="346494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246" name="Imagen 245">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337506" y="4108614"/>
                <a:ext cx="300887" cy="607430"/>
              </a:xfrm>
              <a:prstGeom prst="rect">
                <a:avLst/>
              </a:prstGeom>
            </p:spPr>
          </p:pic>
          <p:pic>
            <p:nvPicPr>
              <p:cNvPr id="284" name="Imagen 283">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20" t="8620" r="61694" b="37408"/>
              <a:stretch/>
            </p:blipFill>
            <p:spPr>
              <a:xfrm flipH="1">
                <a:off x="7582759" y="4105698"/>
                <a:ext cx="296971" cy="613970"/>
              </a:xfrm>
              <a:prstGeom prst="rect">
                <a:avLst/>
              </a:prstGeom>
            </p:spPr>
          </p:pic>
          <p:pic>
            <p:nvPicPr>
              <p:cNvPr id="285" name="Imagen 284">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518" t="8416" r="67452" b="37408"/>
              <a:stretch/>
            </p:blipFill>
            <p:spPr>
              <a:xfrm>
                <a:off x="7004409" y="4105742"/>
                <a:ext cx="233140" cy="616297"/>
              </a:xfrm>
              <a:prstGeom prst="rect">
                <a:avLst/>
              </a:prstGeom>
            </p:spPr>
          </p:pic>
          <p:grpSp>
            <p:nvGrpSpPr>
              <p:cNvPr id="286" name="Grupo 285"/>
              <p:cNvGrpSpPr/>
              <p:nvPr/>
            </p:nvGrpSpPr>
            <p:grpSpPr>
              <a:xfrm>
                <a:off x="7232683" y="4105139"/>
                <a:ext cx="394369" cy="115178"/>
                <a:chOff x="8016019" y="4382363"/>
                <a:chExt cx="583968" cy="170552"/>
              </a:xfrm>
            </p:grpSpPr>
            <p:pic>
              <p:nvPicPr>
                <p:cNvPr id="295" name="Imagen 294">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96" name="Imagen 295">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97" name="Imagen 296">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290" name="Grupo 289"/>
              <p:cNvGrpSpPr/>
              <p:nvPr/>
            </p:nvGrpSpPr>
            <p:grpSpPr>
              <a:xfrm>
                <a:off x="7994056" y="4100958"/>
                <a:ext cx="394369" cy="115178"/>
                <a:chOff x="8016019" y="4382363"/>
                <a:chExt cx="583968" cy="170552"/>
              </a:xfrm>
            </p:grpSpPr>
            <p:pic>
              <p:nvPicPr>
                <p:cNvPr id="292" name="Imagen 291">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93" name="Imagen 292">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94" name="Imagen 293">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247" name="Imagen 246">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757367" y="4097734"/>
                <a:ext cx="305684" cy="620811"/>
              </a:xfrm>
              <a:prstGeom prst="rect">
                <a:avLst/>
              </a:prstGeom>
            </p:spPr>
          </p:pic>
          <p:grpSp>
            <p:nvGrpSpPr>
              <p:cNvPr id="310" name="Grupo 309"/>
              <p:cNvGrpSpPr/>
              <p:nvPr/>
            </p:nvGrpSpPr>
            <p:grpSpPr>
              <a:xfrm>
                <a:off x="8665816" y="4091380"/>
                <a:ext cx="1633983" cy="1701253"/>
                <a:chOff x="10376981" y="4532986"/>
                <a:chExt cx="1159930" cy="1207683"/>
              </a:xfrm>
            </p:grpSpPr>
            <p:pic>
              <p:nvPicPr>
                <p:cNvPr id="311" name="Imagen 310">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11331742" y="5419755"/>
                  <a:ext cx="195150" cy="312934"/>
                </a:xfrm>
                <a:prstGeom prst="rect">
                  <a:avLst/>
                </a:prstGeom>
              </p:spPr>
            </p:pic>
            <p:pic>
              <p:nvPicPr>
                <p:cNvPr id="312" name="Imagen 311">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11323318" y="4971912"/>
                  <a:ext cx="213593" cy="431202"/>
                </a:xfrm>
                <a:prstGeom prst="rect">
                  <a:avLst/>
                </a:prstGeom>
              </p:spPr>
            </p:pic>
            <p:pic>
              <p:nvPicPr>
                <p:cNvPr id="313" name="Imagen 31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10911489" y="4964188"/>
                  <a:ext cx="216998" cy="440700"/>
                </a:xfrm>
                <a:prstGeom prst="rect">
                  <a:avLst/>
                </a:prstGeom>
              </p:spPr>
            </p:pic>
            <p:pic>
              <p:nvPicPr>
                <p:cNvPr id="314" name="Imagen 313">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20" t="8620" r="61694" b="37408"/>
                <a:stretch/>
              </p:blipFill>
              <p:spPr>
                <a:xfrm flipH="1">
                  <a:off x="10787539" y="4969842"/>
                  <a:ext cx="210813" cy="435844"/>
                </a:xfrm>
                <a:prstGeom prst="rect">
                  <a:avLst/>
                </a:prstGeom>
              </p:spPr>
            </p:pic>
            <p:grpSp>
              <p:nvGrpSpPr>
                <p:cNvPr id="315" name="Grupo 314"/>
                <p:cNvGrpSpPr/>
                <p:nvPr/>
              </p:nvGrpSpPr>
              <p:grpSpPr>
                <a:xfrm>
                  <a:off x="10800342" y="5424923"/>
                  <a:ext cx="317127" cy="315746"/>
                  <a:chOff x="7369837" y="5180335"/>
                  <a:chExt cx="661510" cy="658629"/>
                </a:xfrm>
              </p:grpSpPr>
              <p:pic>
                <p:nvPicPr>
                  <p:cNvPr id="340" name="Imagen 339">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341" name="Imagen 340">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342" name="Imagen 341">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343" name="Conector recto 342"/>
                  <p:cNvCxnSpPr>
                    <a:stCxn id="342"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6" name="Imagen 315">
                  <a:extLst>
                    <a:ext uri="{FF2B5EF4-FFF2-40B4-BE49-F238E27FC236}">
                      <a16:creationId xmlns:a16="http://schemas.microsoft.com/office/drawing/2014/main" id="{27D0F9BD-D0A9-4F8C-9229-97E400C216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10387000" y="5424010"/>
                  <a:ext cx="195150" cy="312933"/>
                </a:xfrm>
                <a:prstGeom prst="rect">
                  <a:avLst/>
                </a:prstGeom>
              </p:spPr>
            </p:pic>
            <p:pic>
              <p:nvPicPr>
                <p:cNvPr id="317" name="Imagen 316">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518" t="8416" r="67452" b="37408"/>
                <a:stretch/>
              </p:blipFill>
              <p:spPr>
                <a:xfrm>
                  <a:off x="10376981" y="4969873"/>
                  <a:ext cx="165501" cy="437496"/>
                </a:xfrm>
                <a:prstGeom prst="rect">
                  <a:avLst/>
                </a:prstGeom>
              </p:spPr>
            </p:pic>
            <p:grpSp>
              <p:nvGrpSpPr>
                <p:cNvPr id="318" name="Grupo 317"/>
                <p:cNvGrpSpPr/>
                <p:nvPr/>
              </p:nvGrpSpPr>
              <p:grpSpPr>
                <a:xfrm>
                  <a:off x="10539028" y="4969445"/>
                  <a:ext cx="279954" cy="81762"/>
                  <a:chOff x="8016019" y="4382363"/>
                  <a:chExt cx="583968" cy="170552"/>
                </a:xfrm>
              </p:grpSpPr>
              <p:pic>
                <p:nvPicPr>
                  <p:cNvPr id="337" name="Imagen 336">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38" name="Imagen 337">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39" name="Imagen 338">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19" name="Grupo 318"/>
                <p:cNvGrpSpPr/>
                <p:nvPr/>
              </p:nvGrpSpPr>
              <p:grpSpPr>
                <a:xfrm>
                  <a:off x="11079510" y="4966477"/>
                  <a:ext cx="279954" cy="81762"/>
                  <a:chOff x="8016019" y="4382363"/>
                  <a:chExt cx="583968" cy="170552"/>
                </a:xfrm>
              </p:grpSpPr>
              <p:pic>
                <p:nvPicPr>
                  <p:cNvPr id="334" name="Imagen 333">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35" name="Imagen 334">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36" name="Imagen 335">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320" name="Imagen 319"/>
                <p:cNvPicPr>
                  <a:picLocks noChangeAspect="1"/>
                </p:cNvPicPr>
                <p:nvPr/>
              </p:nvPicPr>
              <p:blipFill rotWithShape="1">
                <a:blip r:embed="rId2" cstate="hqprint">
                  <a:extLst>
                    <a:ext uri="{28A0092B-C50C-407E-A947-70E740481C1C}">
                      <a14:useLocalDpi xmlns:a14="http://schemas.microsoft.com/office/drawing/2010/main" val="0"/>
                    </a:ext>
                  </a:extLst>
                </a:blip>
                <a:srcRect l="1" t="1" r="62657" b="6326"/>
                <a:stretch/>
              </p:blipFill>
              <p:spPr>
                <a:xfrm>
                  <a:off x="11173192" y="5110123"/>
                  <a:ext cx="100643" cy="288685"/>
                </a:xfrm>
                <a:prstGeom prst="rect">
                  <a:avLst/>
                </a:prstGeom>
              </p:spPr>
            </p:pic>
            <p:pic>
              <p:nvPicPr>
                <p:cNvPr id="321" name="Imagen 320">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11323318" y="4540710"/>
                  <a:ext cx="213593" cy="431202"/>
                </a:xfrm>
                <a:prstGeom prst="rect">
                  <a:avLst/>
                </a:prstGeom>
              </p:spPr>
            </p:pic>
            <p:pic>
              <p:nvPicPr>
                <p:cNvPr id="322" name="Imagen 321">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10911489" y="4532986"/>
                  <a:ext cx="216998" cy="440700"/>
                </a:xfrm>
                <a:prstGeom prst="rect">
                  <a:avLst/>
                </a:prstGeom>
              </p:spPr>
            </p:pic>
            <p:pic>
              <p:nvPicPr>
                <p:cNvPr id="323" name="Imagen 322">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20" t="8620" r="61694" b="37408"/>
                <a:stretch/>
              </p:blipFill>
              <p:spPr>
                <a:xfrm flipH="1">
                  <a:off x="10787539" y="4538640"/>
                  <a:ext cx="210813" cy="435844"/>
                </a:xfrm>
                <a:prstGeom prst="rect">
                  <a:avLst/>
                </a:prstGeom>
              </p:spPr>
            </p:pic>
            <p:pic>
              <p:nvPicPr>
                <p:cNvPr id="324" name="Imagen 323">
                  <a:extLst>
                    <a:ext uri="{FF2B5EF4-FFF2-40B4-BE49-F238E27FC236}">
                      <a16:creationId xmlns:a16="http://schemas.microsoft.com/office/drawing/2014/main" id="{7B971D3C-CA26-483C-9F8F-CA80800825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518" t="8416" r="67452" b="37408"/>
                <a:stretch/>
              </p:blipFill>
              <p:spPr>
                <a:xfrm>
                  <a:off x="10376981" y="4538671"/>
                  <a:ext cx="165501" cy="437496"/>
                </a:xfrm>
                <a:prstGeom prst="rect">
                  <a:avLst/>
                </a:prstGeom>
              </p:spPr>
            </p:pic>
            <p:grpSp>
              <p:nvGrpSpPr>
                <p:cNvPr id="325" name="Grupo 324"/>
                <p:cNvGrpSpPr/>
                <p:nvPr/>
              </p:nvGrpSpPr>
              <p:grpSpPr>
                <a:xfrm>
                  <a:off x="10539028" y="4538243"/>
                  <a:ext cx="279954" cy="81762"/>
                  <a:chOff x="8016019" y="4382363"/>
                  <a:chExt cx="583968" cy="170552"/>
                </a:xfrm>
              </p:grpSpPr>
              <p:pic>
                <p:nvPicPr>
                  <p:cNvPr id="331" name="Imagen 330">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32" name="Imagen 331">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33" name="Imagen 332">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26" name="Grupo 325"/>
                <p:cNvGrpSpPr/>
                <p:nvPr/>
              </p:nvGrpSpPr>
              <p:grpSpPr>
                <a:xfrm>
                  <a:off x="11079510" y="4535275"/>
                  <a:ext cx="279954" cy="81762"/>
                  <a:chOff x="8016019" y="4382363"/>
                  <a:chExt cx="583968" cy="170552"/>
                </a:xfrm>
              </p:grpSpPr>
              <p:pic>
                <p:nvPicPr>
                  <p:cNvPr id="328" name="Imagen 327">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29" name="Imagen 328">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30" name="Imagen 329">
                    <a:extLst>
                      <a:ext uri="{FF2B5EF4-FFF2-40B4-BE49-F238E27FC236}">
                        <a16:creationId xmlns:a16="http://schemas.microsoft.com/office/drawing/2014/main" id="{7B971D3C-CA26-483C-9F8F-CA80800825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327" name="Imagen 326"/>
                <p:cNvPicPr>
                  <a:picLocks noChangeAspect="1"/>
                </p:cNvPicPr>
                <p:nvPr/>
              </p:nvPicPr>
              <p:blipFill rotWithShape="1">
                <a:blip r:embed="rId2" cstate="hqprint">
                  <a:extLst>
                    <a:ext uri="{28A0092B-C50C-407E-A947-70E740481C1C}">
                      <a14:useLocalDpi xmlns:a14="http://schemas.microsoft.com/office/drawing/2010/main" val="0"/>
                    </a:ext>
                  </a:extLst>
                </a:blip>
                <a:srcRect l="41035" t="1" r="3773" b="-820"/>
                <a:stretch/>
              </p:blipFill>
              <p:spPr>
                <a:xfrm>
                  <a:off x="10636249" y="4682636"/>
                  <a:ext cx="147677" cy="308463"/>
                </a:xfrm>
                <a:prstGeom prst="rect">
                  <a:avLst/>
                </a:prstGeom>
              </p:spPr>
            </p:pic>
          </p:grpSp>
        </p:grpSp>
        <p:cxnSp>
          <p:nvCxnSpPr>
            <p:cNvPr id="344"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709977" y="4296560"/>
              <a:ext cx="1003649" cy="176337"/>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345" name="CuadroTexto 344">
              <a:extLst>
                <a:ext uri="{FF2B5EF4-FFF2-40B4-BE49-F238E27FC236}">
                  <a16:creationId xmlns:a16="http://schemas.microsoft.com/office/drawing/2014/main" id="{77A75B58-43BB-4D06-8774-1B23A10601B2}"/>
                </a:ext>
              </a:extLst>
            </p:cNvPr>
            <p:cNvSpPr txBox="1"/>
            <p:nvPr/>
          </p:nvSpPr>
          <p:spPr>
            <a:xfrm>
              <a:off x="6353425" y="4715085"/>
              <a:ext cx="685754" cy="307777"/>
            </a:xfrm>
            <a:prstGeom prst="rect">
              <a:avLst/>
            </a:prstGeom>
            <a:noFill/>
          </p:spPr>
          <p:txBody>
            <a:bodyPr wrap="square" rtlCol="0">
              <a:spAutoFit/>
            </a:bodyPr>
            <a:lstStyle/>
            <a:p>
              <a:pPr algn="r"/>
              <a:r>
                <a:rPr lang="es-MX" sz="700" b="1" cap="all" dirty="0"/>
                <a:t>Muro MEDIANERO</a:t>
              </a:r>
            </a:p>
          </p:txBody>
        </p:sp>
        <p:cxnSp>
          <p:nvCxnSpPr>
            <p:cNvPr id="346" name="Conector: angular 35">
              <a:extLst>
                <a:ext uri="{FF2B5EF4-FFF2-40B4-BE49-F238E27FC236}">
                  <a16:creationId xmlns:a16="http://schemas.microsoft.com/office/drawing/2014/main" id="{B2AB17B1-B6A5-4D88-8D00-D47510CE7190}"/>
                </a:ext>
              </a:extLst>
            </p:cNvPr>
            <p:cNvCxnSpPr>
              <a:cxnSpLocks/>
            </p:cNvCxnSpPr>
            <p:nvPr/>
          </p:nvCxnSpPr>
          <p:spPr>
            <a:xfrm>
              <a:off x="6971657" y="4838239"/>
              <a:ext cx="1841837" cy="120746"/>
            </a:xfrm>
            <a:prstGeom prst="bentConnector3">
              <a:avLst>
                <a:gd name="adj1" fmla="val 88062"/>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347" name="CuadroTexto 346">
              <a:extLst>
                <a:ext uri="{FF2B5EF4-FFF2-40B4-BE49-F238E27FC236}">
                  <a16:creationId xmlns:a16="http://schemas.microsoft.com/office/drawing/2014/main" id="{872B446E-F502-4A14-B606-02609149D5C9}"/>
                </a:ext>
              </a:extLst>
            </p:cNvPr>
            <p:cNvSpPr txBox="1"/>
            <p:nvPr/>
          </p:nvSpPr>
          <p:spPr>
            <a:xfrm>
              <a:off x="8143756" y="5337988"/>
              <a:ext cx="529252" cy="200055"/>
            </a:xfrm>
            <a:prstGeom prst="rect">
              <a:avLst/>
            </a:prstGeom>
            <a:noFill/>
          </p:spPr>
          <p:txBody>
            <a:bodyPr wrap="square" rtlCol="0">
              <a:spAutoFit/>
            </a:bodyPr>
            <a:lstStyle/>
            <a:p>
              <a:pPr algn="ctr"/>
              <a:r>
                <a:rPr lang="es-MX" sz="700" b="1" dirty="0">
                  <a:solidFill>
                    <a:srgbClr val="C00000"/>
                  </a:solidFill>
                </a:rPr>
                <a:t>LOTE A</a:t>
              </a:r>
            </a:p>
          </p:txBody>
        </p:sp>
        <p:sp>
          <p:nvSpPr>
            <p:cNvPr id="348" name="CuadroTexto 347">
              <a:extLst>
                <a:ext uri="{FF2B5EF4-FFF2-40B4-BE49-F238E27FC236}">
                  <a16:creationId xmlns:a16="http://schemas.microsoft.com/office/drawing/2014/main" id="{872B446E-F502-4A14-B606-02609149D5C9}"/>
                </a:ext>
              </a:extLst>
            </p:cNvPr>
            <p:cNvSpPr txBox="1"/>
            <p:nvPr/>
          </p:nvSpPr>
          <p:spPr>
            <a:xfrm>
              <a:off x="9794622" y="5337988"/>
              <a:ext cx="529252" cy="200055"/>
            </a:xfrm>
            <a:prstGeom prst="rect">
              <a:avLst/>
            </a:prstGeom>
            <a:noFill/>
          </p:spPr>
          <p:txBody>
            <a:bodyPr wrap="square" rtlCol="0">
              <a:spAutoFit/>
            </a:bodyPr>
            <a:lstStyle/>
            <a:p>
              <a:pPr algn="ctr"/>
              <a:r>
                <a:rPr lang="es-MX" sz="700" b="1" dirty="0">
                  <a:solidFill>
                    <a:srgbClr val="C00000"/>
                  </a:solidFill>
                </a:rPr>
                <a:t>LOTE B</a:t>
              </a:r>
            </a:p>
          </p:txBody>
        </p:sp>
        <p:sp>
          <p:nvSpPr>
            <p:cNvPr id="396" name="CuadroTexto 395">
              <a:extLst>
                <a:ext uri="{FF2B5EF4-FFF2-40B4-BE49-F238E27FC236}">
                  <a16:creationId xmlns:a16="http://schemas.microsoft.com/office/drawing/2014/main" id="{77A75B58-43BB-4D06-8774-1B23A10601B2}"/>
                </a:ext>
              </a:extLst>
            </p:cNvPr>
            <p:cNvSpPr txBox="1"/>
            <p:nvPr/>
          </p:nvSpPr>
          <p:spPr>
            <a:xfrm>
              <a:off x="7340003" y="5143505"/>
              <a:ext cx="695101" cy="200055"/>
            </a:xfrm>
            <a:prstGeom prst="rect">
              <a:avLst/>
            </a:prstGeom>
            <a:noFill/>
          </p:spPr>
          <p:txBody>
            <a:bodyPr wrap="square" rtlCol="0">
              <a:spAutoFit/>
            </a:bodyPr>
            <a:lstStyle/>
            <a:p>
              <a:pPr algn="ctr"/>
              <a:r>
                <a:rPr lang="es-MX" sz="700" b="1" cap="all" dirty="0"/>
                <a:t>VIVIENDA A1</a:t>
              </a:r>
            </a:p>
          </p:txBody>
        </p:sp>
        <p:sp>
          <p:nvSpPr>
            <p:cNvPr id="397" name="CuadroTexto 396">
              <a:extLst>
                <a:ext uri="{FF2B5EF4-FFF2-40B4-BE49-F238E27FC236}">
                  <a16:creationId xmlns:a16="http://schemas.microsoft.com/office/drawing/2014/main" id="{77A75B58-43BB-4D06-8774-1B23A10601B2}"/>
                </a:ext>
              </a:extLst>
            </p:cNvPr>
            <p:cNvSpPr txBox="1"/>
            <p:nvPr/>
          </p:nvSpPr>
          <p:spPr>
            <a:xfrm>
              <a:off x="8077866" y="5140662"/>
              <a:ext cx="695101" cy="200055"/>
            </a:xfrm>
            <a:prstGeom prst="rect">
              <a:avLst/>
            </a:prstGeom>
            <a:noFill/>
          </p:spPr>
          <p:txBody>
            <a:bodyPr wrap="square" rtlCol="0">
              <a:spAutoFit/>
            </a:bodyPr>
            <a:lstStyle/>
            <a:p>
              <a:pPr algn="ctr"/>
              <a:r>
                <a:rPr lang="es-MX" sz="700" b="1" cap="all" dirty="0"/>
                <a:t>VIVIENDA A4</a:t>
              </a:r>
            </a:p>
          </p:txBody>
        </p:sp>
        <p:sp>
          <p:nvSpPr>
            <p:cNvPr id="398" name="CuadroTexto 397">
              <a:extLst>
                <a:ext uri="{FF2B5EF4-FFF2-40B4-BE49-F238E27FC236}">
                  <a16:creationId xmlns:a16="http://schemas.microsoft.com/office/drawing/2014/main" id="{77A75B58-43BB-4D06-8774-1B23A10601B2}"/>
                </a:ext>
              </a:extLst>
            </p:cNvPr>
            <p:cNvSpPr txBox="1"/>
            <p:nvPr/>
          </p:nvSpPr>
          <p:spPr>
            <a:xfrm>
              <a:off x="7332538" y="4547255"/>
              <a:ext cx="695101" cy="200055"/>
            </a:xfrm>
            <a:prstGeom prst="rect">
              <a:avLst/>
            </a:prstGeom>
            <a:noFill/>
          </p:spPr>
          <p:txBody>
            <a:bodyPr wrap="square" rtlCol="0">
              <a:spAutoFit/>
            </a:bodyPr>
            <a:lstStyle/>
            <a:p>
              <a:pPr algn="ctr"/>
              <a:r>
                <a:rPr lang="es-MX" sz="700" b="1" cap="all" dirty="0"/>
                <a:t>VIVIENDA A2</a:t>
              </a:r>
            </a:p>
          </p:txBody>
        </p:sp>
        <p:sp>
          <p:nvSpPr>
            <p:cNvPr id="399" name="CuadroTexto 398">
              <a:extLst>
                <a:ext uri="{FF2B5EF4-FFF2-40B4-BE49-F238E27FC236}">
                  <a16:creationId xmlns:a16="http://schemas.microsoft.com/office/drawing/2014/main" id="{77A75B58-43BB-4D06-8774-1B23A10601B2}"/>
                </a:ext>
              </a:extLst>
            </p:cNvPr>
            <p:cNvSpPr txBox="1"/>
            <p:nvPr/>
          </p:nvSpPr>
          <p:spPr>
            <a:xfrm>
              <a:off x="8057832" y="4546952"/>
              <a:ext cx="695101" cy="200055"/>
            </a:xfrm>
            <a:prstGeom prst="rect">
              <a:avLst/>
            </a:prstGeom>
            <a:noFill/>
          </p:spPr>
          <p:txBody>
            <a:bodyPr wrap="square" rtlCol="0">
              <a:spAutoFit/>
            </a:bodyPr>
            <a:lstStyle/>
            <a:p>
              <a:pPr algn="ctr"/>
              <a:r>
                <a:rPr lang="es-MX" sz="700" b="1" cap="all" dirty="0"/>
                <a:t>VIVIENDA A3</a:t>
              </a:r>
            </a:p>
          </p:txBody>
        </p:sp>
        <p:sp>
          <p:nvSpPr>
            <p:cNvPr id="400" name="CuadroTexto 399">
              <a:extLst>
                <a:ext uri="{FF2B5EF4-FFF2-40B4-BE49-F238E27FC236}">
                  <a16:creationId xmlns:a16="http://schemas.microsoft.com/office/drawing/2014/main" id="{77A75B58-43BB-4D06-8774-1B23A10601B2}"/>
                </a:ext>
              </a:extLst>
            </p:cNvPr>
            <p:cNvSpPr txBox="1"/>
            <p:nvPr/>
          </p:nvSpPr>
          <p:spPr>
            <a:xfrm>
              <a:off x="8950447" y="5148256"/>
              <a:ext cx="695101" cy="200055"/>
            </a:xfrm>
            <a:prstGeom prst="rect">
              <a:avLst/>
            </a:prstGeom>
            <a:noFill/>
          </p:spPr>
          <p:txBody>
            <a:bodyPr wrap="square" rtlCol="0">
              <a:spAutoFit/>
            </a:bodyPr>
            <a:lstStyle/>
            <a:p>
              <a:pPr algn="ctr"/>
              <a:r>
                <a:rPr lang="es-MX" sz="700" b="1" cap="all" dirty="0"/>
                <a:t>VIVIENDA B1</a:t>
              </a:r>
            </a:p>
          </p:txBody>
        </p:sp>
        <p:sp>
          <p:nvSpPr>
            <p:cNvPr id="401" name="CuadroTexto 400">
              <a:extLst>
                <a:ext uri="{FF2B5EF4-FFF2-40B4-BE49-F238E27FC236}">
                  <a16:creationId xmlns:a16="http://schemas.microsoft.com/office/drawing/2014/main" id="{77A75B58-43BB-4D06-8774-1B23A10601B2}"/>
                </a:ext>
              </a:extLst>
            </p:cNvPr>
            <p:cNvSpPr txBox="1"/>
            <p:nvPr/>
          </p:nvSpPr>
          <p:spPr>
            <a:xfrm>
              <a:off x="9715381" y="5146686"/>
              <a:ext cx="695101" cy="200055"/>
            </a:xfrm>
            <a:prstGeom prst="rect">
              <a:avLst/>
            </a:prstGeom>
            <a:noFill/>
          </p:spPr>
          <p:txBody>
            <a:bodyPr wrap="square" rtlCol="0">
              <a:spAutoFit/>
            </a:bodyPr>
            <a:lstStyle/>
            <a:p>
              <a:pPr algn="ctr"/>
              <a:r>
                <a:rPr lang="es-MX" sz="700" b="1" cap="all" dirty="0"/>
                <a:t>VIVIENDA B4</a:t>
              </a:r>
            </a:p>
          </p:txBody>
        </p:sp>
        <p:sp>
          <p:nvSpPr>
            <p:cNvPr id="402" name="CuadroTexto 401">
              <a:extLst>
                <a:ext uri="{FF2B5EF4-FFF2-40B4-BE49-F238E27FC236}">
                  <a16:creationId xmlns:a16="http://schemas.microsoft.com/office/drawing/2014/main" id="{77A75B58-43BB-4D06-8774-1B23A10601B2}"/>
                </a:ext>
              </a:extLst>
            </p:cNvPr>
            <p:cNvSpPr txBox="1"/>
            <p:nvPr/>
          </p:nvSpPr>
          <p:spPr>
            <a:xfrm>
              <a:off x="8853737" y="4549494"/>
              <a:ext cx="888521" cy="198270"/>
            </a:xfrm>
            <a:prstGeom prst="rect">
              <a:avLst/>
            </a:prstGeom>
            <a:noFill/>
          </p:spPr>
          <p:txBody>
            <a:bodyPr wrap="square" rtlCol="0">
              <a:spAutoFit/>
            </a:bodyPr>
            <a:lstStyle/>
            <a:p>
              <a:pPr algn="ctr"/>
              <a:r>
                <a:rPr lang="es-MX" sz="700" b="1" cap="all" dirty="0"/>
                <a:t>VIVIENDA B2</a:t>
              </a:r>
            </a:p>
          </p:txBody>
        </p:sp>
        <p:sp>
          <p:nvSpPr>
            <p:cNvPr id="403" name="CuadroTexto 402">
              <a:extLst>
                <a:ext uri="{FF2B5EF4-FFF2-40B4-BE49-F238E27FC236}">
                  <a16:creationId xmlns:a16="http://schemas.microsoft.com/office/drawing/2014/main" id="{77A75B58-43BB-4D06-8774-1B23A10601B2}"/>
                </a:ext>
              </a:extLst>
            </p:cNvPr>
            <p:cNvSpPr txBox="1"/>
            <p:nvPr/>
          </p:nvSpPr>
          <p:spPr>
            <a:xfrm>
              <a:off x="9715649" y="4538938"/>
              <a:ext cx="695101" cy="200055"/>
            </a:xfrm>
            <a:prstGeom prst="rect">
              <a:avLst/>
            </a:prstGeom>
            <a:noFill/>
          </p:spPr>
          <p:txBody>
            <a:bodyPr wrap="square" rtlCol="0">
              <a:spAutoFit/>
            </a:bodyPr>
            <a:lstStyle/>
            <a:p>
              <a:pPr algn="ctr"/>
              <a:r>
                <a:rPr lang="es-MX" sz="700" b="1" cap="all" dirty="0"/>
                <a:t>VIVIENDA B3</a:t>
              </a:r>
            </a:p>
          </p:txBody>
        </p:sp>
        <p:cxnSp>
          <p:nvCxnSpPr>
            <p:cNvPr id="239"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10465764" y="4820540"/>
              <a:ext cx="247863" cy="16785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240" name="CuadroTexto 239">
              <a:extLst>
                <a:ext uri="{FF2B5EF4-FFF2-40B4-BE49-F238E27FC236}">
                  <a16:creationId xmlns:a16="http://schemas.microsoft.com/office/drawing/2014/main" id="{77A75B58-43BB-4D06-8774-1B23A10601B2}"/>
                </a:ext>
              </a:extLst>
            </p:cNvPr>
            <p:cNvSpPr txBox="1"/>
            <p:nvPr/>
          </p:nvSpPr>
          <p:spPr>
            <a:xfrm>
              <a:off x="10659862" y="4680330"/>
              <a:ext cx="911107" cy="307777"/>
            </a:xfrm>
            <a:prstGeom prst="rect">
              <a:avLst/>
            </a:prstGeom>
            <a:noFill/>
          </p:spPr>
          <p:txBody>
            <a:bodyPr wrap="square" rtlCol="0">
              <a:spAutoFit/>
            </a:bodyPr>
            <a:lstStyle/>
            <a:p>
              <a:r>
                <a:rPr lang="es-MX" sz="700" b="1" cap="all" dirty="0"/>
                <a:t>Muro exterior-aire exterior</a:t>
              </a:r>
            </a:p>
          </p:txBody>
        </p:sp>
      </p:grpSp>
      <p:sp>
        <p:nvSpPr>
          <p:cNvPr id="141" name="CuadroTexto 140"/>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graphicFrame>
        <p:nvGraphicFramePr>
          <p:cNvPr id="142" name="Tabla 141"/>
          <p:cNvGraphicFramePr>
            <a:graphicFrameLocks noGrp="1"/>
          </p:cNvGraphicFramePr>
          <p:nvPr>
            <p:extLst/>
          </p:nvPr>
        </p:nvGraphicFramePr>
        <p:xfrm>
          <a:off x="1390735" y="2047726"/>
          <a:ext cx="7254815" cy="1526673"/>
        </p:xfrm>
        <a:graphic>
          <a:graphicData uri="http://schemas.openxmlformats.org/drawingml/2006/table">
            <a:tbl>
              <a:tblPr firstRow="1" bandRow="1">
                <a:tableStyleId>{5C22544A-7EE6-4342-B048-85BDC9FD1C3A}</a:tableStyleId>
              </a:tblPr>
              <a:tblGrid>
                <a:gridCol w="1025608">
                  <a:extLst>
                    <a:ext uri="{9D8B030D-6E8A-4147-A177-3AD203B41FA5}">
                      <a16:colId xmlns:a16="http://schemas.microsoft.com/office/drawing/2014/main" val="805116073"/>
                    </a:ext>
                  </a:extLst>
                </a:gridCol>
                <a:gridCol w="941215">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CUÁDRUPLEX</a:t>
                      </a:r>
                      <a:endParaRPr lang="es-MX" sz="1000" baseline="0" dirty="0">
                        <a:solidFill>
                          <a:schemeClr val="tx1"/>
                        </a:solidFill>
                      </a:endParaRPr>
                    </a:p>
                    <a:p>
                      <a:pPr algn="ctr"/>
                      <a:r>
                        <a:rPr lang="es-MX" sz="1000" b="1" u="none" dirty="0">
                          <a:solidFill>
                            <a:schemeClr val="tx1"/>
                          </a:solidFill>
                        </a:rPr>
                        <a:t>(</a:t>
                      </a:r>
                      <a:r>
                        <a:rPr lang="es-MX" sz="1000" b="1" u="none" dirty="0">
                          <a:solidFill>
                            <a:srgbClr val="C00000"/>
                          </a:solidFill>
                        </a:rPr>
                        <a:t>DX</a:t>
                      </a:r>
                      <a:r>
                        <a:rPr lang="es-MX" sz="1000" b="1" u="none" dirty="0">
                          <a:solidFill>
                            <a:schemeClr val="tx1"/>
                          </a:solidFill>
                        </a:rPr>
                        <a:t>)</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ADOSADA</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43" name="Imagen 142"/>
          <p:cNvPicPr>
            <a:picLocks noChangeAspect="1"/>
          </p:cNvPicPr>
          <p:nvPr/>
        </p:nvPicPr>
        <p:blipFill>
          <a:blip r:embed="rId9">
            <a:extLst/>
          </a:blip>
          <a:stretch>
            <a:fillRect/>
          </a:stretch>
        </p:blipFill>
        <p:spPr>
          <a:xfrm>
            <a:off x="1437462" y="2880804"/>
            <a:ext cx="930693" cy="684333"/>
          </a:xfrm>
          <a:prstGeom prst="rect">
            <a:avLst/>
          </a:prstGeom>
        </p:spPr>
      </p:pic>
      <p:sp>
        <p:nvSpPr>
          <p:cNvPr id="144" name="CuadroTexto 143"/>
          <p:cNvSpPr txBox="1">
            <a:spLocks/>
          </p:cNvSpPr>
          <p:nvPr/>
        </p:nvSpPr>
        <p:spPr>
          <a:xfrm>
            <a:off x="1332784" y="3716086"/>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dos o más viviendas cuádruplex se encuentran separadas solo por una junta constructiva se realizará el </a:t>
            </a:r>
            <a:r>
              <a:rPr lang="es-MX" sz="1400" b="1" dirty="0">
                <a:solidFill>
                  <a:srgbClr val="C00000"/>
                </a:solidFill>
              </a:rPr>
              <a:t>análisis por envolvente térmica en viviendas en cabeceras e intermedias , siempre y  cuando el ID sea el mismo para las dos viviendas. </a:t>
            </a:r>
            <a:r>
              <a:rPr lang="es-MX" sz="1400" b="1" dirty="0"/>
              <a:t>En el caso donde cada </a:t>
            </a:r>
            <a:r>
              <a:rPr lang="es-MX" sz="1400" b="1" dirty="0">
                <a:solidFill>
                  <a:srgbClr val="C00000"/>
                </a:solidFill>
              </a:rPr>
              <a:t>ID sea diferente se realizará un análisis por prototipo en viviendas en cabeceras e intermedias.</a:t>
            </a:r>
          </a:p>
        </p:txBody>
      </p:sp>
      <p:sp>
        <p:nvSpPr>
          <p:cNvPr id="145" name="object 9">
            <a:extLst>
              <a:ext uri="{FF2B5EF4-FFF2-40B4-BE49-F238E27FC236}">
                <a16:creationId xmlns:a16="http://schemas.microsoft.com/office/drawing/2014/main" id="{4C4A234D-C78D-4B5F-959F-356D845FEEC3}"/>
              </a:ext>
            </a:extLst>
          </p:cNvPr>
          <p:cNvSpPr txBox="1">
            <a:spLocks/>
          </p:cNvSpPr>
          <p:nvPr/>
        </p:nvSpPr>
        <p:spPr>
          <a:xfrm>
            <a:off x="293431" y="1454392"/>
            <a:ext cx="8479535"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ADOSADA (DEEVi) / Cuádruplex (RUV) con junta constructiva</a:t>
            </a:r>
            <a:endParaRPr lang="es-MX" sz="1800" b="1" dirty="0">
              <a:latin typeface="+mn-lt"/>
            </a:endParaRPr>
          </a:p>
        </p:txBody>
      </p:sp>
    </p:spTree>
    <p:extLst>
      <p:ext uri="{BB962C8B-B14F-4D97-AF65-F5344CB8AC3E}">
        <p14:creationId xmlns:p14="http://schemas.microsoft.com/office/powerpoint/2010/main" val="249584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US" smtClean="0"/>
              <a:t>31</a:t>
            </a:fld>
            <a:endParaRPr lang="es-US"/>
          </a:p>
        </p:txBody>
      </p:sp>
      <p:grpSp>
        <p:nvGrpSpPr>
          <p:cNvPr id="3" name="Grupo 2">
            <a:extLst>
              <a:ext uri="{FF2B5EF4-FFF2-40B4-BE49-F238E27FC236}">
                <a16:creationId xmlns:a16="http://schemas.microsoft.com/office/drawing/2014/main" id="{6AC466FF-C903-4A1A-A1AA-611577E0D7FB}"/>
              </a:ext>
            </a:extLst>
          </p:cNvPr>
          <p:cNvGrpSpPr/>
          <p:nvPr/>
        </p:nvGrpSpPr>
        <p:grpSpPr>
          <a:xfrm>
            <a:off x="541810" y="1484576"/>
            <a:ext cx="5530752" cy="4951835"/>
            <a:chOff x="541810" y="1512008"/>
            <a:chExt cx="5530752" cy="4951835"/>
          </a:xfrm>
        </p:grpSpPr>
        <p:sp>
          <p:nvSpPr>
            <p:cNvPr id="13" name="object 9">
              <a:extLst>
                <a:ext uri="{FF2B5EF4-FFF2-40B4-BE49-F238E27FC236}">
                  <a16:creationId xmlns:a16="http://schemas.microsoft.com/office/drawing/2014/main" id="{6CC4E137-4C6C-46C7-BD3A-045CA5FE7D30}"/>
                </a:ext>
              </a:extLst>
            </p:cNvPr>
            <p:cNvSpPr txBox="1">
              <a:spLocks/>
            </p:cNvSpPr>
            <p:nvPr/>
          </p:nvSpPr>
          <p:spPr>
            <a:xfrm>
              <a:off x="657225" y="1512008"/>
              <a:ext cx="3286176"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Vertical</a:t>
              </a:r>
              <a:endParaRPr lang="es-MX" sz="1800" b="1" dirty="0">
                <a:latin typeface="+mn-lt"/>
              </a:endParaRPr>
            </a:p>
          </p:txBody>
        </p:sp>
        <p:grpSp>
          <p:nvGrpSpPr>
            <p:cNvPr id="20" name="Grupo 19">
              <a:extLst>
                <a:ext uri="{FF2B5EF4-FFF2-40B4-BE49-F238E27FC236}">
                  <a16:creationId xmlns:a16="http://schemas.microsoft.com/office/drawing/2014/main" id="{BA927B22-55F2-4B7E-8EC2-3B1032DE9DA6}"/>
                </a:ext>
              </a:extLst>
            </p:cNvPr>
            <p:cNvGrpSpPr/>
            <p:nvPr/>
          </p:nvGrpSpPr>
          <p:grpSpPr>
            <a:xfrm>
              <a:off x="556151" y="1966744"/>
              <a:ext cx="5516411" cy="1848724"/>
              <a:chOff x="6915150" y="3082252"/>
              <a:chExt cx="3905250" cy="1308773"/>
            </a:xfrm>
          </p:grpSpPr>
          <p:pic>
            <p:nvPicPr>
              <p:cNvPr id="21" name="Imagen 20">
                <a:extLst>
                  <a:ext uri="{FF2B5EF4-FFF2-40B4-BE49-F238E27FC236}">
                    <a16:creationId xmlns:a16="http://schemas.microsoft.com/office/drawing/2014/main" id="{D663A1FC-BF02-43B6-A400-DACAE07667A7}"/>
                  </a:ext>
                </a:extLst>
              </p:cNvPr>
              <p:cNvPicPr>
                <a:picLocks noChangeAspect="1"/>
              </p:cNvPicPr>
              <p:nvPr/>
            </p:nvPicPr>
            <p:blipFill rotWithShape="1">
              <a:blip r:embed="rId2"/>
              <a:srcRect l="24820" t="17360" r="37442" b="64528"/>
              <a:stretch/>
            </p:blipFill>
            <p:spPr>
              <a:xfrm>
                <a:off x="6925301" y="3082252"/>
                <a:ext cx="3884947" cy="1242098"/>
              </a:xfrm>
              <a:prstGeom prst="rect">
                <a:avLst/>
              </a:prstGeom>
            </p:spPr>
          </p:pic>
          <p:sp>
            <p:nvSpPr>
              <p:cNvPr id="24" name="Forma libre: forma 23">
                <a:extLst>
                  <a:ext uri="{FF2B5EF4-FFF2-40B4-BE49-F238E27FC236}">
                    <a16:creationId xmlns:a16="http://schemas.microsoft.com/office/drawing/2014/main" id="{FE85FFDB-034B-4555-A5D5-42E1944E83B2}"/>
                  </a:ext>
                </a:extLst>
              </p:cNvPr>
              <p:cNvSpPr/>
              <p:nvPr/>
            </p:nvSpPr>
            <p:spPr>
              <a:xfrm>
                <a:off x="6915150" y="3905250"/>
                <a:ext cx="3905250" cy="485775"/>
              </a:xfrm>
              <a:custGeom>
                <a:avLst/>
                <a:gdLst>
                  <a:gd name="connsiteX0" fmla="*/ 9525 w 3905250"/>
                  <a:gd name="connsiteY0" fmla="*/ 0 h 485775"/>
                  <a:gd name="connsiteX1" fmla="*/ 1238250 w 3905250"/>
                  <a:gd name="connsiteY1" fmla="*/ 0 h 485775"/>
                  <a:gd name="connsiteX2" fmla="*/ 1238250 w 3905250"/>
                  <a:gd name="connsiteY2" fmla="*/ 228600 h 485775"/>
                  <a:gd name="connsiteX3" fmla="*/ 2686050 w 3905250"/>
                  <a:gd name="connsiteY3" fmla="*/ 381000 h 485775"/>
                  <a:gd name="connsiteX4" fmla="*/ 2838450 w 3905250"/>
                  <a:gd name="connsiteY4" fmla="*/ 152400 h 485775"/>
                  <a:gd name="connsiteX5" fmla="*/ 3905250 w 3905250"/>
                  <a:gd name="connsiteY5" fmla="*/ 152400 h 485775"/>
                  <a:gd name="connsiteX6" fmla="*/ 3905250 w 3905250"/>
                  <a:gd name="connsiteY6" fmla="*/ 485775 h 485775"/>
                  <a:gd name="connsiteX7" fmla="*/ 0 w 3905250"/>
                  <a:gd name="connsiteY7" fmla="*/ 485775 h 485775"/>
                  <a:gd name="connsiteX8" fmla="*/ 9525 w 3905250"/>
                  <a:gd name="connsiteY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0" h="485775">
                    <a:moveTo>
                      <a:pt x="9525" y="0"/>
                    </a:moveTo>
                    <a:lnTo>
                      <a:pt x="1238250" y="0"/>
                    </a:lnTo>
                    <a:lnTo>
                      <a:pt x="1238250" y="228600"/>
                    </a:lnTo>
                    <a:lnTo>
                      <a:pt x="2686050" y="381000"/>
                    </a:lnTo>
                    <a:lnTo>
                      <a:pt x="2838450" y="152400"/>
                    </a:lnTo>
                    <a:lnTo>
                      <a:pt x="3905250" y="152400"/>
                    </a:lnTo>
                    <a:lnTo>
                      <a:pt x="3905250" y="485775"/>
                    </a:lnTo>
                    <a:lnTo>
                      <a:pt x="0" y="48577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 name="Grupo 13">
              <a:extLst>
                <a:ext uri="{FF2B5EF4-FFF2-40B4-BE49-F238E27FC236}">
                  <a16:creationId xmlns:a16="http://schemas.microsoft.com/office/drawing/2014/main" id="{6485D4BE-BFEA-4289-87F6-802E9F816562}"/>
                </a:ext>
              </a:extLst>
            </p:cNvPr>
            <p:cNvGrpSpPr/>
            <p:nvPr/>
          </p:nvGrpSpPr>
          <p:grpSpPr>
            <a:xfrm>
              <a:off x="556150" y="3866779"/>
              <a:ext cx="4225400" cy="2597064"/>
              <a:chOff x="556150" y="3866778"/>
              <a:chExt cx="5502072" cy="3381747"/>
            </a:xfrm>
          </p:grpSpPr>
          <p:pic>
            <p:nvPicPr>
              <p:cNvPr id="3076" name="Picture 4" descr="Resultado de imagen para sembrado viviendas">
                <a:extLst>
                  <a:ext uri="{FF2B5EF4-FFF2-40B4-BE49-F238E27FC236}">
                    <a16:creationId xmlns:a16="http://schemas.microsoft.com/office/drawing/2014/main" id="{C34E3A11-F583-4C57-A913-99AFA70671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05"/>
              <a:stretch/>
            </p:blipFill>
            <p:spPr bwMode="auto">
              <a:xfrm>
                <a:off x="556150" y="3866778"/>
                <a:ext cx="5502072" cy="33817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E89E58A1-22CD-4930-81F2-8BB24C116200}"/>
                  </a:ext>
                </a:extLst>
              </p:cNvPr>
              <p:cNvSpPr/>
              <p:nvPr/>
            </p:nvSpPr>
            <p:spPr>
              <a:xfrm>
                <a:off x="657225" y="6581775"/>
                <a:ext cx="657225"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5" name="Rectángulo 14">
              <a:extLst>
                <a:ext uri="{FF2B5EF4-FFF2-40B4-BE49-F238E27FC236}">
                  <a16:creationId xmlns:a16="http://schemas.microsoft.com/office/drawing/2014/main" id="{158A129C-3BB3-4549-BC96-B3C87B21FD33}"/>
                </a:ext>
              </a:extLst>
            </p:cNvPr>
            <p:cNvSpPr/>
            <p:nvPr/>
          </p:nvSpPr>
          <p:spPr>
            <a:xfrm rot="598710">
              <a:off x="2640806" y="4531519"/>
              <a:ext cx="157163" cy="209550"/>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 name="Conector: angular 16">
              <a:extLst>
                <a:ext uri="{FF2B5EF4-FFF2-40B4-BE49-F238E27FC236}">
                  <a16:creationId xmlns:a16="http://schemas.microsoft.com/office/drawing/2014/main" id="{9160D03C-5E8C-4429-AC30-F41CAF26C4EE}"/>
                </a:ext>
              </a:extLst>
            </p:cNvPr>
            <p:cNvCxnSpPr>
              <a:endCxn id="15" idx="0"/>
            </p:cNvCxnSpPr>
            <p:nvPr/>
          </p:nvCxnSpPr>
          <p:spPr>
            <a:xfrm rot="5400000">
              <a:off x="2627833" y="3830996"/>
              <a:ext cx="811819" cy="592397"/>
            </a:xfrm>
            <a:prstGeom prst="bentConnector3">
              <a:avLst/>
            </a:prstGeom>
            <a:ln w="190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2" descr="Resultado de imagen para norte png">
              <a:extLst>
                <a:ext uri="{FF2B5EF4-FFF2-40B4-BE49-F238E27FC236}">
                  <a16:creationId xmlns:a16="http://schemas.microsoft.com/office/drawing/2014/main" id="{789A24DB-BD53-4AEF-BE45-80AB28C4DD5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265262" y="3911079"/>
              <a:ext cx="520700" cy="5207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31">
              <a:extLst>
                <a:ext uri="{FF2B5EF4-FFF2-40B4-BE49-F238E27FC236}">
                  <a16:creationId xmlns:a16="http://schemas.microsoft.com/office/drawing/2014/main" id="{DD5701BF-0193-4EE1-89FC-36544C8C46AD}"/>
                </a:ext>
              </a:extLst>
            </p:cNvPr>
            <p:cNvSpPr/>
            <p:nvPr/>
          </p:nvSpPr>
          <p:spPr>
            <a:xfrm>
              <a:off x="541810" y="1934335"/>
              <a:ext cx="5516412" cy="1779755"/>
            </a:xfrm>
            <a:prstGeom prst="rect">
              <a:avLst/>
            </a:prstGeom>
            <a:noFill/>
            <a:ln w="50800">
              <a:solidFill>
                <a:schemeClr val="bg1">
                  <a:lumMod val="85000"/>
                  <a:alpha val="4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 name="Grupo 6">
            <a:extLst>
              <a:ext uri="{FF2B5EF4-FFF2-40B4-BE49-F238E27FC236}">
                <a16:creationId xmlns:a16="http://schemas.microsoft.com/office/drawing/2014/main" id="{BC7C72B5-432A-4D35-9CF5-E70D22427C35}"/>
              </a:ext>
            </a:extLst>
          </p:cNvPr>
          <p:cNvGrpSpPr/>
          <p:nvPr/>
        </p:nvGrpSpPr>
        <p:grpSpPr>
          <a:xfrm>
            <a:off x="6323346" y="1795795"/>
            <a:ext cx="5572907" cy="2476277"/>
            <a:chOff x="6323346" y="1795795"/>
            <a:chExt cx="5572907" cy="2476277"/>
          </a:xfrm>
        </p:grpSpPr>
        <p:sp>
          <p:nvSpPr>
            <p:cNvPr id="36" name="CuadroTexto 35">
              <a:extLst>
                <a:ext uri="{FF2B5EF4-FFF2-40B4-BE49-F238E27FC236}">
                  <a16:creationId xmlns:a16="http://schemas.microsoft.com/office/drawing/2014/main" id="{3BCE47F9-5CB6-4DD5-8696-71E97D78A155}"/>
                </a:ext>
              </a:extLst>
            </p:cNvPr>
            <p:cNvSpPr txBox="1"/>
            <p:nvPr/>
          </p:nvSpPr>
          <p:spPr>
            <a:xfrm>
              <a:off x="6323346" y="1795795"/>
              <a:ext cx="5568286" cy="830997"/>
            </a:xfrm>
            <a:prstGeom prst="rect">
              <a:avLst/>
            </a:prstGeom>
            <a:noFill/>
          </p:spPr>
          <p:txBody>
            <a:bodyPr wrap="square" rtlCol="0">
              <a:spAutoFit/>
            </a:bodyPr>
            <a:lstStyle/>
            <a:p>
              <a:pPr algn="just"/>
              <a:r>
                <a:rPr lang="es-MX" sz="1600" dirty="0"/>
                <a:t>La vivienda deberá tener las siguientes características, para su respectivo análisis apegado al curso SISEVIVE.</a:t>
              </a:r>
            </a:p>
            <a:p>
              <a:endParaRPr lang="es-MX" sz="1600" dirty="0"/>
            </a:p>
          </p:txBody>
        </p:sp>
        <p:sp>
          <p:nvSpPr>
            <p:cNvPr id="37" name="CuadroTexto 36">
              <a:extLst>
                <a:ext uri="{FF2B5EF4-FFF2-40B4-BE49-F238E27FC236}">
                  <a16:creationId xmlns:a16="http://schemas.microsoft.com/office/drawing/2014/main" id="{3E543BCF-76B6-43B9-B084-CECC58DD2846}"/>
                </a:ext>
              </a:extLst>
            </p:cNvPr>
            <p:cNvSpPr txBox="1"/>
            <p:nvPr/>
          </p:nvSpPr>
          <p:spPr>
            <a:xfrm>
              <a:off x="6327967" y="2456190"/>
              <a:ext cx="5568286" cy="1815882"/>
            </a:xfrm>
            <a:prstGeom prst="rect">
              <a:avLst/>
            </a:prstGeom>
            <a:noFill/>
          </p:spPr>
          <p:txBody>
            <a:bodyPr wrap="square" rtlCol="0">
              <a:spAutoFit/>
            </a:bodyPr>
            <a:lstStyle/>
            <a:p>
              <a:pPr marL="342900" indent="-342900" algn="just">
                <a:buClr>
                  <a:srgbClr val="99CC00"/>
                </a:buClr>
                <a:buSzPct val="125000"/>
                <a:buFont typeface="+mj-lt"/>
                <a:buAutoNum type="arabicPeriod"/>
              </a:pPr>
              <a:r>
                <a:rPr lang="es-MX" sz="1600" dirty="0"/>
                <a:t>Para los casos de análisis de vivienda vertical se deberá analizar el edificio completo incluyendo “X” número de prototipos.</a:t>
              </a:r>
            </a:p>
            <a:p>
              <a:pPr marL="342900" lvl="0" indent="-342900" algn="just">
                <a:buClr>
                  <a:srgbClr val="99CC00"/>
                </a:buClr>
                <a:buSzPct val="125000"/>
                <a:buFont typeface="+mj-lt"/>
                <a:buAutoNum type="arabicPeriod" startAt="2"/>
              </a:pPr>
              <a:r>
                <a:rPr lang="es-MX" sz="1600" dirty="0">
                  <a:solidFill>
                    <a:prstClr val="black"/>
                  </a:solidFill>
                </a:rPr>
                <a:t>En la pestaña VALORES-U, se debe llenar </a:t>
              </a:r>
              <a:r>
                <a:rPr lang="es-MX" sz="1600" b="1" dirty="0">
                  <a:solidFill>
                    <a:prstClr val="black"/>
                  </a:solidFill>
                </a:rPr>
                <a:t>el Muro de Hipoteca Verde</a:t>
              </a:r>
              <a:r>
                <a:rPr lang="es-MX" sz="1600" dirty="0">
                  <a:solidFill>
                    <a:prstClr val="black"/>
                  </a:solidFill>
                </a:rPr>
                <a:t>, para asegurar la rotación del muro aislado en las distintas orientaciones.</a:t>
              </a:r>
            </a:p>
            <a:p>
              <a:pPr algn="just"/>
              <a:r>
                <a:rPr lang="es-MX" sz="1600" i="1" dirty="0">
                  <a:solidFill>
                    <a:schemeClr val="bg1">
                      <a:lumMod val="75000"/>
                    </a:schemeClr>
                  </a:solidFill>
                </a:rPr>
                <a:t>Ejemplo:</a:t>
              </a:r>
            </a:p>
          </p:txBody>
        </p:sp>
      </p:grpSp>
      <p:grpSp>
        <p:nvGrpSpPr>
          <p:cNvPr id="6" name="Grupo 5">
            <a:extLst>
              <a:ext uri="{FF2B5EF4-FFF2-40B4-BE49-F238E27FC236}">
                <a16:creationId xmlns:a16="http://schemas.microsoft.com/office/drawing/2014/main" id="{130306FA-CAE6-4874-A755-15C0DF31696E}"/>
              </a:ext>
            </a:extLst>
          </p:cNvPr>
          <p:cNvGrpSpPr/>
          <p:nvPr/>
        </p:nvGrpSpPr>
        <p:grpSpPr>
          <a:xfrm>
            <a:off x="6505903" y="4280373"/>
            <a:ext cx="5119835" cy="2156038"/>
            <a:chOff x="6469689" y="3981819"/>
            <a:chExt cx="5119835" cy="2156038"/>
          </a:xfrm>
        </p:grpSpPr>
        <p:pic>
          <p:nvPicPr>
            <p:cNvPr id="2" name="Imagen 1">
              <a:extLst>
                <a:ext uri="{FF2B5EF4-FFF2-40B4-BE49-F238E27FC236}">
                  <a16:creationId xmlns:a16="http://schemas.microsoft.com/office/drawing/2014/main" id="{D97CE3CA-F0DD-4CF1-B987-E68FF1A2212C}"/>
                </a:ext>
              </a:extLst>
            </p:cNvPr>
            <p:cNvPicPr>
              <a:picLocks noChangeAspect="1"/>
            </p:cNvPicPr>
            <p:nvPr/>
          </p:nvPicPr>
          <p:blipFill>
            <a:blip r:embed="rId5"/>
            <a:stretch>
              <a:fillRect/>
            </a:stretch>
          </p:blipFill>
          <p:spPr>
            <a:xfrm>
              <a:off x="6469689" y="3981819"/>
              <a:ext cx="2340936" cy="2142339"/>
            </a:xfrm>
            <a:prstGeom prst="rect">
              <a:avLst/>
            </a:prstGeom>
          </p:spPr>
        </p:pic>
        <p:pic>
          <p:nvPicPr>
            <p:cNvPr id="5" name="Imagen 4">
              <a:extLst>
                <a:ext uri="{FF2B5EF4-FFF2-40B4-BE49-F238E27FC236}">
                  <a16:creationId xmlns:a16="http://schemas.microsoft.com/office/drawing/2014/main" id="{B7D53383-4BA3-463D-993C-263AD9DC4302}"/>
                </a:ext>
              </a:extLst>
            </p:cNvPr>
            <p:cNvPicPr>
              <a:picLocks noChangeAspect="1"/>
            </p:cNvPicPr>
            <p:nvPr/>
          </p:nvPicPr>
          <p:blipFill>
            <a:blip r:embed="rId6"/>
            <a:stretch>
              <a:fillRect/>
            </a:stretch>
          </p:blipFill>
          <p:spPr>
            <a:xfrm>
              <a:off x="8770940" y="3981820"/>
              <a:ext cx="2818584" cy="2156037"/>
            </a:xfrm>
            <a:prstGeom prst="rect">
              <a:avLst/>
            </a:prstGeom>
          </p:spPr>
        </p:pic>
      </p:grpSp>
      <p:sp>
        <p:nvSpPr>
          <p:cNvPr id="31" name="Rectángulo 30">
            <a:extLst>
              <a:ext uri="{FF2B5EF4-FFF2-40B4-BE49-F238E27FC236}">
                <a16:creationId xmlns:a16="http://schemas.microsoft.com/office/drawing/2014/main" id="{956C9749-EE5C-475C-BD51-9186C11CC6C3}"/>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CONSIDERACIONES GENERALES VERTICAL</a:t>
            </a:r>
            <a:endParaRPr lang="es-US" b="1" dirty="0"/>
          </a:p>
        </p:txBody>
      </p:sp>
    </p:spTree>
    <p:extLst>
      <p:ext uri="{BB962C8B-B14F-4D97-AF65-F5344CB8AC3E}">
        <p14:creationId xmlns:p14="http://schemas.microsoft.com/office/powerpoint/2010/main" val="2160855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46">
            <a:extLst>
              <a:ext uri="{FF2B5EF4-FFF2-40B4-BE49-F238E27FC236}">
                <a16:creationId xmlns:a16="http://schemas.microsoft.com/office/drawing/2014/main" id="{0DD36A37-EE0B-466E-AADB-60CD142E9FE7}"/>
              </a:ext>
            </a:extLst>
          </p:cNvPr>
          <p:cNvSpPr/>
          <p:nvPr/>
        </p:nvSpPr>
        <p:spPr>
          <a:xfrm>
            <a:off x="267710" y="1766191"/>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32</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VERTICAL</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2" y="1454392"/>
            <a:ext cx="5576428"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VERTICAL (DEEVi) / </a:t>
            </a:r>
            <a:r>
              <a:rPr lang="es-MX" sz="1800" b="1" spc="-5" dirty="0" err="1">
                <a:latin typeface="+mn-lt"/>
              </a:rPr>
              <a:t>Triplex</a:t>
            </a:r>
            <a:r>
              <a:rPr lang="es-MX" sz="1800" b="1" spc="-5" dirty="0">
                <a:latin typeface="+mn-lt"/>
              </a:rPr>
              <a:t> (RUV)</a:t>
            </a:r>
            <a:endParaRPr lang="es-MX" sz="1800" b="1" dirty="0">
              <a:latin typeface="+mn-lt"/>
            </a:endParaRPr>
          </a:p>
        </p:txBody>
      </p:sp>
      <p:grpSp>
        <p:nvGrpSpPr>
          <p:cNvPr id="2" name="Grupo 1">
            <a:extLst>
              <a:ext uri="{FF2B5EF4-FFF2-40B4-BE49-F238E27FC236}">
                <a16:creationId xmlns:a16="http://schemas.microsoft.com/office/drawing/2014/main" id="{B12955E5-52F1-4A5F-84A9-060570276B1E}"/>
              </a:ext>
            </a:extLst>
          </p:cNvPr>
          <p:cNvGrpSpPr/>
          <p:nvPr/>
        </p:nvGrpSpPr>
        <p:grpSpPr>
          <a:xfrm>
            <a:off x="4809385" y="3907708"/>
            <a:ext cx="5901678" cy="2109380"/>
            <a:chOff x="5886744" y="3907708"/>
            <a:chExt cx="5901678" cy="2109380"/>
          </a:xfrm>
        </p:grpSpPr>
        <p:sp>
          <p:nvSpPr>
            <p:cNvPr id="65" name="Rectángulo: esquinas redondeadas 52">
              <a:extLst>
                <a:ext uri="{FF2B5EF4-FFF2-40B4-BE49-F238E27FC236}">
                  <a16:creationId xmlns:a16="http://schemas.microsoft.com/office/drawing/2014/main" id="{C79E2190-2320-40DC-BA6C-FC654387A8EE}"/>
                </a:ext>
              </a:extLst>
            </p:cNvPr>
            <p:cNvSpPr/>
            <p:nvPr/>
          </p:nvSpPr>
          <p:spPr>
            <a:xfrm>
              <a:off x="5886744" y="3907708"/>
              <a:ext cx="5901678" cy="2000758"/>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9" name="Rectángulo: una sola esquina cortada 56">
              <a:extLst>
                <a:ext uri="{FF2B5EF4-FFF2-40B4-BE49-F238E27FC236}">
                  <a16:creationId xmlns:a16="http://schemas.microsoft.com/office/drawing/2014/main" id="{B5157B45-2602-4873-A526-8A3551AC1CC6}"/>
                </a:ext>
              </a:extLst>
            </p:cNvPr>
            <p:cNvSpPr/>
            <p:nvPr/>
          </p:nvSpPr>
          <p:spPr>
            <a:xfrm>
              <a:off x="5886744" y="5837088"/>
              <a:ext cx="4392000" cy="180000"/>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TRIPLEX</a:t>
              </a:r>
            </a:p>
          </p:txBody>
        </p:sp>
        <p:grpSp>
          <p:nvGrpSpPr>
            <p:cNvPr id="236" name="Grupo 235"/>
            <p:cNvGrpSpPr/>
            <p:nvPr/>
          </p:nvGrpSpPr>
          <p:grpSpPr>
            <a:xfrm>
              <a:off x="8540638" y="4041373"/>
              <a:ext cx="725270" cy="1717608"/>
              <a:chOff x="9636102" y="4135268"/>
              <a:chExt cx="725270" cy="1717608"/>
            </a:xfrm>
          </p:grpSpPr>
          <p:pic>
            <p:nvPicPr>
              <p:cNvPr id="237" name="Imagen 236">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9647552" y="5521395"/>
                <a:ext cx="206287" cy="330793"/>
              </a:xfrm>
              <a:prstGeom prst="rect">
                <a:avLst/>
              </a:prstGeom>
            </p:spPr>
          </p:pic>
          <p:pic>
            <p:nvPicPr>
              <p:cNvPr id="238" name="Imagen 23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2049" b="3189"/>
              <a:stretch/>
            </p:blipFill>
            <p:spPr>
              <a:xfrm>
                <a:off x="9636102" y="4135965"/>
                <a:ext cx="219892" cy="752819"/>
              </a:xfrm>
              <a:prstGeom prst="rect">
                <a:avLst/>
              </a:prstGeom>
            </p:spPr>
          </p:pic>
          <p:pic>
            <p:nvPicPr>
              <p:cNvPr id="239" name="Imagen 23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2908" b="3189"/>
              <a:stretch/>
            </p:blipFill>
            <p:spPr>
              <a:xfrm>
                <a:off x="9636102" y="4589526"/>
                <a:ext cx="212748" cy="752819"/>
              </a:xfrm>
              <a:prstGeom prst="rect">
                <a:avLst/>
              </a:prstGeom>
            </p:spPr>
          </p:pic>
          <p:pic>
            <p:nvPicPr>
              <p:cNvPr id="240" name="Imagen 23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28752" r="61294" b="37408"/>
              <a:stretch/>
            </p:blipFill>
            <p:spPr>
              <a:xfrm>
                <a:off x="9636962" y="5214938"/>
                <a:ext cx="226176" cy="288866"/>
              </a:xfrm>
              <a:prstGeom prst="rect">
                <a:avLst/>
              </a:prstGeom>
            </p:spPr>
          </p:pic>
          <p:pic>
            <p:nvPicPr>
              <p:cNvPr id="241" name="Imagen 240">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10128909" y="5522083"/>
                <a:ext cx="206287" cy="330793"/>
              </a:xfrm>
              <a:prstGeom prst="rect">
                <a:avLst/>
              </a:prstGeom>
            </p:spPr>
          </p:pic>
          <p:pic>
            <p:nvPicPr>
              <p:cNvPr id="242" name="Imagen 24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19" r="61847" b="3189"/>
              <a:stretch/>
            </p:blipFill>
            <p:spPr>
              <a:xfrm flipH="1">
                <a:off x="10125075" y="4136653"/>
                <a:ext cx="221570" cy="752819"/>
              </a:xfrm>
              <a:prstGeom prst="rect">
                <a:avLst/>
              </a:prstGeom>
            </p:spPr>
          </p:pic>
          <p:pic>
            <p:nvPicPr>
              <p:cNvPr id="243" name="Imagen 242">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19" r="63851" b="3189"/>
              <a:stretch/>
            </p:blipFill>
            <p:spPr>
              <a:xfrm flipH="1">
                <a:off x="10141743" y="4590214"/>
                <a:ext cx="204901" cy="752819"/>
              </a:xfrm>
              <a:prstGeom prst="rect">
                <a:avLst/>
              </a:prstGeom>
            </p:spPr>
          </p:pic>
          <p:pic>
            <p:nvPicPr>
              <p:cNvPr id="248" name="Imagen 247">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951" b="37408"/>
              <a:stretch/>
            </p:blipFill>
            <p:spPr>
              <a:xfrm flipH="1">
                <a:off x="10125075" y="5043774"/>
                <a:ext cx="220710" cy="460718"/>
              </a:xfrm>
              <a:prstGeom prst="rect">
                <a:avLst/>
              </a:prstGeom>
            </p:spPr>
          </p:pic>
          <p:pic>
            <p:nvPicPr>
              <p:cNvPr id="249" name="Imagen 248">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1964" t="8619" r="61435" b="3189"/>
              <a:stretch/>
            </p:blipFill>
            <p:spPr>
              <a:xfrm>
                <a:off x="9808969" y="4137294"/>
                <a:ext cx="138113" cy="752819"/>
              </a:xfrm>
              <a:prstGeom prst="rect">
                <a:avLst/>
              </a:prstGeom>
            </p:spPr>
          </p:pic>
          <p:pic>
            <p:nvPicPr>
              <p:cNvPr id="250" name="Imagen 24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859" t="8620" r="62398" b="37408"/>
              <a:stretch/>
            </p:blipFill>
            <p:spPr>
              <a:xfrm>
                <a:off x="9808970" y="5044415"/>
                <a:ext cx="130970" cy="460718"/>
              </a:xfrm>
              <a:prstGeom prst="rect">
                <a:avLst/>
              </a:prstGeom>
            </p:spPr>
          </p:pic>
          <p:pic>
            <p:nvPicPr>
              <p:cNvPr id="251" name="Imagen 25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1964" t="8619" r="61435" b="3189"/>
              <a:stretch/>
            </p:blipFill>
            <p:spPr>
              <a:xfrm>
                <a:off x="9936144" y="4135269"/>
                <a:ext cx="138113" cy="752819"/>
              </a:xfrm>
              <a:prstGeom prst="rect">
                <a:avLst/>
              </a:prstGeom>
            </p:spPr>
          </p:pic>
          <p:pic>
            <p:nvPicPr>
              <p:cNvPr id="252" name="Imagen 25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859" t="8620" r="62398" b="37408"/>
              <a:stretch/>
            </p:blipFill>
            <p:spPr>
              <a:xfrm>
                <a:off x="9936145" y="5042390"/>
                <a:ext cx="130970" cy="460718"/>
              </a:xfrm>
              <a:prstGeom prst="rect">
                <a:avLst/>
              </a:prstGeom>
            </p:spPr>
          </p:pic>
          <p:pic>
            <p:nvPicPr>
              <p:cNvPr id="253" name="Imagen 25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1964" t="8619" r="61435" b="3189"/>
              <a:stretch/>
            </p:blipFill>
            <p:spPr>
              <a:xfrm>
                <a:off x="10023056" y="4135268"/>
                <a:ext cx="138113" cy="752819"/>
              </a:xfrm>
              <a:prstGeom prst="rect">
                <a:avLst/>
              </a:prstGeom>
            </p:spPr>
          </p:pic>
          <p:pic>
            <p:nvPicPr>
              <p:cNvPr id="254" name="Imagen 253">
                <a:extLst>
                  <a:ext uri="{FF2B5EF4-FFF2-40B4-BE49-F238E27FC236}">
                    <a16:creationId xmlns:a16="http://schemas.microsoft.com/office/drawing/2014/main" id="{7B971D3C-CA26-483C-9F8F-CA808008256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141" t="8619" r="61435" b="3189"/>
              <a:stretch/>
            </p:blipFill>
            <p:spPr>
              <a:xfrm>
                <a:off x="10182225" y="4135269"/>
                <a:ext cx="103363" cy="752819"/>
              </a:xfrm>
              <a:prstGeom prst="rect">
                <a:avLst/>
              </a:prstGeom>
            </p:spPr>
          </p:pic>
          <p:pic>
            <p:nvPicPr>
              <p:cNvPr id="255" name="Imagen 25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859" t="8620" r="62398" b="37408"/>
              <a:stretch/>
            </p:blipFill>
            <p:spPr>
              <a:xfrm>
                <a:off x="10020300" y="5044411"/>
                <a:ext cx="130970" cy="460718"/>
              </a:xfrm>
              <a:prstGeom prst="rect">
                <a:avLst/>
              </a:prstGeom>
            </p:spPr>
          </p:pic>
          <p:pic>
            <p:nvPicPr>
              <p:cNvPr id="256" name="Imagen 255"/>
              <p:cNvPicPr>
                <a:picLocks noChangeAspect="1"/>
              </p:cNvPicPr>
              <p:nvPr/>
            </p:nvPicPr>
            <p:blipFill rotWithShape="1">
              <a:blip r:embed="rId7" cstate="hqprint">
                <a:extLst>
                  <a:ext uri="{28A0092B-C50C-407E-A947-70E740481C1C}">
                    <a14:useLocalDpi xmlns:a14="http://schemas.microsoft.com/office/drawing/2010/main" val="0"/>
                  </a:ext>
                </a:extLst>
              </a:blip>
              <a:srcRect l="1" t="1" r="62657" b="6326"/>
              <a:stretch/>
            </p:blipFill>
            <p:spPr>
              <a:xfrm>
                <a:off x="9921221" y="4753468"/>
                <a:ext cx="102159" cy="293035"/>
              </a:xfrm>
              <a:prstGeom prst="rect">
                <a:avLst/>
              </a:prstGeom>
            </p:spPr>
          </p:pic>
          <p:pic>
            <p:nvPicPr>
              <p:cNvPr id="257" name="Imagen 256"/>
              <p:cNvPicPr>
                <a:picLocks noChangeAspect="1"/>
              </p:cNvPicPr>
              <p:nvPr/>
            </p:nvPicPr>
            <p:blipFill rotWithShape="1">
              <a:blip r:embed="rId7" cstate="hqprint">
                <a:extLst>
                  <a:ext uri="{28A0092B-C50C-407E-A947-70E740481C1C}">
                    <a14:useLocalDpi xmlns:a14="http://schemas.microsoft.com/office/drawing/2010/main" val="0"/>
                  </a:ext>
                </a:extLst>
              </a:blip>
              <a:srcRect l="1" t="1" r="3773" b="6326"/>
              <a:stretch/>
            </p:blipFill>
            <p:spPr>
              <a:xfrm>
                <a:off x="9822950" y="5213964"/>
                <a:ext cx="261349" cy="290921"/>
              </a:xfrm>
              <a:prstGeom prst="rect">
                <a:avLst/>
              </a:prstGeom>
            </p:spPr>
          </p:pic>
          <p:pic>
            <p:nvPicPr>
              <p:cNvPr id="258" name="Imagen 257"/>
              <p:cNvPicPr>
                <a:picLocks noChangeAspect="1"/>
              </p:cNvPicPr>
              <p:nvPr/>
            </p:nvPicPr>
            <p:blipFill rotWithShape="1">
              <a:blip r:embed="rId7" cstate="hqprint">
                <a:extLst>
                  <a:ext uri="{28A0092B-C50C-407E-A947-70E740481C1C}">
                    <a14:useLocalDpi xmlns:a14="http://schemas.microsoft.com/office/drawing/2010/main" val="0"/>
                  </a:ext>
                </a:extLst>
              </a:blip>
              <a:srcRect l="39646" t="1" r="3772" b="6326"/>
              <a:stretch/>
            </p:blipFill>
            <p:spPr>
              <a:xfrm flipH="1">
                <a:off x="9807224" y="4305254"/>
                <a:ext cx="153675" cy="290921"/>
              </a:xfrm>
              <a:prstGeom prst="rect">
                <a:avLst/>
              </a:prstGeom>
            </p:spPr>
          </p:pic>
          <p:sp>
            <p:nvSpPr>
              <p:cNvPr id="259" name="CuadroTexto 258">
                <a:extLst>
                  <a:ext uri="{FF2B5EF4-FFF2-40B4-BE49-F238E27FC236}">
                    <a16:creationId xmlns:a16="http://schemas.microsoft.com/office/drawing/2014/main" id="{77A75B58-43BB-4D06-8774-1B23A10601B2}"/>
                  </a:ext>
                </a:extLst>
              </p:cNvPr>
              <p:cNvSpPr txBox="1"/>
              <p:nvPr/>
            </p:nvSpPr>
            <p:spPr>
              <a:xfrm>
                <a:off x="9663924" y="5360844"/>
                <a:ext cx="695101" cy="200055"/>
              </a:xfrm>
              <a:prstGeom prst="rect">
                <a:avLst/>
              </a:prstGeom>
              <a:noFill/>
            </p:spPr>
            <p:txBody>
              <a:bodyPr wrap="square" rtlCol="0">
                <a:spAutoFit/>
              </a:bodyPr>
              <a:lstStyle/>
              <a:p>
                <a:pPr algn="ctr"/>
                <a:r>
                  <a:rPr lang="es-MX" sz="700" b="1" cap="all" dirty="0" err="1"/>
                  <a:t>Depto</a:t>
                </a:r>
                <a:r>
                  <a:rPr lang="es-MX" sz="700" b="1" cap="all" dirty="0"/>
                  <a:t> 101</a:t>
                </a:r>
              </a:p>
            </p:txBody>
          </p:sp>
          <p:sp>
            <p:nvSpPr>
              <p:cNvPr id="260" name="CuadroTexto 259">
                <a:extLst>
                  <a:ext uri="{FF2B5EF4-FFF2-40B4-BE49-F238E27FC236}">
                    <a16:creationId xmlns:a16="http://schemas.microsoft.com/office/drawing/2014/main" id="{77A75B58-43BB-4D06-8774-1B23A10601B2}"/>
                  </a:ext>
                </a:extLst>
              </p:cNvPr>
              <p:cNvSpPr txBox="1"/>
              <p:nvPr/>
            </p:nvSpPr>
            <p:spPr>
              <a:xfrm>
                <a:off x="9666271" y="4910063"/>
                <a:ext cx="695101" cy="200055"/>
              </a:xfrm>
              <a:prstGeom prst="rect">
                <a:avLst/>
              </a:prstGeom>
              <a:noFill/>
            </p:spPr>
            <p:txBody>
              <a:bodyPr wrap="square" rtlCol="0">
                <a:spAutoFit/>
              </a:bodyPr>
              <a:lstStyle/>
              <a:p>
                <a:pPr algn="ctr"/>
                <a:r>
                  <a:rPr lang="es-MX" sz="700" b="1" cap="all" dirty="0" err="1"/>
                  <a:t>Depto</a:t>
                </a:r>
                <a:r>
                  <a:rPr lang="es-MX" sz="700" b="1" cap="all" dirty="0"/>
                  <a:t> 201</a:t>
                </a:r>
              </a:p>
            </p:txBody>
          </p:sp>
          <p:sp>
            <p:nvSpPr>
              <p:cNvPr id="261" name="CuadroTexto 260">
                <a:extLst>
                  <a:ext uri="{FF2B5EF4-FFF2-40B4-BE49-F238E27FC236}">
                    <a16:creationId xmlns:a16="http://schemas.microsoft.com/office/drawing/2014/main" id="{77A75B58-43BB-4D06-8774-1B23A10601B2}"/>
                  </a:ext>
                </a:extLst>
              </p:cNvPr>
              <p:cNvSpPr txBox="1"/>
              <p:nvPr/>
            </p:nvSpPr>
            <p:spPr>
              <a:xfrm>
                <a:off x="9663924" y="4459679"/>
                <a:ext cx="695101" cy="200055"/>
              </a:xfrm>
              <a:prstGeom prst="rect">
                <a:avLst/>
              </a:prstGeom>
              <a:noFill/>
            </p:spPr>
            <p:txBody>
              <a:bodyPr wrap="square" rtlCol="0">
                <a:spAutoFit/>
              </a:bodyPr>
              <a:lstStyle/>
              <a:p>
                <a:pPr algn="ctr"/>
                <a:r>
                  <a:rPr lang="es-MX" sz="700" b="1" cap="all" dirty="0" err="1"/>
                  <a:t>Depto</a:t>
                </a:r>
                <a:r>
                  <a:rPr lang="es-MX" sz="700" b="1" cap="all" dirty="0"/>
                  <a:t> 301</a:t>
                </a:r>
                <a:endParaRPr lang="es-MX" sz="500" b="1" cap="all" dirty="0"/>
              </a:p>
            </p:txBody>
          </p:sp>
        </p:grpSp>
        <p:sp>
          <p:nvSpPr>
            <p:cNvPr id="262" name="CuadroTexto 261">
              <a:extLst>
                <a:ext uri="{FF2B5EF4-FFF2-40B4-BE49-F238E27FC236}">
                  <a16:creationId xmlns:a16="http://schemas.microsoft.com/office/drawing/2014/main" id="{872B446E-F502-4A14-B606-02609149D5C9}"/>
                </a:ext>
              </a:extLst>
            </p:cNvPr>
            <p:cNvSpPr txBox="1"/>
            <p:nvPr/>
          </p:nvSpPr>
          <p:spPr>
            <a:xfrm>
              <a:off x="8097571" y="5256483"/>
              <a:ext cx="529252" cy="200055"/>
            </a:xfrm>
            <a:prstGeom prst="rect">
              <a:avLst/>
            </a:prstGeom>
            <a:noFill/>
          </p:spPr>
          <p:txBody>
            <a:bodyPr wrap="square" rtlCol="0">
              <a:spAutoFit/>
            </a:bodyPr>
            <a:lstStyle/>
            <a:p>
              <a:pPr algn="ctr"/>
              <a:r>
                <a:rPr lang="es-MX" sz="700" b="1" dirty="0"/>
                <a:t>PASILLO</a:t>
              </a:r>
            </a:p>
          </p:txBody>
        </p:sp>
        <p:cxnSp>
          <p:nvCxnSpPr>
            <p:cNvPr id="263" name="Conector recto 262">
              <a:extLst>
                <a:ext uri="{FF2B5EF4-FFF2-40B4-BE49-F238E27FC236}">
                  <a16:creationId xmlns:a16="http://schemas.microsoft.com/office/drawing/2014/main" id="{0C9D91DF-12AE-4067-A59A-0C5FDC0FF2E4}"/>
                </a:ext>
              </a:extLst>
            </p:cNvPr>
            <p:cNvCxnSpPr/>
            <p:nvPr/>
          </p:nvCxnSpPr>
          <p:spPr>
            <a:xfrm flipH="1">
              <a:off x="8135672" y="5417033"/>
              <a:ext cx="15205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CuadroTexto 263">
              <a:extLst>
                <a:ext uri="{FF2B5EF4-FFF2-40B4-BE49-F238E27FC236}">
                  <a16:creationId xmlns:a16="http://schemas.microsoft.com/office/drawing/2014/main" id="{872B446E-F502-4A14-B606-02609149D5C9}"/>
                </a:ext>
              </a:extLst>
            </p:cNvPr>
            <p:cNvSpPr txBox="1"/>
            <p:nvPr/>
          </p:nvSpPr>
          <p:spPr>
            <a:xfrm>
              <a:off x="9165071" y="5256483"/>
              <a:ext cx="529252" cy="200055"/>
            </a:xfrm>
            <a:prstGeom prst="rect">
              <a:avLst/>
            </a:prstGeom>
            <a:noFill/>
          </p:spPr>
          <p:txBody>
            <a:bodyPr wrap="square" rtlCol="0">
              <a:spAutoFit/>
            </a:bodyPr>
            <a:lstStyle/>
            <a:p>
              <a:pPr algn="ctr"/>
              <a:r>
                <a:rPr lang="es-MX" sz="700" b="1" dirty="0"/>
                <a:t>PASILLO</a:t>
              </a:r>
            </a:p>
          </p:txBody>
        </p:sp>
        <p:sp>
          <p:nvSpPr>
            <p:cNvPr id="265" name="CuadroTexto 264">
              <a:extLst>
                <a:ext uri="{FF2B5EF4-FFF2-40B4-BE49-F238E27FC236}">
                  <a16:creationId xmlns:a16="http://schemas.microsoft.com/office/drawing/2014/main" id="{77A75B58-43BB-4D06-8774-1B23A10601B2}"/>
                </a:ext>
              </a:extLst>
            </p:cNvPr>
            <p:cNvSpPr txBox="1"/>
            <p:nvPr/>
          </p:nvSpPr>
          <p:spPr>
            <a:xfrm>
              <a:off x="9748007" y="4164317"/>
              <a:ext cx="949169" cy="307777"/>
            </a:xfrm>
            <a:prstGeom prst="rect">
              <a:avLst/>
            </a:prstGeom>
            <a:noFill/>
          </p:spPr>
          <p:txBody>
            <a:bodyPr wrap="square" rtlCol="0">
              <a:spAutoFit/>
            </a:bodyPr>
            <a:lstStyle/>
            <a:p>
              <a:r>
                <a:rPr lang="es-MX" sz="700" b="1" cap="all" dirty="0"/>
                <a:t>Muro exterior-aire exterior</a:t>
              </a:r>
            </a:p>
          </p:txBody>
        </p:sp>
        <p:cxnSp>
          <p:nvCxnSpPr>
            <p:cNvPr id="266"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211180" y="4318206"/>
              <a:ext cx="603874" cy="37401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149" name="CuadroTexto 148">
              <a:extLst>
                <a:ext uri="{FF2B5EF4-FFF2-40B4-BE49-F238E27FC236}">
                  <a16:creationId xmlns:a16="http://schemas.microsoft.com/office/drawing/2014/main" id="{77A75B58-43BB-4D06-8774-1B23A10601B2}"/>
                </a:ext>
              </a:extLst>
            </p:cNvPr>
            <p:cNvSpPr txBox="1"/>
            <p:nvPr/>
          </p:nvSpPr>
          <p:spPr>
            <a:xfrm>
              <a:off x="7113392" y="4735325"/>
              <a:ext cx="949169" cy="307777"/>
            </a:xfrm>
            <a:prstGeom prst="rect">
              <a:avLst/>
            </a:prstGeom>
            <a:noFill/>
          </p:spPr>
          <p:txBody>
            <a:bodyPr wrap="square" rtlCol="0">
              <a:spAutoFit/>
            </a:bodyPr>
            <a:lstStyle/>
            <a:p>
              <a:pPr algn="r"/>
              <a:r>
                <a:rPr lang="es-MX" sz="700" b="1" cap="all" dirty="0"/>
                <a:t>Muro exterior-aire exterior</a:t>
              </a:r>
            </a:p>
          </p:txBody>
        </p:sp>
        <p:cxnSp>
          <p:nvCxnSpPr>
            <p:cNvPr id="150" name="Conector: angular 35">
              <a:extLst>
                <a:ext uri="{FF2B5EF4-FFF2-40B4-BE49-F238E27FC236}">
                  <a16:creationId xmlns:a16="http://schemas.microsoft.com/office/drawing/2014/main" id="{B2AB17B1-B6A5-4D88-8D00-D47510CE7190}"/>
                </a:ext>
              </a:extLst>
            </p:cNvPr>
            <p:cNvCxnSpPr>
              <a:cxnSpLocks/>
            </p:cNvCxnSpPr>
            <p:nvPr/>
          </p:nvCxnSpPr>
          <p:spPr>
            <a:xfrm rot="10800000" flipH="1" flipV="1">
              <a:off x="7967818" y="4881230"/>
              <a:ext cx="603371" cy="22131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sp>
        <p:nvSpPr>
          <p:cNvPr id="74" name="CuadroTexto 73"/>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79" name="CuadroTexto 78"/>
          <p:cNvSpPr txBox="1">
            <a:spLocks/>
          </p:cNvSpPr>
          <p:nvPr/>
        </p:nvSpPr>
        <p:spPr>
          <a:xfrm>
            <a:off x="1400645"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el edificio se encuentra </a:t>
            </a:r>
            <a:r>
              <a:rPr lang="es-MX" sz="1400" b="1" dirty="0">
                <a:solidFill>
                  <a:srgbClr val="C00000"/>
                </a:solidFill>
              </a:rPr>
              <a:t>aislado</a:t>
            </a:r>
            <a:r>
              <a:rPr lang="es-MX" sz="1400" b="1" dirty="0"/>
              <a:t> ya sea por </a:t>
            </a:r>
            <a:r>
              <a:rPr lang="es-MX" sz="1400" b="1" dirty="0">
                <a:solidFill>
                  <a:srgbClr val="C00000"/>
                </a:solidFill>
              </a:rPr>
              <a:t>pasillos o escalera,</a:t>
            </a:r>
            <a:r>
              <a:rPr lang="es-MX" sz="1400" b="1" dirty="0"/>
              <a:t> se realizará el </a:t>
            </a:r>
            <a:r>
              <a:rPr lang="es-MX" sz="1400" b="1" dirty="0">
                <a:solidFill>
                  <a:srgbClr val="C00000"/>
                </a:solidFill>
              </a:rPr>
              <a:t>análisis de las viviendas que integren el </a:t>
            </a:r>
            <a:r>
              <a:rPr lang="es-MX" sz="1400" b="1" dirty="0" err="1">
                <a:solidFill>
                  <a:srgbClr val="C00000"/>
                </a:solidFill>
              </a:rPr>
              <a:t>triplex</a:t>
            </a:r>
            <a:r>
              <a:rPr lang="es-MX" sz="1400" b="1" dirty="0">
                <a:solidFill>
                  <a:srgbClr val="C00000"/>
                </a:solidFill>
              </a:rPr>
              <a:t> o por envolvente térmica,</a:t>
            </a:r>
            <a:r>
              <a:rPr lang="es-MX" sz="1400" b="1" dirty="0"/>
              <a:t> siempre y cuando el ID sea el mismo para las tres viviendas. En el caso donde cada </a:t>
            </a:r>
            <a:r>
              <a:rPr lang="es-MX" sz="1400" b="1" dirty="0">
                <a:solidFill>
                  <a:srgbClr val="C00000"/>
                </a:solidFill>
              </a:rPr>
              <a:t>ID sea diferente se realizará un análisis por prototipo.</a:t>
            </a:r>
          </a:p>
        </p:txBody>
      </p:sp>
      <p:graphicFrame>
        <p:nvGraphicFramePr>
          <p:cNvPr id="80" name="Tabla 79"/>
          <p:cNvGraphicFramePr>
            <a:graphicFrameLocks noGrp="1"/>
          </p:cNvGraphicFramePr>
          <p:nvPr>
            <p:extLst/>
          </p:nvPr>
        </p:nvGraphicFramePr>
        <p:xfrm>
          <a:off x="1390731" y="2047726"/>
          <a:ext cx="7254815" cy="1526673"/>
        </p:xfrm>
        <a:graphic>
          <a:graphicData uri="http://schemas.openxmlformats.org/drawingml/2006/table">
            <a:tbl>
              <a:tblPr firstRow="1" bandRow="1">
                <a:tableStyleId>{5C22544A-7EE6-4342-B048-85BDC9FD1C3A}</a:tableStyleId>
              </a:tblPr>
              <a:tblGrid>
                <a:gridCol w="956597">
                  <a:extLst>
                    <a:ext uri="{9D8B030D-6E8A-4147-A177-3AD203B41FA5}">
                      <a16:colId xmlns:a16="http://schemas.microsoft.com/office/drawing/2014/main" val="805116073"/>
                    </a:ext>
                  </a:extLst>
                </a:gridCol>
                <a:gridCol w="1010226">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TRIPLEX </a:t>
                      </a:r>
                    </a:p>
                    <a:p>
                      <a:pPr algn="ctr"/>
                      <a:r>
                        <a:rPr lang="es-MX" sz="1000" b="1" dirty="0">
                          <a:solidFill>
                            <a:schemeClr val="tx1"/>
                          </a:solidFill>
                        </a:rPr>
                        <a:t>(</a:t>
                      </a:r>
                      <a:r>
                        <a:rPr lang="es-MX" sz="1000" b="1" dirty="0">
                          <a:solidFill>
                            <a:srgbClr val="C00000"/>
                          </a:solidFill>
                        </a:rPr>
                        <a:t>TX</a:t>
                      </a:r>
                      <a:r>
                        <a:rPr lang="es-MX" sz="1000" b="1" dirty="0">
                          <a:solidFill>
                            <a:schemeClr val="tx1"/>
                          </a:solidFill>
                        </a:rPr>
                        <a:t>)</a:t>
                      </a:r>
                      <a:endParaRPr lang="es-MX" sz="1000" b="1" u="none" dirty="0">
                        <a:solidFill>
                          <a:schemeClr val="tx1"/>
                        </a:solidFill>
                      </a:endParaRP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63" name="Imagen 162"/>
          <p:cNvPicPr>
            <a:picLocks noChangeAspect="1"/>
          </p:cNvPicPr>
          <p:nvPr/>
        </p:nvPicPr>
        <p:blipFill>
          <a:blip r:embed="rId8">
            <a:extLst/>
          </a:blip>
          <a:stretch>
            <a:fillRect/>
          </a:stretch>
        </p:blipFill>
        <p:spPr>
          <a:xfrm>
            <a:off x="1474793" y="2889637"/>
            <a:ext cx="752703" cy="675721"/>
          </a:xfrm>
          <a:prstGeom prst="rect">
            <a:avLst/>
          </a:prstGeom>
        </p:spPr>
      </p:pic>
    </p:spTree>
    <p:extLst>
      <p:ext uri="{BB962C8B-B14F-4D97-AF65-F5344CB8AC3E}">
        <p14:creationId xmlns:p14="http://schemas.microsoft.com/office/powerpoint/2010/main" val="49136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ángulo redondeado 46">
            <a:extLst>
              <a:ext uri="{FF2B5EF4-FFF2-40B4-BE49-F238E27FC236}">
                <a16:creationId xmlns:a16="http://schemas.microsoft.com/office/drawing/2014/main" id="{0DD36A37-EE0B-466E-AADB-60CD142E9FE7}"/>
              </a:ext>
            </a:extLst>
          </p:cNvPr>
          <p:cNvSpPr/>
          <p:nvPr/>
        </p:nvSpPr>
        <p:spPr>
          <a:xfrm>
            <a:off x="267710" y="1766191"/>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CuadroTexto 131"/>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33</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VERTICAL</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6926877"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VERTICAL (DEEVi) / Multifamiliar (RUV)</a:t>
            </a:r>
            <a:endParaRPr lang="es-MX" sz="1800" b="1" dirty="0">
              <a:latin typeface="+mn-lt"/>
            </a:endParaRPr>
          </a:p>
        </p:txBody>
      </p:sp>
      <p:grpSp>
        <p:nvGrpSpPr>
          <p:cNvPr id="2" name="Grupo 1">
            <a:extLst>
              <a:ext uri="{FF2B5EF4-FFF2-40B4-BE49-F238E27FC236}">
                <a16:creationId xmlns:a16="http://schemas.microsoft.com/office/drawing/2014/main" id="{831777FD-3D09-405D-8331-C8CBD7FB6BB4}"/>
              </a:ext>
            </a:extLst>
          </p:cNvPr>
          <p:cNvGrpSpPr/>
          <p:nvPr/>
        </p:nvGrpSpPr>
        <p:grpSpPr>
          <a:xfrm>
            <a:off x="4809393" y="3907708"/>
            <a:ext cx="5901678" cy="2109380"/>
            <a:chOff x="5886744" y="3907708"/>
            <a:chExt cx="5901678" cy="2109380"/>
          </a:xfrm>
        </p:grpSpPr>
        <p:sp>
          <p:nvSpPr>
            <p:cNvPr id="129" name="Rectángulo: esquinas redondeadas 52">
              <a:extLst>
                <a:ext uri="{FF2B5EF4-FFF2-40B4-BE49-F238E27FC236}">
                  <a16:creationId xmlns:a16="http://schemas.microsoft.com/office/drawing/2014/main" id="{C79E2190-2320-40DC-BA6C-FC654387A8EE}"/>
                </a:ext>
              </a:extLst>
            </p:cNvPr>
            <p:cNvSpPr/>
            <p:nvPr/>
          </p:nvSpPr>
          <p:spPr>
            <a:xfrm>
              <a:off x="5886744" y="3907708"/>
              <a:ext cx="5901678" cy="2000758"/>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una sola esquina cortada 56">
              <a:extLst>
                <a:ext uri="{FF2B5EF4-FFF2-40B4-BE49-F238E27FC236}">
                  <a16:creationId xmlns:a16="http://schemas.microsoft.com/office/drawing/2014/main" id="{B5157B45-2602-4873-A526-8A3551AC1CC6}"/>
                </a:ext>
              </a:extLst>
            </p:cNvPr>
            <p:cNvSpPr/>
            <p:nvPr/>
          </p:nvSpPr>
          <p:spPr>
            <a:xfrm>
              <a:off x="5886744" y="5837088"/>
              <a:ext cx="4392000" cy="180000"/>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MULTIFAMILIAR VERTICAL</a:t>
              </a:r>
            </a:p>
          </p:txBody>
        </p:sp>
        <p:grpSp>
          <p:nvGrpSpPr>
            <p:cNvPr id="3" name="Grupo 2"/>
            <p:cNvGrpSpPr/>
            <p:nvPr/>
          </p:nvGrpSpPr>
          <p:grpSpPr>
            <a:xfrm>
              <a:off x="8438901" y="4121320"/>
              <a:ext cx="1177771" cy="1660701"/>
              <a:chOff x="8113569" y="4359796"/>
              <a:chExt cx="1177771" cy="1660701"/>
            </a:xfrm>
          </p:grpSpPr>
          <p:pic>
            <p:nvPicPr>
              <p:cNvPr id="286" name="Imagen 28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flipH="1">
                <a:off x="9082716" y="5694747"/>
                <a:ext cx="198090" cy="317649"/>
              </a:xfrm>
              <a:prstGeom prst="rect">
                <a:avLst/>
              </a:prstGeom>
            </p:spPr>
          </p:pic>
          <p:pic>
            <p:nvPicPr>
              <p:cNvPr id="287" name="Imagen 286">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9074164" y="5240157"/>
                <a:ext cx="216811" cy="437699"/>
              </a:xfrm>
              <a:prstGeom prst="rect">
                <a:avLst/>
              </a:prstGeom>
            </p:spPr>
          </p:pic>
          <p:pic>
            <p:nvPicPr>
              <p:cNvPr id="288" name="Imagen 287">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8656131" y="5232316"/>
                <a:ext cx="220268" cy="447341"/>
              </a:xfrm>
              <a:prstGeom prst="rect">
                <a:avLst/>
              </a:prstGeom>
            </p:spPr>
          </p:pic>
          <p:pic>
            <p:nvPicPr>
              <p:cNvPr id="289" name="Imagen 28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8530313" y="5238055"/>
                <a:ext cx="213990" cy="442411"/>
              </a:xfrm>
              <a:prstGeom prst="rect">
                <a:avLst/>
              </a:prstGeom>
            </p:spPr>
          </p:pic>
          <p:grpSp>
            <p:nvGrpSpPr>
              <p:cNvPr id="290" name="Grupo 289"/>
              <p:cNvGrpSpPr/>
              <p:nvPr/>
            </p:nvGrpSpPr>
            <p:grpSpPr>
              <a:xfrm>
                <a:off x="8543309" y="5699993"/>
                <a:ext cx="321905" cy="320504"/>
                <a:chOff x="7369837" y="5180335"/>
                <a:chExt cx="661510" cy="658629"/>
              </a:xfrm>
            </p:grpSpPr>
            <p:pic>
              <p:nvPicPr>
                <p:cNvPr id="291" name="Imagen 290">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292" name="Imagen 291">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293" name="Imagen 292">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294" name="Conector recto 293"/>
                <p:cNvCxnSpPr>
                  <a:stCxn id="293"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95" name="Imagen 294">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8123739" y="5699067"/>
                <a:ext cx="198090" cy="317649"/>
              </a:xfrm>
              <a:prstGeom prst="rect">
                <a:avLst/>
              </a:prstGeom>
            </p:spPr>
          </p:pic>
          <p:pic>
            <p:nvPicPr>
              <p:cNvPr id="296" name="Imagen 295">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8113569" y="5238087"/>
                <a:ext cx="167995" cy="444088"/>
              </a:xfrm>
              <a:prstGeom prst="rect">
                <a:avLst/>
              </a:prstGeom>
            </p:spPr>
          </p:pic>
          <p:grpSp>
            <p:nvGrpSpPr>
              <p:cNvPr id="297" name="Grupo 296"/>
              <p:cNvGrpSpPr/>
              <p:nvPr/>
            </p:nvGrpSpPr>
            <p:grpSpPr>
              <a:xfrm>
                <a:off x="8278058" y="5237653"/>
                <a:ext cx="284172" cy="82994"/>
                <a:chOff x="8016019" y="4382363"/>
                <a:chExt cx="583968" cy="170552"/>
              </a:xfrm>
            </p:grpSpPr>
            <p:pic>
              <p:nvPicPr>
                <p:cNvPr id="298" name="Imagen 297">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99" name="Imagen 298">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00" name="Imagen 299">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01" name="Grupo 300"/>
              <p:cNvGrpSpPr/>
              <p:nvPr/>
            </p:nvGrpSpPr>
            <p:grpSpPr>
              <a:xfrm>
                <a:off x="8826683" y="5234640"/>
                <a:ext cx="284172" cy="82994"/>
                <a:chOff x="8016019" y="4382363"/>
                <a:chExt cx="583968" cy="170552"/>
              </a:xfrm>
            </p:grpSpPr>
            <p:pic>
              <p:nvPicPr>
                <p:cNvPr id="302" name="Imagen 301">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03" name="Imagen 30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04" name="Imagen 303">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305" name="Imagen 304"/>
              <p:cNvPicPr>
                <a:picLocks noChangeAspect="1"/>
              </p:cNvPicPr>
              <p:nvPr/>
            </p:nvPicPr>
            <p:blipFill rotWithShape="1">
              <a:blip r:embed="rId6" cstate="hqprint">
                <a:extLst>
                  <a:ext uri="{28A0092B-C50C-407E-A947-70E740481C1C}">
                    <a14:useLocalDpi xmlns:a14="http://schemas.microsoft.com/office/drawing/2010/main" val="0"/>
                  </a:ext>
                </a:extLst>
              </a:blip>
              <a:srcRect l="1" t="1" r="62657" b="6326"/>
              <a:stretch/>
            </p:blipFill>
            <p:spPr>
              <a:xfrm>
                <a:off x="8921777" y="5380450"/>
                <a:ext cx="102159" cy="293035"/>
              </a:xfrm>
              <a:prstGeom prst="rect">
                <a:avLst/>
              </a:prstGeom>
            </p:spPr>
          </p:pic>
          <p:pic>
            <p:nvPicPr>
              <p:cNvPr id="306" name="Imagen 305">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9074164" y="4802457"/>
                <a:ext cx="216811" cy="437699"/>
              </a:xfrm>
              <a:prstGeom prst="rect">
                <a:avLst/>
              </a:prstGeom>
            </p:spPr>
          </p:pic>
          <p:pic>
            <p:nvPicPr>
              <p:cNvPr id="307" name="Imagen 306">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8656131" y="4794617"/>
                <a:ext cx="220268" cy="447341"/>
              </a:xfrm>
              <a:prstGeom prst="rect">
                <a:avLst/>
              </a:prstGeom>
            </p:spPr>
          </p:pic>
          <p:pic>
            <p:nvPicPr>
              <p:cNvPr id="308" name="Imagen 30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8530313" y="4800356"/>
                <a:ext cx="213990" cy="442411"/>
              </a:xfrm>
              <a:prstGeom prst="rect">
                <a:avLst/>
              </a:prstGeom>
            </p:spPr>
          </p:pic>
          <p:pic>
            <p:nvPicPr>
              <p:cNvPr id="309" name="Imagen 308">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8113569" y="4800388"/>
                <a:ext cx="167995" cy="444088"/>
              </a:xfrm>
              <a:prstGeom prst="rect">
                <a:avLst/>
              </a:prstGeom>
            </p:spPr>
          </p:pic>
          <p:grpSp>
            <p:nvGrpSpPr>
              <p:cNvPr id="310" name="Grupo 309"/>
              <p:cNvGrpSpPr/>
              <p:nvPr/>
            </p:nvGrpSpPr>
            <p:grpSpPr>
              <a:xfrm>
                <a:off x="8278058" y="4799953"/>
                <a:ext cx="284172" cy="82994"/>
                <a:chOff x="8016019" y="4382363"/>
                <a:chExt cx="583968" cy="170552"/>
              </a:xfrm>
            </p:grpSpPr>
            <p:pic>
              <p:nvPicPr>
                <p:cNvPr id="311" name="Imagen 310">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12" name="Imagen 311">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13" name="Imagen 312">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14" name="Grupo 313"/>
              <p:cNvGrpSpPr/>
              <p:nvPr/>
            </p:nvGrpSpPr>
            <p:grpSpPr>
              <a:xfrm>
                <a:off x="8826683" y="4796941"/>
                <a:ext cx="284172" cy="82994"/>
                <a:chOff x="8016019" y="4382363"/>
                <a:chExt cx="583968" cy="170552"/>
              </a:xfrm>
            </p:grpSpPr>
            <p:pic>
              <p:nvPicPr>
                <p:cNvPr id="315" name="Imagen 314">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16" name="Imagen 315">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17" name="Imagen 316">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318" name="Imagen 317"/>
              <p:cNvPicPr>
                <a:picLocks noChangeAspect="1"/>
              </p:cNvPicPr>
              <p:nvPr/>
            </p:nvPicPr>
            <p:blipFill rotWithShape="1">
              <a:blip r:embed="rId6" cstate="hqprint">
                <a:extLst>
                  <a:ext uri="{28A0092B-C50C-407E-A947-70E740481C1C}">
                    <a14:useLocalDpi xmlns:a14="http://schemas.microsoft.com/office/drawing/2010/main" val="0"/>
                  </a:ext>
                </a:extLst>
              </a:blip>
              <a:srcRect l="1" t="1" r="3773" b="6326"/>
              <a:stretch/>
            </p:blipFill>
            <p:spPr>
              <a:xfrm>
                <a:off x="8291080" y="4946523"/>
                <a:ext cx="261349" cy="290921"/>
              </a:xfrm>
              <a:prstGeom prst="rect">
                <a:avLst/>
              </a:prstGeom>
            </p:spPr>
          </p:pic>
          <p:pic>
            <p:nvPicPr>
              <p:cNvPr id="319" name="Imagen 318">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9" t="9195" r="61341" b="37408"/>
              <a:stretch/>
            </p:blipFill>
            <p:spPr>
              <a:xfrm flipH="1">
                <a:off x="9074529" y="4367636"/>
                <a:ext cx="216811" cy="437699"/>
              </a:xfrm>
              <a:prstGeom prst="rect">
                <a:avLst/>
              </a:prstGeom>
            </p:spPr>
          </p:pic>
          <p:pic>
            <p:nvPicPr>
              <p:cNvPr id="320" name="Imagen 319">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8018" r="60910" b="37408"/>
              <a:stretch/>
            </p:blipFill>
            <p:spPr>
              <a:xfrm>
                <a:off x="8656496" y="4359796"/>
                <a:ext cx="220268" cy="447341"/>
              </a:xfrm>
              <a:prstGeom prst="rect">
                <a:avLst/>
              </a:prstGeom>
            </p:spPr>
          </p:pic>
          <p:pic>
            <p:nvPicPr>
              <p:cNvPr id="321" name="Imagen 32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20" t="8620" r="61694" b="37408"/>
              <a:stretch/>
            </p:blipFill>
            <p:spPr>
              <a:xfrm flipH="1">
                <a:off x="8530678" y="4365535"/>
                <a:ext cx="213990" cy="442411"/>
              </a:xfrm>
              <a:prstGeom prst="rect">
                <a:avLst/>
              </a:prstGeom>
            </p:spPr>
          </p:pic>
          <p:pic>
            <p:nvPicPr>
              <p:cNvPr id="322" name="Imagen 321">
                <a:extLst>
                  <a:ext uri="{FF2B5EF4-FFF2-40B4-BE49-F238E27FC236}">
                    <a16:creationId xmlns:a16="http://schemas.microsoft.com/office/drawing/2014/main" id="{7B971D3C-CA26-483C-9F8F-CA80800825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8" t="8416" r="67452" b="37408"/>
              <a:stretch/>
            </p:blipFill>
            <p:spPr>
              <a:xfrm>
                <a:off x="8113934" y="4365567"/>
                <a:ext cx="167995" cy="444088"/>
              </a:xfrm>
              <a:prstGeom prst="rect">
                <a:avLst/>
              </a:prstGeom>
            </p:spPr>
          </p:pic>
          <p:grpSp>
            <p:nvGrpSpPr>
              <p:cNvPr id="323" name="Grupo 322"/>
              <p:cNvGrpSpPr/>
              <p:nvPr/>
            </p:nvGrpSpPr>
            <p:grpSpPr>
              <a:xfrm>
                <a:off x="8278423" y="4365132"/>
                <a:ext cx="284172" cy="82994"/>
                <a:chOff x="8016019" y="4382363"/>
                <a:chExt cx="583968" cy="170552"/>
              </a:xfrm>
            </p:grpSpPr>
            <p:pic>
              <p:nvPicPr>
                <p:cNvPr id="324" name="Imagen 323">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25" name="Imagen 324">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26" name="Imagen 325">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327" name="Grupo 326"/>
              <p:cNvGrpSpPr/>
              <p:nvPr/>
            </p:nvGrpSpPr>
            <p:grpSpPr>
              <a:xfrm>
                <a:off x="8827048" y="4362120"/>
                <a:ext cx="284172" cy="82994"/>
                <a:chOff x="8016019" y="4382363"/>
                <a:chExt cx="583968" cy="170552"/>
              </a:xfrm>
            </p:grpSpPr>
            <p:pic>
              <p:nvPicPr>
                <p:cNvPr id="328" name="Imagen 327">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329" name="Imagen 328">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330" name="Imagen 329">
                  <a:extLst>
                    <a:ext uri="{FF2B5EF4-FFF2-40B4-BE49-F238E27FC236}">
                      <a16:creationId xmlns:a16="http://schemas.microsoft.com/office/drawing/2014/main" id="{7B971D3C-CA26-483C-9F8F-CA808008256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cxnSp>
          <p:nvCxnSpPr>
            <p:cNvPr id="331" name="Conector recto 330">
              <a:extLst>
                <a:ext uri="{FF2B5EF4-FFF2-40B4-BE49-F238E27FC236}">
                  <a16:creationId xmlns:a16="http://schemas.microsoft.com/office/drawing/2014/main" id="{0C9D91DF-12AE-4067-A59A-0C5FDC0FF2E4}"/>
                </a:ext>
              </a:extLst>
            </p:cNvPr>
            <p:cNvCxnSpPr>
              <a:cxnSpLocks/>
            </p:cNvCxnSpPr>
            <p:nvPr/>
          </p:nvCxnSpPr>
          <p:spPr>
            <a:xfrm>
              <a:off x="7833223" y="5448921"/>
              <a:ext cx="241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CuadroTexto 356">
              <a:extLst>
                <a:ext uri="{FF2B5EF4-FFF2-40B4-BE49-F238E27FC236}">
                  <a16:creationId xmlns:a16="http://schemas.microsoft.com/office/drawing/2014/main" id="{872B446E-F502-4A14-B606-02609149D5C9}"/>
                </a:ext>
              </a:extLst>
            </p:cNvPr>
            <p:cNvSpPr txBox="1"/>
            <p:nvPr/>
          </p:nvSpPr>
          <p:spPr>
            <a:xfrm>
              <a:off x="8712057" y="3944421"/>
              <a:ext cx="591887" cy="200055"/>
            </a:xfrm>
            <a:prstGeom prst="rect">
              <a:avLst/>
            </a:prstGeom>
            <a:noFill/>
          </p:spPr>
          <p:txBody>
            <a:bodyPr wrap="square" rtlCol="0">
              <a:spAutoFit/>
            </a:bodyPr>
            <a:lstStyle/>
            <a:p>
              <a:pPr algn="ctr"/>
              <a:r>
                <a:rPr lang="es-MX" sz="700" b="1" dirty="0">
                  <a:solidFill>
                    <a:srgbClr val="C00000"/>
                  </a:solidFill>
                </a:rPr>
                <a:t>EDIFICIO A</a:t>
              </a:r>
            </a:p>
          </p:txBody>
        </p:sp>
        <p:sp>
          <p:nvSpPr>
            <p:cNvPr id="358" name="CuadroTexto 357">
              <a:extLst>
                <a:ext uri="{FF2B5EF4-FFF2-40B4-BE49-F238E27FC236}">
                  <a16:creationId xmlns:a16="http://schemas.microsoft.com/office/drawing/2014/main" id="{77A75B58-43BB-4D06-8774-1B23A10601B2}"/>
                </a:ext>
              </a:extLst>
            </p:cNvPr>
            <p:cNvSpPr txBox="1"/>
            <p:nvPr/>
          </p:nvSpPr>
          <p:spPr>
            <a:xfrm>
              <a:off x="8694498" y="4861113"/>
              <a:ext cx="695101" cy="200055"/>
            </a:xfrm>
            <a:prstGeom prst="rect">
              <a:avLst/>
            </a:prstGeom>
            <a:noFill/>
          </p:spPr>
          <p:txBody>
            <a:bodyPr wrap="square" rtlCol="0">
              <a:spAutoFit/>
            </a:bodyPr>
            <a:lstStyle/>
            <a:p>
              <a:pPr algn="ctr"/>
              <a:r>
                <a:rPr lang="es-MX" sz="700" b="1" cap="all" dirty="0" err="1"/>
                <a:t>Depto</a:t>
              </a:r>
              <a:r>
                <a:rPr lang="es-MX" sz="700" b="1" cap="all" dirty="0"/>
                <a:t> a201</a:t>
              </a:r>
            </a:p>
          </p:txBody>
        </p:sp>
        <p:sp>
          <p:nvSpPr>
            <p:cNvPr id="359" name="CuadroTexto 358">
              <a:extLst>
                <a:ext uri="{FF2B5EF4-FFF2-40B4-BE49-F238E27FC236}">
                  <a16:creationId xmlns:a16="http://schemas.microsoft.com/office/drawing/2014/main" id="{77A75B58-43BB-4D06-8774-1B23A10601B2}"/>
                </a:ext>
              </a:extLst>
            </p:cNvPr>
            <p:cNvSpPr txBox="1"/>
            <p:nvPr/>
          </p:nvSpPr>
          <p:spPr>
            <a:xfrm>
              <a:off x="8689103" y="5298132"/>
              <a:ext cx="695101" cy="200055"/>
            </a:xfrm>
            <a:prstGeom prst="rect">
              <a:avLst/>
            </a:prstGeom>
            <a:noFill/>
          </p:spPr>
          <p:txBody>
            <a:bodyPr wrap="square" rtlCol="0">
              <a:spAutoFit/>
            </a:bodyPr>
            <a:lstStyle/>
            <a:p>
              <a:pPr algn="ctr"/>
              <a:r>
                <a:rPr lang="es-MX" sz="700" b="1" cap="all" dirty="0" err="1"/>
                <a:t>Depto</a:t>
              </a:r>
              <a:r>
                <a:rPr lang="es-MX" sz="700" b="1" cap="all" dirty="0"/>
                <a:t> a101</a:t>
              </a:r>
            </a:p>
          </p:txBody>
        </p:sp>
        <p:sp>
          <p:nvSpPr>
            <p:cNvPr id="360" name="CuadroTexto 359">
              <a:extLst>
                <a:ext uri="{FF2B5EF4-FFF2-40B4-BE49-F238E27FC236}">
                  <a16:creationId xmlns:a16="http://schemas.microsoft.com/office/drawing/2014/main" id="{77A75B58-43BB-4D06-8774-1B23A10601B2}"/>
                </a:ext>
              </a:extLst>
            </p:cNvPr>
            <p:cNvSpPr txBox="1"/>
            <p:nvPr/>
          </p:nvSpPr>
          <p:spPr>
            <a:xfrm>
              <a:off x="8689742" y="4423227"/>
              <a:ext cx="695101" cy="200055"/>
            </a:xfrm>
            <a:prstGeom prst="rect">
              <a:avLst/>
            </a:prstGeom>
            <a:noFill/>
          </p:spPr>
          <p:txBody>
            <a:bodyPr wrap="square" rtlCol="0">
              <a:spAutoFit/>
            </a:bodyPr>
            <a:lstStyle/>
            <a:p>
              <a:pPr algn="ctr"/>
              <a:r>
                <a:rPr lang="es-MX" sz="700" b="1" cap="all" dirty="0" err="1"/>
                <a:t>Depto</a:t>
              </a:r>
              <a:r>
                <a:rPr lang="es-MX" sz="700" b="1" cap="all" dirty="0"/>
                <a:t> a301</a:t>
              </a:r>
            </a:p>
          </p:txBody>
        </p:sp>
        <p:pic>
          <p:nvPicPr>
            <p:cNvPr id="361" name="Imagen 360"/>
            <p:cNvPicPr>
              <a:picLocks noChangeAspect="1"/>
            </p:cNvPicPr>
            <p:nvPr/>
          </p:nvPicPr>
          <p:blipFill rotWithShape="1">
            <a:blip r:embed="rId6" cstate="hqprint">
              <a:extLst>
                <a:ext uri="{28A0092B-C50C-407E-A947-70E740481C1C}">
                  <a14:useLocalDpi xmlns:a14="http://schemas.microsoft.com/office/drawing/2010/main" val="0"/>
                </a:ext>
              </a:extLst>
            </a:blip>
            <a:srcRect l="39646" t="1" r="3772" b="6326"/>
            <a:stretch/>
          </p:blipFill>
          <p:spPr>
            <a:xfrm flipH="1">
              <a:off x="9271528" y="4256556"/>
              <a:ext cx="153675" cy="290921"/>
            </a:xfrm>
            <a:prstGeom prst="rect">
              <a:avLst/>
            </a:prstGeom>
          </p:spPr>
        </p:pic>
        <p:sp>
          <p:nvSpPr>
            <p:cNvPr id="362" name="CuadroTexto 361">
              <a:extLst>
                <a:ext uri="{FF2B5EF4-FFF2-40B4-BE49-F238E27FC236}">
                  <a16:creationId xmlns:a16="http://schemas.microsoft.com/office/drawing/2014/main" id="{77A75B58-43BB-4D06-8774-1B23A10601B2}"/>
                </a:ext>
              </a:extLst>
            </p:cNvPr>
            <p:cNvSpPr txBox="1"/>
            <p:nvPr/>
          </p:nvSpPr>
          <p:spPr>
            <a:xfrm>
              <a:off x="7222963" y="4629840"/>
              <a:ext cx="923117" cy="307777"/>
            </a:xfrm>
            <a:prstGeom prst="rect">
              <a:avLst/>
            </a:prstGeom>
            <a:noFill/>
          </p:spPr>
          <p:txBody>
            <a:bodyPr wrap="square" rtlCol="0">
              <a:spAutoFit/>
            </a:bodyPr>
            <a:lstStyle/>
            <a:p>
              <a:pPr algn="r"/>
              <a:r>
                <a:rPr lang="es-MX" sz="700" b="1" cap="all" dirty="0"/>
                <a:t>Muro EXTERIOR AIRE EXTERIOR</a:t>
              </a:r>
            </a:p>
          </p:txBody>
        </p:sp>
        <p:cxnSp>
          <p:nvCxnSpPr>
            <p:cNvPr id="363" name="Conector: angular 35">
              <a:extLst>
                <a:ext uri="{FF2B5EF4-FFF2-40B4-BE49-F238E27FC236}">
                  <a16:creationId xmlns:a16="http://schemas.microsoft.com/office/drawing/2014/main" id="{B2AB17B1-B6A5-4D88-8D00-D47510CE7190}"/>
                </a:ext>
              </a:extLst>
            </p:cNvPr>
            <p:cNvCxnSpPr>
              <a:cxnSpLocks/>
            </p:cNvCxnSpPr>
            <p:nvPr/>
          </p:nvCxnSpPr>
          <p:spPr>
            <a:xfrm>
              <a:off x="8049049" y="4784687"/>
              <a:ext cx="432537" cy="72138"/>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413" name="Conector: angular 35">
              <a:extLst>
                <a:ext uri="{FF2B5EF4-FFF2-40B4-BE49-F238E27FC236}">
                  <a16:creationId xmlns:a16="http://schemas.microsoft.com/office/drawing/2014/main" id="{B2AB17B1-B6A5-4D88-8D00-D47510CE7190}"/>
                </a:ext>
              </a:extLst>
            </p:cNvPr>
            <p:cNvCxnSpPr>
              <a:cxnSpLocks/>
            </p:cNvCxnSpPr>
            <p:nvPr/>
          </p:nvCxnSpPr>
          <p:spPr>
            <a:xfrm rot="10800000" flipV="1">
              <a:off x="9568151" y="4256556"/>
              <a:ext cx="463226" cy="134406"/>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grpSp>
          <p:nvGrpSpPr>
            <p:cNvPr id="5" name="Grupo 4"/>
            <p:cNvGrpSpPr/>
            <p:nvPr/>
          </p:nvGrpSpPr>
          <p:grpSpPr>
            <a:xfrm>
              <a:off x="9881244" y="4123013"/>
              <a:ext cx="254391" cy="1653602"/>
              <a:chOff x="9631859" y="4237313"/>
              <a:chExt cx="254391" cy="1653602"/>
            </a:xfrm>
          </p:grpSpPr>
          <p:grpSp>
            <p:nvGrpSpPr>
              <p:cNvPr id="26" name="Grupo 25"/>
              <p:cNvGrpSpPr/>
              <p:nvPr/>
            </p:nvGrpSpPr>
            <p:grpSpPr>
              <a:xfrm>
                <a:off x="9632151" y="4674587"/>
                <a:ext cx="254099" cy="1216328"/>
                <a:chOff x="11431501" y="4633273"/>
                <a:chExt cx="254099" cy="1216328"/>
              </a:xfrm>
            </p:grpSpPr>
            <p:pic>
              <p:nvPicPr>
                <p:cNvPr id="370" name="Imagen 369">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11441671" y="5531952"/>
                  <a:ext cx="198090" cy="317649"/>
                </a:xfrm>
                <a:prstGeom prst="rect">
                  <a:avLst/>
                </a:prstGeom>
              </p:spPr>
            </p:pic>
            <p:pic>
              <p:nvPicPr>
                <p:cNvPr id="371" name="Imagen 37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8" t="8416" r="56673" b="37408"/>
                <a:stretch/>
              </p:blipFill>
              <p:spPr>
                <a:xfrm>
                  <a:off x="11431501" y="5070972"/>
                  <a:ext cx="254099" cy="444088"/>
                </a:xfrm>
                <a:prstGeom prst="rect">
                  <a:avLst/>
                </a:prstGeom>
              </p:spPr>
            </p:pic>
            <p:pic>
              <p:nvPicPr>
                <p:cNvPr id="378" name="Imagen 377">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8" t="8416" r="56673" b="37408"/>
                <a:stretch/>
              </p:blipFill>
              <p:spPr>
                <a:xfrm>
                  <a:off x="11431501" y="4633273"/>
                  <a:ext cx="254099" cy="444088"/>
                </a:xfrm>
                <a:prstGeom prst="rect">
                  <a:avLst/>
                </a:prstGeom>
              </p:spPr>
            </p:pic>
          </p:grpSp>
          <p:pic>
            <p:nvPicPr>
              <p:cNvPr id="212" name="Imagen 211">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8" t="8416" r="56673" b="37408"/>
              <a:stretch/>
            </p:blipFill>
            <p:spPr>
              <a:xfrm>
                <a:off x="9631859" y="4237313"/>
                <a:ext cx="254099" cy="444088"/>
              </a:xfrm>
              <a:prstGeom prst="rect">
                <a:avLst/>
              </a:prstGeom>
            </p:spPr>
          </p:pic>
        </p:grpSp>
        <p:grpSp>
          <p:nvGrpSpPr>
            <p:cNvPr id="213" name="Grupo 212"/>
            <p:cNvGrpSpPr/>
            <p:nvPr/>
          </p:nvGrpSpPr>
          <p:grpSpPr>
            <a:xfrm flipH="1">
              <a:off x="7930586" y="4121320"/>
              <a:ext cx="254391" cy="1653602"/>
              <a:chOff x="9631855" y="4237313"/>
              <a:chExt cx="254391" cy="1653602"/>
            </a:xfrm>
          </p:grpSpPr>
          <p:grpSp>
            <p:nvGrpSpPr>
              <p:cNvPr id="214" name="Grupo 213"/>
              <p:cNvGrpSpPr/>
              <p:nvPr/>
            </p:nvGrpSpPr>
            <p:grpSpPr>
              <a:xfrm>
                <a:off x="9632147" y="4674587"/>
                <a:ext cx="254099" cy="1216328"/>
                <a:chOff x="11431497" y="4633273"/>
                <a:chExt cx="254099" cy="1216328"/>
              </a:xfrm>
            </p:grpSpPr>
            <p:pic>
              <p:nvPicPr>
                <p:cNvPr id="216" name="Imagen 215">
                  <a:extLst>
                    <a:ext uri="{FF2B5EF4-FFF2-40B4-BE49-F238E27FC236}">
                      <a16:creationId xmlns:a16="http://schemas.microsoft.com/office/drawing/2014/main" id="{27D0F9BD-D0A9-4F8C-9229-97E400C2163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60" t="34541" r="65319" b="18370"/>
                <a:stretch/>
              </p:blipFill>
              <p:spPr>
                <a:xfrm>
                  <a:off x="11441667" y="5531952"/>
                  <a:ext cx="198090" cy="317649"/>
                </a:xfrm>
                <a:prstGeom prst="rect">
                  <a:avLst/>
                </a:prstGeom>
              </p:spPr>
            </p:pic>
            <p:pic>
              <p:nvPicPr>
                <p:cNvPr id="220" name="Imagen 219">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8" t="8416" r="56673" b="37408"/>
                <a:stretch/>
              </p:blipFill>
              <p:spPr>
                <a:xfrm>
                  <a:off x="11431497" y="5070972"/>
                  <a:ext cx="254099" cy="444088"/>
                </a:xfrm>
                <a:prstGeom prst="rect">
                  <a:avLst/>
                </a:prstGeom>
              </p:spPr>
            </p:pic>
            <p:pic>
              <p:nvPicPr>
                <p:cNvPr id="221" name="Imagen 220">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8" t="8416" r="56673" b="37408"/>
                <a:stretch/>
              </p:blipFill>
              <p:spPr>
                <a:xfrm>
                  <a:off x="11431497" y="4633273"/>
                  <a:ext cx="254099" cy="444088"/>
                </a:xfrm>
                <a:prstGeom prst="rect">
                  <a:avLst/>
                </a:prstGeom>
              </p:spPr>
            </p:pic>
          </p:grpSp>
          <p:pic>
            <p:nvPicPr>
              <p:cNvPr id="215" name="Imagen 214">
                <a:extLst>
                  <a:ext uri="{FF2B5EF4-FFF2-40B4-BE49-F238E27FC236}">
                    <a16:creationId xmlns:a16="http://schemas.microsoft.com/office/drawing/2014/main" id="{7B971D3C-CA26-483C-9F8F-CA80800825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518" t="8416" r="56673" b="37408"/>
              <a:stretch/>
            </p:blipFill>
            <p:spPr>
              <a:xfrm>
                <a:off x="9631855" y="4237313"/>
                <a:ext cx="254099" cy="444088"/>
              </a:xfrm>
              <a:prstGeom prst="rect">
                <a:avLst/>
              </a:prstGeom>
            </p:spPr>
          </p:pic>
        </p:grpSp>
        <p:sp>
          <p:nvSpPr>
            <p:cNvPr id="7" name="Rectángulo 6"/>
            <p:cNvSpPr/>
            <p:nvPr/>
          </p:nvSpPr>
          <p:spPr>
            <a:xfrm>
              <a:off x="8449071" y="4129160"/>
              <a:ext cx="1157067" cy="1305849"/>
            </a:xfrm>
            <a:prstGeom prst="rect">
              <a:avLst/>
            </a:prstGeom>
            <a:noFill/>
            <a:ln w="28575" cmpd="sng">
              <a:solidFill>
                <a:srgbClr val="F95D0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3" name="CuadroTexto 222">
              <a:extLst>
                <a:ext uri="{FF2B5EF4-FFF2-40B4-BE49-F238E27FC236}">
                  <a16:creationId xmlns:a16="http://schemas.microsoft.com/office/drawing/2014/main" id="{77A75B58-43BB-4D06-8774-1B23A10601B2}"/>
                </a:ext>
              </a:extLst>
            </p:cNvPr>
            <p:cNvSpPr txBox="1"/>
            <p:nvPr/>
          </p:nvSpPr>
          <p:spPr>
            <a:xfrm>
              <a:off x="6656843" y="4030560"/>
              <a:ext cx="1102039" cy="200055"/>
            </a:xfrm>
            <a:prstGeom prst="rect">
              <a:avLst/>
            </a:prstGeom>
            <a:noFill/>
          </p:spPr>
          <p:txBody>
            <a:bodyPr wrap="square" rtlCol="0">
              <a:spAutoFit/>
            </a:bodyPr>
            <a:lstStyle/>
            <a:p>
              <a:pPr algn="ctr"/>
              <a:r>
                <a:rPr lang="es-MX" sz="700" b="1" cap="all" dirty="0"/>
                <a:t>Envolvente térmica</a:t>
              </a:r>
            </a:p>
          </p:txBody>
        </p:sp>
        <p:cxnSp>
          <p:nvCxnSpPr>
            <p:cNvPr id="224" name="Conector: angular 35">
              <a:extLst>
                <a:ext uri="{FF2B5EF4-FFF2-40B4-BE49-F238E27FC236}">
                  <a16:creationId xmlns:a16="http://schemas.microsoft.com/office/drawing/2014/main" id="{B2AB17B1-B6A5-4D88-8D00-D47510CE7190}"/>
                </a:ext>
              </a:extLst>
            </p:cNvPr>
            <p:cNvCxnSpPr>
              <a:cxnSpLocks/>
            </p:cNvCxnSpPr>
            <p:nvPr/>
          </p:nvCxnSpPr>
          <p:spPr>
            <a:xfrm>
              <a:off x="7670428" y="4121320"/>
              <a:ext cx="770519" cy="171688"/>
            </a:xfrm>
            <a:prstGeom prst="bentConnector3">
              <a:avLst>
                <a:gd name="adj1" fmla="val 50000"/>
              </a:avLst>
            </a:prstGeom>
            <a:ln w="28575">
              <a:solidFill>
                <a:srgbClr val="F95D07"/>
              </a:solidFill>
              <a:prstDash val="sysDot"/>
              <a:headEnd w="sm" len="sm"/>
              <a:tailEnd type="oval" w="sm" len="sm"/>
            </a:ln>
          </p:spPr>
          <p:style>
            <a:lnRef idx="1">
              <a:schemeClr val="accent1"/>
            </a:lnRef>
            <a:fillRef idx="0">
              <a:schemeClr val="accent1"/>
            </a:fillRef>
            <a:effectRef idx="0">
              <a:schemeClr val="accent1"/>
            </a:effectRef>
            <a:fontRef idx="minor">
              <a:schemeClr val="tx1"/>
            </a:fontRef>
          </p:style>
        </p:cxnSp>
      </p:grpSp>
      <p:graphicFrame>
        <p:nvGraphicFramePr>
          <p:cNvPr id="131" name="Tabla 130"/>
          <p:cNvGraphicFramePr>
            <a:graphicFrameLocks noGrp="1"/>
          </p:cNvGraphicFramePr>
          <p:nvPr>
            <p:extLst/>
          </p:nvPr>
        </p:nvGraphicFramePr>
        <p:xfrm>
          <a:off x="1390739" y="2047726"/>
          <a:ext cx="7254815" cy="1526673"/>
        </p:xfrm>
        <a:graphic>
          <a:graphicData uri="http://schemas.openxmlformats.org/drawingml/2006/table">
            <a:tbl>
              <a:tblPr firstRow="1" bandRow="1">
                <a:tableStyleId>{5C22544A-7EE6-4342-B048-85BDC9FD1C3A}</a:tableStyleId>
              </a:tblPr>
              <a:tblGrid>
                <a:gridCol w="956597">
                  <a:extLst>
                    <a:ext uri="{9D8B030D-6E8A-4147-A177-3AD203B41FA5}">
                      <a16:colId xmlns:a16="http://schemas.microsoft.com/office/drawing/2014/main" val="805116073"/>
                    </a:ext>
                  </a:extLst>
                </a:gridCol>
                <a:gridCol w="1010226">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MULTIFAMILIAR VERTICAL </a:t>
                      </a:r>
                      <a:r>
                        <a:rPr lang="es-MX" sz="1000" b="1" dirty="0">
                          <a:solidFill>
                            <a:schemeClr val="tx1"/>
                          </a:solidFill>
                        </a:rPr>
                        <a:t>(</a:t>
                      </a:r>
                      <a:r>
                        <a:rPr lang="es-MX" sz="1000" b="1" dirty="0">
                          <a:solidFill>
                            <a:srgbClr val="C00000"/>
                          </a:solidFill>
                        </a:rPr>
                        <a:t>MXV</a:t>
                      </a:r>
                      <a:r>
                        <a:rPr lang="es-MX" sz="1000" b="1" dirty="0">
                          <a:solidFill>
                            <a:schemeClr val="tx1"/>
                          </a:solidFill>
                        </a:rPr>
                        <a:t>)</a:t>
                      </a:r>
                      <a:endParaRPr lang="es-MX" sz="1000" b="1" u="none" dirty="0">
                        <a:solidFill>
                          <a:schemeClr val="tx1"/>
                        </a:solidFill>
                      </a:endParaRP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64" name="Imagen 163"/>
          <p:cNvPicPr>
            <a:picLocks noChangeAspect="1"/>
          </p:cNvPicPr>
          <p:nvPr/>
        </p:nvPicPr>
        <p:blipFill>
          <a:blip r:embed="rId7">
            <a:extLst/>
          </a:blip>
          <a:stretch>
            <a:fillRect/>
          </a:stretch>
        </p:blipFill>
        <p:spPr>
          <a:xfrm>
            <a:off x="1550561" y="2859214"/>
            <a:ext cx="717696" cy="696461"/>
          </a:xfrm>
          <a:prstGeom prst="rect">
            <a:avLst/>
          </a:prstGeom>
        </p:spPr>
      </p:pic>
      <p:sp>
        <p:nvSpPr>
          <p:cNvPr id="138" name="CuadroTexto 137"/>
          <p:cNvSpPr txBox="1">
            <a:spLocks/>
          </p:cNvSpPr>
          <p:nvPr/>
        </p:nvSpPr>
        <p:spPr>
          <a:xfrm>
            <a:off x="1400653"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el edificio a analizar se encuentra en un tren de vivienda y </a:t>
            </a:r>
            <a:r>
              <a:rPr lang="es-MX" sz="1400" b="1" dirty="0">
                <a:solidFill>
                  <a:srgbClr val="C00000"/>
                </a:solidFill>
              </a:rPr>
              <a:t>no comparte la envolvente térmica se analizará un edificio</a:t>
            </a:r>
            <a:r>
              <a:rPr lang="es-MX" sz="1400" b="1" dirty="0"/>
              <a:t>. En el caso donde cada </a:t>
            </a:r>
            <a:r>
              <a:rPr lang="es-MX" sz="1400" b="1" dirty="0">
                <a:solidFill>
                  <a:srgbClr val="C00000"/>
                </a:solidFill>
              </a:rPr>
              <a:t>ID sea diferente se realizará un análisis por prototipo. </a:t>
            </a:r>
          </a:p>
        </p:txBody>
      </p:sp>
      <p:sp>
        <p:nvSpPr>
          <p:cNvPr id="84" name="CuadroTexto 83">
            <a:extLst>
              <a:ext uri="{FF2B5EF4-FFF2-40B4-BE49-F238E27FC236}">
                <a16:creationId xmlns:a16="http://schemas.microsoft.com/office/drawing/2014/main" id="{1912CB4F-F0AD-4222-869D-24E0F74E39D5}"/>
              </a:ext>
            </a:extLst>
          </p:cNvPr>
          <p:cNvSpPr txBox="1"/>
          <p:nvPr/>
        </p:nvSpPr>
        <p:spPr>
          <a:xfrm>
            <a:off x="8904302" y="4121313"/>
            <a:ext cx="923117" cy="307777"/>
          </a:xfrm>
          <a:prstGeom prst="rect">
            <a:avLst/>
          </a:prstGeom>
          <a:noFill/>
        </p:spPr>
        <p:txBody>
          <a:bodyPr wrap="square" rtlCol="0">
            <a:spAutoFit/>
          </a:bodyPr>
          <a:lstStyle/>
          <a:p>
            <a:r>
              <a:rPr lang="es-MX" sz="700" b="1" cap="all" dirty="0"/>
              <a:t>Muro EXTERIOR AIRE EXTERIOR</a:t>
            </a:r>
          </a:p>
        </p:txBody>
      </p:sp>
      <p:pic>
        <p:nvPicPr>
          <p:cNvPr id="85" name="Imagen 84">
            <a:extLst>
              <a:ext uri="{FF2B5EF4-FFF2-40B4-BE49-F238E27FC236}">
                <a16:creationId xmlns:a16="http://schemas.microsoft.com/office/drawing/2014/main" id="{370D2977-0B7F-4008-9AC1-860284C77F2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 t="1" r="62657" b="6326"/>
          <a:stretch/>
        </p:blipFill>
        <p:spPr>
          <a:xfrm>
            <a:off x="7174275" y="5133245"/>
            <a:ext cx="102159" cy="293035"/>
          </a:xfrm>
          <a:prstGeom prst="rect">
            <a:avLst/>
          </a:prstGeom>
        </p:spPr>
      </p:pic>
    </p:spTree>
    <p:extLst>
      <p:ext uri="{BB962C8B-B14F-4D97-AF65-F5344CB8AC3E}">
        <p14:creationId xmlns:p14="http://schemas.microsoft.com/office/powerpoint/2010/main" val="187581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ángulo redondeado 46">
            <a:extLst>
              <a:ext uri="{FF2B5EF4-FFF2-40B4-BE49-F238E27FC236}">
                <a16:creationId xmlns:a16="http://schemas.microsoft.com/office/drawing/2014/main" id="{0DD36A37-EE0B-466E-AADB-60CD142E9FE7}"/>
              </a:ext>
            </a:extLst>
          </p:cNvPr>
          <p:cNvSpPr/>
          <p:nvPr/>
        </p:nvSpPr>
        <p:spPr>
          <a:xfrm>
            <a:off x="267710" y="1766191"/>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2" name="CuadroTexto 131"/>
          <p:cNvSpPr txBox="1">
            <a:spLocks/>
          </p:cNvSpPr>
          <p:nvPr/>
        </p:nvSpPr>
        <p:spPr>
          <a:xfrm>
            <a:off x="5886743" y="6008900"/>
            <a:ext cx="5912845" cy="290950"/>
          </a:xfrm>
          <a:prstGeom prst="rect">
            <a:avLst/>
          </a:prstGeom>
          <a:noFill/>
        </p:spPr>
        <p:txBody>
          <a:bodyPr wrap="square" rtlCol="0">
            <a:noAutofit/>
          </a:bodyPr>
          <a:lstStyle/>
          <a:p>
            <a:pPr algn="r">
              <a:buClr>
                <a:schemeClr val="accent6">
                  <a:lumMod val="50000"/>
                </a:schemeClr>
              </a:buClr>
              <a:buSzPct val="100000"/>
            </a:pPr>
            <a:r>
              <a:rPr lang="es-MX" sz="800" dirty="0">
                <a:solidFill>
                  <a:srgbClr val="FF0000"/>
                </a:solidFill>
              </a:rPr>
              <a:t>*El uso de muro colindante únicamente se utilizará para aquellos casos cuando se desconozcan los materiales de la construcción contigua.</a:t>
            </a:r>
          </a:p>
          <a:p>
            <a:pPr algn="r">
              <a:buClr>
                <a:schemeClr val="accent6">
                  <a:lumMod val="50000"/>
                </a:schemeClr>
              </a:buClr>
              <a:buSzPct val="200000"/>
            </a:pPr>
            <a:r>
              <a:rPr lang="es-MX" sz="800" dirty="0">
                <a:solidFill>
                  <a:srgbClr val="FF0000"/>
                </a:solidFill>
              </a:rPr>
              <a:t>NOTA. Los gráficos son únicamente indicativos.</a:t>
            </a:r>
          </a:p>
        </p:txBody>
      </p:sp>
      <p:sp>
        <p:nvSpPr>
          <p:cNvPr id="4" name="Marcador de número de diapositiva 3">
            <a:extLst>
              <a:ext uri="{FF2B5EF4-FFF2-40B4-BE49-F238E27FC236}">
                <a16:creationId xmlns:a16="http://schemas.microsoft.com/office/drawing/2014/main" id="{DA9BD1AA-D4B2-4BA6-9B5F-D26B941EFEDF}"/>
              </a:ext>
            </a:extLst>
          </p:cNvPr>
          <p:cNvSpPr>
            <a:spLocks noGrp="1"/>
          </p:cNvSpPr>
          <p:nvPr>
            <p:ph type="sldNum" sz="quarter" idx="12"/>
          </p:nvPr>
        </p:nvSpPr>
        <p:spPr/>
        <p:txBody>
          <a:bodyPr/>
          <a:lstStyle/>
          <a:p>
            <a:fld id="{10414900-F4B6-4F4D-B282-B8E28E9B300F}" type="slidenum">
              <a:rPr lang="es-US" smtClean="0"/>
              <a:t>34</a:t>
            </a:fld>
            <a:endParaRPr lang="es-US" dirty="0"/>
          </a:p>
        </p:txBody>
      </p:sp>
      <p:sp>
        <p:nvSpPr>
          <p:cNvPr id="8" name="Rectángulo 7">
            <a:extLst>
              <a:ext uri="{FF2B5EF4-FFF2-40B4-BE49-F238E27FC236}">
                <a16:creationId xmlns:a16="http://schemas.microsoft.com/office/drawing/2014/main" id="{DF67A9BF-09C1-4550-AF73-8C88C986B4C1}"/>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VERTICAL</a:t>
            </a:r>
            <a:endParaRPr lang="es-US" b="1" dirty="0"/>
          </a:p>
        </p:txBody>
      </p:sp>
      <p:sp>
        <p:nvSpPr>
          <p:cNvPr id="19" name="object 9">
            <a:extLst>
              <a:ext uri="{FF2B5EF4-FFF2-40B4-BE49-F238E27FC236}">
                <a16:creationId xmlns:a16="http://schemas.microsoft.com/office/drawing/2014/main" id="{4C4A234D-C78D-4B5F-959F-356D845FEEC3}"/>
              </a:ext>
            </a:extLst>
          </p:cNvPr>
          <p:cNvSpPr txBox="1">
            <a:spLocks/>
          </p:cNvSpPr>
          <p:nvPr/>
        </p:nvSpPr>
        <p:spPr>
          <a:xfrm>
            <a:off x="293431" y="1454392"/>
            <a:ext cx="6926877"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por tipología </a:t>
            </a:r>
            <a:r>
              <a:rPr lang="es-MX" sz="1800" b="1" spc="-5" dirty="0">
                <a:latin typeface="+mn-lt"/>
              </a:rPr>
              <a:t>VERTICAL (DEEVi) / Multifamiliar (RUV)</a:t>
            </a:r>
            <a:endParaRPr lang="es-MX" sz="1800" b="1" dirty="0">
              <a:latin typeface="+mn-lt"/>
            </a:endParaRPr>
          </a:p>
        </p:txBody>
      </p:sp>
      <p:sp>
        <p:nvSpPr>
          <p:cNvPr id="129" name="Rectángulo: esquinas redondeadas 52">
            <a:extLst>
              <a:ext uri="{FF2B5EF4-FFF2-40B4-BE49-F238E27FC236}">
                <a16:creationId xmlns:a16="http://schemas.microsoft.com/office/drawing/2014/main" id="{C79E2190-2320-40DC-BA6C-FC654387A8EE}"/>
              </a:ext>
            </a:extLst>
          </p:cNvPr>
          <p:cNvSpPr/>
          <p:nvPr/>
        </p:nvSpPr>
        <p:spPr>
          <a:xfrm>
            <a:off x="4832242" y="3908453"/>
            <a:ext cx="6620618" cy="2000758"/>
          </a:xfrm>
          <a:prstGeom prst="roundRect">
            <a:avLst>
              <a:gd name="adj" fmla="val 219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una sola esquina cortada 56">
            <a:extLst>
              <a:ext uri="{FF2B5EF4-FFF2-40B4-BE49-F238E27FC236}">
                <a16:creationId xmlns:a16="http://schemas.microsoft.com/office/drawing/2014/main" id="{B5157B45-2602-4873-A526-8A3551AC1CC6}"/>
              </a:ext>
            </a:extLst>
          </p:cNvPr>
          <p:cNvSpPr/>
          <p:nvPr/>
        </p:nvSpPr>
        <p:spPr>
          <a:xfrm>
            <a:off x="4809393" y="5837088"/>
            <a:ext cx="4392000" cy="180000"/>
          </a:xfrm>
          <a:prstGeom prst="snip1Rect">
            <a:avLst>
              <a:gd name="adj" fmla="val 5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dirty="0"/>
              <a:t>MULTIFAMILIAR VERTICAL</a:t>
            </a:r>
          </a:p>
        </p:txBody>
      </p:sp>
      <p:graphicFrame>
        <p:nvGraphicFramePr>
          <p:cNvPr id="131" name="Tabla 130"/>
          <p:cNvGraphicFramePr>
            <a:graphicFrameLocks noGrp="1"/>
          </p:cNvGraphicFramePr>
          <p:nvPr>
            <p:extLst/>
          </p:nvPr>
        </p:nvGraphicFramePr>
        <p:xfrm>
          <a:off x="1390739" y="2047726"/>
          <a:ext cx="7254815" cy="1526673"/>
        </p:xfrm>
        <a:graphic>
          <a:graphicData uri="http://schemas.openxmlformats.org/drawingml/2006/table">
            <a:tbl>
              <a:tblPr firstRow="1" bandRow="1">
                <a:tableStyleId>{5C22544A-7EE6-4342-B048-85BDC9FD1C3A}</a:tableStyleId>
              </a:tblPr>
              <a:tblGrid>
                <a:gridCol w="956597">
                  <a:extLst>
                    <a:ext uri="{9D8B030D-6E8A-4147-A177-3AD203B41FA5}">
                      <a16:colId xmlns:a16="http://schemas.microsoft.com/office/drawing/2014/main" val="805116073"/>
                    </a:ext>
                  </a:extLst>
                </a:gridCol>
                <a:gridCol w="1010226">
                  <a:extLst>
                    <a:ext uri="{9D8B030D-6E8A-4147-A177-3AD203B41FA5}">
                      <a16:colId xmlns:a16="http://schemas.microsoft.com/office/drawing/2014/main" val="1276812847"/>
                    </a:ext>
                  </a:extLst>
                </a:gridCol>
                <a:gridCol w="1100241">
                  <a:extLst>
                    <a:ext uri="{9D8B030D-6E8A-4147-A177-3AD203B41FA5}">
                      <a16:colId xmlns:a16="http://schemas.microsoft.com/office/drawing/2014/main" val="3718416296"/>
                    </a:ext>
                  </a:extLst>
                </a:gridCol>
                <a:gridCol w="825233">
                  <a:extLst>
                    <a:ext uri="{9D8B030D-6E8A-4147-A177-3AD203B41FA5}">
                      <a16:colId xmlns:a16="http://schemas.microsoft.com/office/drawing/2014/main" val="1199510083"/>
                    </a:ext>
                  </a:extLst>
                </a:gridCol>
                <a:gridCol w="825233">
                  <a:extLst>
                    <a:ext uri="{9D8B030D-6E8A-4147-A177-3AD203B41FA5}">
                      <a16:colId xmlns:a16="http://schemas.microsoft.com/office/drawing/2014/main" val="2527575360"/>
                    </a:ext>
                  </a:extLst>
                </a:gridCol>
                <a:gridCol w="1200191">
                  <a:extLst>
                    <a:ext uri="{9D8B030D-6E8A-4147-A177-3AD203B41FA5}">
                      <a16:colId xmlns:a16="http://schemas.microsoft.com/office/drawing/2014/main" val="635004178"/>
                    </a:ext>
                  </a:extLst>
                </a:gridCol>
                <a:gridCol w="1337094">
                  <a:extLst>
                    <a:ext uri="{9D8B030D-6E8A-4147-A177-3AD203B41FA5}">
                      <a16:colId xmlns:a16="http://schemas.microsoft.com/office/drawing/2014/main" val="1866747768"/>
                    </a:ext>
                  </a:extLst>
                </a:gridCol>
              </a:tblGrid>
              <a:tr h="195225">
                <a:tc rowSpan="2">
                  <a:txBody>
                    <a:bodyPr/>
                    <a:lstStyle/>
                    <a:p>
                      <a:pPr algn="ctr"/>
                      <a:endParaRPr lang="es-MX" sz="1000" dirty="0"/>
                    </a:p>
                    <a:p>
                      <a:pPr algn="ctr"/>
                      <a:endParaRPr lang="es-MX" sz="1000" dirty="0"/>
                    </a:p>
                    <a:p>
                      <a:pPr algn="ctr"/>
                      <a:r>
                        <a:rPr lang="es-MX" sz="1000" dirty="0"/>
                        <a:t>IMAGEN</a:t>
                      </a:r>
                    </a:p>
                  </a:txBody>
                  <a:tcPr marL="74620" marR="74620" marT="37309" marB="37309">
                    <a:solidFill>
                      <a:srgbClr val="C00000"/>
                    </a:solidFill>
                  </a:tcPr>
                </a:tc>
                <a:tc gridSpan="4">
                  <a:txBody>
                    <a:bodyPr/>
                    <a:lstStyle/>
                    <a:p>
                      <a:pPr algn="ctr"/>
                      <a:r>
                        <a:rPr lang="es-MX" sz="1000" dirty="0"/>
                        <a:t>TIPOLOGÍA</a:t>
                      </a:r>
                    </a:p>
                  </a:txBody>
                  <a:tcPr marL="74620" marR="74620" marT="37309" marB="37309">
                    <a:solidFill>
                      <a:srgbClr val="C00000"/>
                    </a:solidFill>
                  </a:tcPr>
                </a:tc>
                <a:tc hMerge="1">
                  <a:txBody>
                    <a:bodyPr/>
                    <a:lstStyle/>
                    <a:p>
                      <a:endParaRPr lang="es-MX" dirty="0"/>
                    </a:p>
                  </a:txBody>
                  <a:tcPr/>
                </a:tc>
                <a:tc hMerge="1">
                  <a:txBody>
                    <a:bodyPr/>
                    <a:lstStyle/>
                    <a:p>
                      <a:pPr algn="ctr"/>
                      <a:endParaRPr lang="es-MX" sz="1000" dirty="0"/>
                    </a:p>
                  </a:txBody>
                  <a:tcPr marL="74620" marR="74620" marT="37309" marB="37309">
                    <a:solidFill>
                      <a:srgbClr val="C00000"/>
                    </a:solidFill>
                  </a:tcPr>
                </a:tc>
                <a:tc hMerge="1">
                  <a:txBody>
                    <a:bodyPr/>
                    <a:lstStyle/>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CARACTERÍSTICAS</a:t>
                      </a:r>
                    </a:p>
                    <a:p>
                      <a:pPr algn="ctr"/>
                      <a:endParaRPr lang="es-MX" sz="1000" dirty="0"/>
                    </a:p>
                  </a:txBody>
                  <a:tcPr marL="74620" marR="74620" marT="37309" marB="37309">
                    <a:solidFill>
                      <a:srgbClr val="C00000"/>
                    </a:solidFill>
                  </a:tcPr>
                </a:tc>
                <a:tc rowSpan="2">
                  <a:txBody>
                    <a:bodyPr/>
                    <a:lstStyle/>
                    <a:p>
                      <a:pPr algn="ctr"/>
                      <a:endParaRPr lang="es-MX" sz="1000" dirty="0"/>
                    </a:p>
                    <a:p>
                      <a:pPr algn="ctr"/>
                      <a:endParaRPr lang="es-MX" sz="1000" dirty="0"/>
                    </a:p>
                    <a:p>
                      <a:pPr algn="ctr"/>
                      <a:r>
                        <a:rPr lang="es-MX" sz="1000" dirty="0"/>
                        <a:t>TIPO</a:t>
                      </a:r>
                      <a:r>
                        <a:rPr lang="es-MX" sz="1000" baseline="0" dirty="0"/>
                        <a:t> DE MURO</a:t>
                      </a:r>
                      <a:endParaRPr lang="es-MX" sz="1000" dirty="0"/>
                    </a:p>
                  </a:txBody>
                  <a:tcPr marL="74620" marR="74620" marT="37309" marB="37309">
                    <a:solidFill>
                      <a:srgbClr val="C00000"/>
                    </a:solidFill>
                  </a:tcPr>
                </a:tc>
                <a:extLst>
                  <a:ext uri="{0D108BD9-81ED-4DB2-BD59-A6C34878D82A}">
                    <a16:rowId xmlns:a16="http://schemas.microsoft.com/office/drawing/2014/main" val="226258296"/>
                  </a:ext>
                </a:extLst>
              </a:tr>
              <a:tr h="306944">
                <a:tc vMerge="1">
                  <a:txBody>
                    <a:bodyPr/>
                    <a:lstStyle/>
                    <a:p>
                      <a:endParaRPr lang="es-MX" dirty="0"/>
                    </a:p>
                  </a:txBody>
                  <a:tcPr/>
                </a:tc>
                <a:tc>
                  <a:txBody>
                    <a:bodyPr/>
                    <a:lstStyle/>
                    <a:p>
                      <a:pPr algn="ctr"/>
                      <a:endParaRPr lang="es-MX" sz="600" b="1" dirty="0">
                        <a:solidFill>
                          <a:schemeClr val="bg1"/>
                        </a:solidFill>
                      </a:endParaRPr>
                    </a:p>
                    <a:p>
                      <a:pPr algn="ctr"/>
                      <a:r>
                        <a:rPr lang="es-MX" sz="1000" b="1" dirty="0">
                          <a:solidFill>
                            <a:schemeClr val="bg1"/>
                          </a:solidFill>
                        </a:rPr>
                        <a:t>REGISTRO</a:t>
                      </a:r>
                      <a:r>
                        <a:rPr lang="es-MX" sz="1000" b="1" baseline="0" dirty="0">
                          <a:solidFill>
                            <a:schemeClr val="bg1"/>
                          </a:solidFill>
                        </a:rPr>
                        <a:t> EN  </a:t>
                      </a:r>
                      <a:r>
                        <a:rPr lang="es-MX" sz="1000" b="1" dirty="0">
                          <a:solidFill>
                            <a:schemeClr val="bg1"/>
                          </a:solidFill>
                        </a:rPr>
                        <a:t>RUV</a:t>
                      </a: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REGISTRO EN DEEVi PESTAÑA</a:t>
                      </a:r>
                      <a:r>
                        <a:rPr lang="es-MX" sz="1000" b="1" baseline="0" dirty="0">
                          <a:solidFill>
                            <a:schemeClr val="bg1"/>
                          </a:solidFill>
                        </a:rPr>
                        <a:t> COMPROBACIÓN</a:t>
                      </a:r>
                      <a:endParaRPr lang="es-MX" sz="1000" b="1" dirty="0">
                        <a:solidFill>
                          <a:schemeClr val="bg1"/>
                        </a:solidFill>
                      </a:endParaRPr>
                    </a:p>
                  </a:txBody>
                  <a:tcPr marL="74620" marR="74620" marT="37309" marB="37309">
                    <a:solidFill>
                      <a:srgbClr val="C00000"/>
                    </a:solidFill>
                  </a:tcPr>
                </a:tc>
                <a:tc>
                  <a:txBody>
                    <a:bodyPr/>
                    <a:lstStyle/>
                    <a:p>
                      <a:pPr algn="ctr"/>
                      <a:endParaRPr lang="es-MX" sz="200" b="1" dirty="0">
                        <a:solidFill>
                          <a:schemeClr val="bg1"/>
                        </a:solidFill>
                      </a:endParaRPr>
                    </a:p>
                    <a:p>
                      <a:pPr algn="ctr"/>
                      <a:r>
                        <a:rPr lang="es-MX" sz="1000" b="1" dirty="0">
                          <a:solidFill>
                            <a:schemeClr val="bg1"/>
                          </a:solidFill>
                        </a:rPr>
                        <a:t>ANÁLISIS</a:t>
                      </a:r>
                      <a:r>
                        <a:rPr lang="es-MX" sz="1000" b="1" baseline="0" dirty="0">
                          <a:solidFill>
                            <a:schemeClr val="bg1"/>
                          </a:solidFill>
                        </a:rPr>
                        <a:t> PESTAÑA SUPERFICIES</a:t>
                      </a:r>
                      <a:endParaRPr lang="es-MX" sz="1000" b="1" dirty="0">
                        <a:solidFill>
                          <a:schemeClr val="bg1"/>
                        </a:solidFill>
                      </a:endParaRPr>
                    </a:p>
                  </a:txBody>
                  <a:tcPr marL="74620" marR="74620" marT="37309" marB="37309">
                    <a:solidFill>
                      <a:srgbClr val="C00000"/>
                    </a:solidFill>
                  </a:tcPr>
                </a:tc>
                <a:tc>
                  <a:txBody>
                    <a:bodyPr/>
                    <a:lstStyle/>
                    <a:p>
                      <a:pPr algn="ctr"/>
                      <a:endParaRPr lang="es-MX" sz="600" b="1" dirty="0">
                        <a:solidFill>
                          <a:schemeClr val="bg1"/>
                        </a:solidFill>
                      </a:endParaRPr>
                    </a:p>
                    <a:p>
                      <a:pPr algn="ctr"/>
                      <a:r>
                        <a:rPr lang="es-MX" sz="1000" b="1" dirty="0">
                          <a:solidFill>
                            <a:schemeClr val="bg1"/>
                          </a:solidFill>
                        </a:rPr>
                        <a:t>REGISTRO EN  IDG</a:t>
                      </a:r>
                    </a:p>
                  </a:txBody>
                  <a:tcPr marL="74620" marR="74620" marT="37309" marB="37309">
                    <a:solidFill>
                      <a:srgbClr val="C00000"/>
                    </a:solidFill>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4234037495"/>
                  </a:ext>
                </a:extLst>
              </a:tr>
              <a:tr h="737357">
                <a:tc>
                  <a:txBody>
                    <a:bodyPr/>
                    <a:lstStyle/>
                    <a:p>
                      <a:pPr algn="ctr"/>
                      <a:endParaRPr lang="es-MX" sz="1500" dirty="0">
                        <a:solidFill>
                          <a:schemeClr val="accent1">
                            <a:lumMod val="20000"/>
                            <a:lumOff val="80000"/>
                          </a:schemeClr>
                        </a:solidFill>
                      </a:endParaRPr>
                    </a:p>
                  </a:txBody>
                  <a:tcPr marL="74620" marR="74620" marT="37309" marB="37309">
                    <a:solidFill>
                      <a:schemeClr val="accent3">
                        <a:lumMod val="20000"/>
                        <a:lumOff val="80000"/>
                      </a:schemeClr>
                    </a:solidFill>
                  </a:tcPr>
                </a:tc>
                <a:tc>
                  <a:txBody>
                    <a:bodyPr/>
                    <a:lstStyle/>
                    <a:p>
                      <a:pPr algn="ctr"/>
                      <a:endParaRPr lang="es-MX" sz="1000" dirty="0">
                        <a:solidFill>
                          <a:schemeClr val="tx1"/>
                        </a:solidFill>
                      </a:endParaRPr>
                    </a:p>
                    <a:p>
                      <a:pPr algn="ctr"/>
                      <a:r>
                        <a:rPr lang="es-MX" sz="1000" dirty="0">
                          <a:solidFill>
                            <a:schemeClr val="tx1"/>
                          </a:solidFill>
                        </a:rPr>
                        <a:t>MULTIFAMILIAR VERTICAL </a:t>
                      </a:r>
                      <a:r>
                        <a:rPr lang="es-MX" sz="1000" b="1" dirty="0">
                          <a:solidFill>
                            <a:schemeClr val="tx1"/>
                          </a:solidFill>
                        </a:rPr>
                        <a:t>(</a:t>
                      </a:r>
                      <a:r>
                        <a:rPr lang="es-MX" sz="1000" b="1" dirty="0">
                          <a:solidFill>
                            <a:srgbClr val="C00000"/>
                          </a:solidFill>
                        </a:rPr>
                        <a:t>MXV</a:t>
                      </a:r>
                      <a:r>
                        <a:rPr lang="es-MX" sz="1000" b="1" dirty="0">
                          <a:solidFill>
                            <a:schemeClr val="tx1"/>
                          </a:solidFill>
                        </a:rPr>
                        <a:t>)</a:t>
                      </a:r>
                      <a:endParaRPr lang="es-MX" sz="1000" b="1" u="none" dirty="0">
                        <a:solidFill>
                          <a:schemeClr val="tx1"/>
                        </a:solidFill>
                      </a:endParaRP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txBody>
                  <a:tcPr marL="74620" marR="74620" marT="37309" marB="37309">
                    <a:solidFill>
                      <a:schemeClr val="accent3">
                        <a:lumMod val="20000"/>
                        <a:lumOff val="80000"/>
                      </a:schemeClr>
                    </a:solidFill>
                  </a:tcPr>
                </a:tc>
                <a:tc>
                  <a:txBody>
                    <a:bodyPr/>
                    <a:lstStyle/>
                    <a:p>
                      <a:pPr algn="ctr"/>
                      <a:endParaRPr lang="es-MX" sz="1600" kern="1200" dirty="0">
                        <a:solidFill>
                          <a:schemeClr val="tx1"/>
                        </a:solidFill>
                        <a:latin typeface="+mn-lt"/>
                        <a:ea typeface="+mn-ea"/>
                        <a:cs typeface="+mn-cs"/>
                      </a:endParaRPr>
                    </a:p>
                    <a:p>
                      <a:pPr algn="ctr"/>
                      <a:r>
                        <a:rPr lang="es-MX" sz="1000" kern="1200" dirty="0">
                          <a:solidFill>
                            <a:schemeClr val="tx1"/>
                          </a:solidFill>
                          <a:latin typeface="+mn-lt"/>
                          <a:ea typeface="+mn-ea"/>
                          <a:cs typeface="+mn-cs"/>
                        </a:rPr>
                        <a:t>VERTICAL</a:t>
                      </a:r>
                    </a:p>
                    <a:p>
                      <a:pPr algn="ctr"/>
                      <a:endParaRPr lang="es-MX" sz="1000" kern="1200" dirty="0">
                        <a:solidFill>
                          <a:schemeClr val="tx1"/>
                        </a:solidFill>
                        <a:latin typeface="+mn-lt"/>
                        <a:ea typeface="+mn-ea"/>
                        <a:cs typeface="+mn-cs"/>
                      </a:endParaRPr>
                    </a:p>
                  </a:txBody>
                  <a:tcPr marL="74620" marR="74620" marT="37309" marB="37309">
                    <a:solidFill>
                      <a:schemeClr val="accent3">
                        <a:lumMod val="20000"/>
                        <a:lumOff val="80000"/>
                      </a:schemeClr>
                    </a:solidFill>
                  </a:tcPr>
                </a:tc>
                <a:tc>
                  <a:txBody>
                    <a:bodyPr/>
                    <a:lstStyle/>
                    <a:p>
                      <a:pPr algn="ctr"/>
                      <a:endParaRPr lang="es-MX" sz="500" dirty="0">
                        <a:solidFill>
                          <a:schemeClr val="tx1"/>
                        </a:solidFill>
                      </a:endParaRPr>
                    </a:p>
                    <a:p>
                      <a:pPr algn="ctr"/>
                      <a:endParaRPr lang="es-MX" sz="500" dirty="0">
                        <a:solidFill>
                          <a:schemeClr val="tx1"/>
                        </a:solidFill>
                      </a:endParaRPr>
                    </a:p>
                    <a:p>
                      <a:pPr algn="l"/>
                      <a:r>
                        <a:rPr lang="es-MX" sz="1000" dirty="0">
                          <a:solidFill>
                            <a:schemeClr val="tx1"/>
                          </a:solidFill>
                        </a:rPr>
                        <a:t>•  1 archivo DEEVi</a:t>
                      </a:r>
                    </a:p>
                    <a:p>
                      <a:pPr algn="l"/>
                      <a:r>
                        <a:rPr lang="es-MX" sz="1000" dirty="0">
                          <a:solidFill>
                            <a:schemeClr val="tx1"/>
                          </a:solidFill>
                        </a:rPr>
                        <a:t>•  X prototipos</a:t>
                      </a:r>
                    </a:p>
                  </a:txBody>
                  <a:tcPr marL="74620" marR="74620" marT="37309" marB="3730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5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baseline="0" dirty="0">
                          <a:solidFill>
                            <a:schemeClr val="tx1"/>
                          </a:solidFill>
                          <a:latin typeface="+mn-lt"/>
                          <a:ea typeface="+mn-ea"/>
                          <a:cs typeface="+mn-cs"/>
                        </a:rPr>
                        <a:t>•Muro medianero.</a:t>
                      </a:r>
                      <a:endParaRPr lang="es-MX"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dirty="0">
                          <a:solidFill>
                            <a:schemeClr val="tx1"/>
                          </a:solidFill>
                        </a:rPr>
                        <a:t>•Muro</a:t>
                      </a:r>
                      <a:r>
                        <a:rPr lang="es-MX" sz="1000" baseline="0" dirty="0">
                          <a:solidFill>
                            <a:schemeClr val="tx1"/>
                          </a:solidFill>
                        </a:rPr>
                        <a:t> colindancia.*</a:t>
                      </a:r>
                    </a:p>
                    <a:p>
                      <a:pPr algn="l"/>
                      <a:r>
                        <a:rPr lang="es-MX" sz="1000" dirty="0">
                          <a:solidFill>
                            <a:schemeClr val="tx1"/>
                          </a:solidFill>
                        </a:rPr>
                        <a:t>•Muro</a:t>
                      </a:r>
                      <a:r>
                        <a:rPr lang="es-MX" sz="1000" baseline="0" dirty="0">
                          <a:solidFill>
                            <a:schemeClr val="tx1"/>
                          </a:solidFill>
                        </a:rPr>
                        <a:t> </a:t>
                      </a:r>
                      <a:r>
                        <a:rPr lang="es-MX" sz="1000" baseline="0" dirty="0" err="1">
                          <a:solidFill>
                            <a:schemeClr val="tx1"/>
                          </a:solidFill>
                        </a:rPr>
                        <a:t>ext</a:t>
                      </a:r>
                      <a:r>
                        <a:rPr lang="es-MX" sz="1000" baseline="0" dirty="0">
                          <a:solidFill>
                            <a:schemeClr val="tx1"/>
                          </a:solidFill>
                        </a:rPr>
                        <a:t>-aire ext.</a:t>
                      </a:r>
                      <a:endParaRPr lang="es-MX" sz="1000" dirty="0">
                        <a:solidFill>
                          <a:schemeClr val="tx1"/>
                        </a:solidFill>
                      </a:endParaRPr>
                    </a:p>
                  </a:txBody>
                  <a:tcPr marL="74620" marR="74620" marT="37309" marB="37309">
                    <a:solidFill>
                      <a:schemeClr val="accent3">
                        <a:lumMod val="20000"/>
                        <a:lumOff val="80000"/>
                      </a:schemeClr>
                    </a:solidFill>
                  </a:tcPr>
                </a:tc>
                <a:extLst>
                  <a:ext uri="{0D108BD9-81ED-4DB2-BD59-A6C34878D82A}">
                    <a16:rowId xmlns:a16="http://schemas.microsoft.com/office/drawing/2014/main" val="3635399219"/>
                  </a:ext>
                </a:extLst>
              </a:tr>
            </a:tbl>
          </a:graphicData>
        </a:graphic>
      </p:graphicFrame>
      <p:pic>
        <p:nvPicPr>
          <p:cNvPr id="164" name="Imagen 163"/>
          <p:cNvPicPr>
            <a:picLocks noChangeAspect="1"/>
          </p:cNvPicPr>
          <p:nvPr/>
        </p:nvPicPr>
        <p:blipFill>
          <a:blip r:embed="rId2">
            <a:extLst/>
          </a:blip>
          <a:stretch>
            <a:fillRect/>
          </a:stretch>
        </p:blipFill>
        <p:spPr>
          <a:xfrm>
            <a:off x="1550561" y="2859214"/>
            <a:ext cx="717696" cy="696461"/>
          </a:xfrm>
          <a:prstGeom prst="rect">
            <a:avLst/>
          </a:prstGeom>
        </p:spPr>
      </p:pic>
      <p:sp>
        <p:nvSpPr>
          <p:cNvPr id="138" name="CuadroTexto 137"/>
          <p:cNvSpPr txBox="1">
            <a:spLocks/>
          </p:cNvSpPr>
          <p:nvPr/>
        </p:nvSpPr>
        <p:spPr>
          <a:xfrm>
            <a:off x="1400653" y="3905580"/>
            <a:ext cx="3043298" cy="951836"/>
          </a:xfrm>
          <a:prstGeom prst="rect">
            <a:avLst/>
          </a:prstGeom>
          <a:noFill/>
        </p:spPr>
        <p:txBody>
          <a:bodyPr wrap="square" rtlCol="0">
            <a:noAutofit/>
          </a:bodyPr>
          <a:lstStyle/>
          <a:p>
            <a:pPr>
              <a:buClr>
                <a:srgbClr val="002060"/>
              </a:buClr>
              <a:buSzPct val="150000"/>
              <a:tabLst>
                <a:tab pos="4213225" algn="l"/>
              </a:tabLst>
            </a:pPr>
            <a:r>
              <a:rPr lang="es-MX" sz="1400" b="1" dirty="0"/>
              <a:t>Cuando el edificio a analizar se encuentra en un tren de vivienda y no comparte la envolvente térmica debido a juntas constructivas se analizará </a:t>
            </a:r>
            <a:r>
              <a:rPr lang="es-MX" sz="1400" b="1" dirty="0">
                <a:solidFill>
                  <a:srgbClr val="C00000"/>
                </a:solidFill>
              </a:rPr>
              <a:t>una DEEVi por edificio tanto  para cabeceras como el intermedio. </a:t>
            </a:r>
          </a:p>
          <a:p>
            <a:pPr>
              <a:buClr>
                <a:srgbClr val="002060"/>
              </a:buClr>
              <a:buSzPct val="150000"/>
              <a:tabLst>
                <a:tab pos="4213225" algn="l"/>
              </a:tabLst>
            </a:pPr>
            <a:r>
              <a:rPr lang="es-MX" sz="1400" b="1" dirty="0">
                <a:solidFill>
                  <a:srgbClr val="C00000"/>
                </a:solidFill>
              </a:rPr>
              <a:t>(3 DEEVi) </a:t>
            </a:r>
          </a:p>
        </p:txBody>
      </p:sp>
      <p:sp>
        <p:nvSpPr>
          <p:cNvPr id="227" name="CuadroTexto 226">
            <a:extLst>
              <a:ext uri="{FF2B5EF4-FFF2-40B4-BE49-F238E27FC236}">
                <a16:creationId xmlns:a16="http://schemas.microsoft.com/office/drawing/2014/main" id="{73784634-CC49-4DC5-8B23-6DD5D7D1A2FD}"/>
              </a:ext>
            </a:extLst>
          </p:cNvPr>
          <p:cNvSpPr txBox="1"/>
          <p:nvPr/>
        </p:nvSpPr>
        <p:spPr>
          <a:xfrm>
            <a:off x="4735425" y="4539539"/>
            <a:ext cx="966636" cy="307777"/>
          </a:xfrm>
          <a:prstGeom prst="rect">
            <a:avLst/>
          </a:prstGeom>
          <a:noFill/>
        </p:spPr>
        <p:txBody>
          <a:bodyPr wrap="square" rtlCol="0">
            <a:spAutoFit/>
          </a:bodyPr>
          <a:lstStyle/>
          <a:p>
            <a:pPr algn="r"/>
            <a:r>
              <a:rPr lang="es-MX" sz="700" b="1" cap="all" dirty="0"/>
              <a:t>Muro exterior-aire exterior</a:t>
            </a:r>
          </a:p>
        </p:txBody>
      </p:sp>
      <p:sp>
        <p:nvSpPr>
          <p:cNvPr id="381" name="CuadroTexto 380">
            <a:extLst>
              <a:ext uri="{FF2B5EF4-FFF2-40B4-BE49-F238E27FC236}">
                <a16:creationId xmlns:a16="http://schemas.microsoft.com/office/drawing/2014/main" id="{D9AA72E5-6E98-441D-AA13-3D50C6A2D819}"/>
              </a:ext>
            </a:extLst>
          </p:cNvPr>
          <p:cNvSpPr txBox="1"/>
          <p:nvPr/>
        </p:nvSpPr>
        <p:spPr>
          <a:xfrm>
            <a:off x="9743817" y="4087552"/>
            <a:ext cx="582610" cy="307777"/>
          </a:xfrm>
          <a:prstGeom prst="rect">
            <a:avLst/>
          </a:prstGeom>
          <a:noFill/>
        </p:spPr>
        <p:txBody>
          <a:bodyPr wrap="square" rtlCol="0">
            <a:spAutoFit/>
          </a:bodyPr>
          <a:lstStyle/>
          <a:p>
            <a:pPr algn="ctr"/>
            <a:r>
              <a:rPr lang="es-MX" sz="700" b="1" dirty="0">
                <a:solidFill>
                  <a:srgbClr val="C00000"/>
                </a:solidFill>
              </a:rPr>
              <a:t>EDIFICIO</a:t>
            </a:r>
          </a:p>
          <a:p>
            <a:pPr algn="ctr"/>
            <a:r>
              <a:rPr lang="es-MX" sz="700" b="1" dirty="0">
                <a:solidFill>
                  <a:srgbClr val="C00000"/>
                </a:solidFill>
              </a:rPr>
              <a:t>CABECERA</a:t>
            </a:r>
          </a:p>
        </p:txBody>
      </p:sp>
      <p:sp>
        <p:nvSpPr>
          <p:cNvPr id="382" name="CuadroTexto 381">
            <a:extLst>
              <a:ext uri="{FF2B5EF4-FFF2-40B4-BE49-F238E27FC236}">
                <a16:creationId xmlns:a16="http://schemas.microsoft.com/office/drawing/2014/main" id="{EA8B05ED-2BCE-4F3C-8243-6C899B9C068A}"/>
              </a:ext>
            </a:extLst>
          </p:cNvPr>
          <p:cNvSpPr txBox="1"/>
          <p:nvPr/>
        </p:nvSpPr>
        <p:spPr>
          <a:xfrm>
            <a:off x="7839756" y="4087552"/>
            <a:ext cx="685897" cy="307777"/>
          </a:xfrm>
          <a:prstGeom prst="rect">
            <a:avLst/>
          </a:prstGeom>
          <a:noFill/>
        </p:spPr>
        <p:txBody>
          <a:bodyPr wrap="square" rtlCol="0">
            <a:spAutoFit/>
          </a:bodyPr>
          <a:lstStyle/>
          <a:p>
            <a:pPr algn="ctr"/>
            <a:r>
              <a:rPr lang="es-MX" sz="700" b="1" dirty="0">
                <a:solidFill>
                  <a:srgbClr val="C00000"/>
                </a:solidFill>
              </a:rPr>
              <a:t>EDIFICIO</a:t>
            </a:r>
          </a:p>
          <a:p>
            <a:pPr algn="ctr"/>
            <a:r>
              <a:rPr lang="es-MX" sz="700" b="1" dirty="0">
                <a:solidFill>
                  <a:srgbClr val="C00000"/>
                </a:solidFill>
              </a:rPr>
              <a:t>INTERMEDIO</a:t>
            </a:r>
          </a:p>
        </p:txBody>
      </p:sp>
      <p:sp>
        <p:nvSpPr>
          <p:cNvPr id="393" name="CuadroTexto 392">
            <a:extLst>
              <a:ext uri="{FF2B5EF4-FFF2-40B4-BE49-F238E27FC236}">
                <a16:creationId xmlns:a16="http://schemas.microsoft.com/office/drawing/2014/main" id="{19435DC1-A29E-425B-9B83-B50F82FADDFE}"/>
              </a:ext>
            </a:extLst>
          </p:cNvPr>
          <p:cNvSpPr txBox="1"/>
          <p:nvPr/>
        </p:nvSpPr>
        <p:spPr>
          <a:xfrm>
            <a:off x="5016123" y="5001536"/>
            <a:ext cx="685938" cy="307777"/>
          </a:xfrm>
          <a:prstGeom prst="rect">
            <a:avLst/>
          </a:prstGeom>
          <a:noFill/>
        </p:spPr>
        <p:txBody>
          <a:bodyPr wrap="square" rtlCol="0">
            <a:spAutoFit/>
          </a:bodyPr>
          <a:lstStyle/>
          <a:p>
            <a:pPr algn="r"/>
            <a:r>
              <a:rPr lang="es-MX" sz="700" b="1" cap="all" dirty="0"/>
              <a:t>Muro MEDIANERO</a:t>
            </a:r>
          </a:p>
        </p:txBody>
      </p:sp>
      <p:cxnSp>
        <p:nvCxnSpPr>
          <p:cNvPr id="396" name="Conector: angular 35">
            <a:extLst>
              <a:ext uri="{FF2B5EF4-FFF2-40B4-BE49-F238E27FC236}">
                <a16:creationId xmlns:a16="http://schemas.microsoft.com/office/drawing/2014/main" id="{CD0987F1-91F5-4B66-B7C8-7FF0D5177C3F}"/>
              </a:ext>
            </a:extLst>
          </p:cNvPr>
          <p:cNvCxnSpPr>
            <a:cxnSpLocks/>
          </p:cNvCxnSpPr>
          <p:nvPr/>
        </p:nvCxnSpPr>
        <p:spPr>
          <a:xfrm>
            <a:off x="5549585" y="5161598"/>
            <a:ext cx="1256608" cy="101923"/>
          </a:xfrm>
          <a:prstGeom prst="bentConnector3">
            <a:avLst>
              <a:gd name="adj1" fmla="val 60915"/>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403" name="CuadroTexto 402">
            <a:extLst>
              <a:ext uri="{FF2B5EF4-FFF2-40B4-BE49-F238E27FC236}">
                <a16:creationId xmlns:a16="http://schemas.microsoft.com/office/drawing/2014/main" id="{7CC60114-D833-43C6-A9E0-6927796CBC9D}"/>
              </a:ext>
            </a:extLst>
          </p:cNvPr>
          <p:cNvSpPr txBox="1"/>
          <p:nvPr/>
        </p:nvSpPr>
        <p:spPr>
          <a:xfrm>
            <a:off x="6907562" y="4092091"/>
            <a:ext cx="1172714" cy="200055"/>
          </a:xfrm>
          <a:prstGeom prst="rect">
            <a:avLst/>
          </a:prstGeom>
          <a:noFill/>
        </p:spPr>
        <p:txBody>
          <a:bodyPr wrap="square" rtlCol="0">
            <a:spAutoFit/>
          </a:bodyPr>
          <a:lstStyle/>
          <a:p>
            <a:r>
              <a:rPr lang="es-MX" sz="700" b="1" cap="all" dirty="0"/>
              <a:t>JUNTA CONSTRUCTIVA</a:t>
            </a:r>
          </a:p>
        </p:txBody>
      </p:sp>
      <p:grpSp>
        <p:nvGrpSpPr>
          <p:cNvPr id="11" name="Grupo 10"/>
          <p:cNvGrpSpPr/>
          <p:nvPr/>
        </p:nvGrpSpPr>
        <p:grpSpPr>
          <a:xfrm>
            <a:off x="5788237" y="4384935"/>
            <a:ext cx="4790037" cy="1322468"/>
            <a:chOff x="4968815" y="4253424"/>
            <a:chExt cx="5622274" cy="1552238"/>
          </a:xfrm>
        </p:grpSpPr>
        <p:cxnSp>
          <p:nvCxnSpPr>
            <p:cNvPr id="99" name="Conector recto 98">
              <a:extLst>
                <a:ext uri="{FF2B5EF4-FFF2-40B4-BE49-F238E27FC236}">
                  <a16:creationId xmlns:a16="http://schemas.microsoft.com/office/drawing/2014/main" id="{7E2F0F8E-9D09-4642-B08A-18D0B45BF0B7}"/>
                </a:ext>
              </a:extLst>
            </p:cNvPr>
            <p:cNvCxnSpPr/>
            <p:nvPr/>
          </p:nvCxnSpPr>
          <p:spPr>
            <a:xfrm>
              <a:off x="4968815" y="5498617"/>
              <a:ext cx="56222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upo 113">
              <a:extLst>
                <a:ext uri="{FF2B5EF4-FFF2-40B4-BE49-F238E27FC236}">
                  <a16:creationId xmlns:a16="http://schemas.microsoft.com/office/drawing/2014/main" id="{98FB204B-335D-4C4C-914B-2C6501709969}"/>
                </a:ext>
              </a:extLst>
            </p:cNvPr>
            <p:cNvGrpSpPr/>
            <p:nvPr/>
          </p:nvGrpSpPr>
          <p:grpSpPr>
            <a:xfrm>
              <a:off x="6137722" y="4262285"/>
              <a:ext cx="1092382" cy="1540299"/>
              <a:chOff x="7961169" y="4214539"/>
              <a:chExt cx="1177771" cy="1660701"/>
            </a:xfrm>
          </p:grpSpPr>
          <p:pic>
            <p:nvPicPr>
              <p:cNvPr id="150" name="Imagen 149">
                <a:extLst>
                  <a:ext uri="{FF2B5EF4-FFF2-40B4-BE49-F238E27FC236}">
                    <a16:creationId xmlns:a16="http://schemas.microsoft.com/office/drawing/2014/main" id="{19BD46EB-A38D-41A4-AC24-86E91781A48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8930316" y="5549490"/>
                <a:ext cx="198090" cy="317649"/>
              </a:xfrm>
              <a:prstGeom prst="rect">
                <a:avLst/>
              </a:prstGeom>
            </p:spPr>
          </p:pic>
          <p:pic>
            <p:nvPicPr>
              <p:cNvPr id="151" name="Imagen 150">
                <a:extLst>
                  <a:ext uri="{FF2B5EF4-FFF2-40B4-BE49-F238E27FC236}">
                    <a16:creationId xmlns:a16="http://schemas.microsoft.com/office/drawing/2014/main" id="{4A5103AB-B7AF-4FB0-B86D-CAFE00B5FF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1764" y="5094900"/>
                <a:ext cx="216811" cy="437699"/>
              </a:xfrm>
              <a:prstGeom prst="rect">
                <a:avLst/>
              </a:prstGeom>
            </p:spPr>
          </p:pic>
          <p:pic>
            <p:nvPicPr>
              <p:cNvPr id="152" name="Imagen 151">
                <a:extLst>
                  <a:ext uri="{FF2B5EF4-FFF2-40B4-BE49-F238E27FC236}">
                    <a16:creationId xmlns:a16="http://schemas.microsoft.com/office/drawing/2014/main" id="{C1E49101-CA7B-4F36-AFC9-AA76D960C27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3731" y="5087059"/>
                <a:ext cx="220268" cy="447341"/>
              </a:xfrm>
              <a:prstGeom prst="rect">
                <a:avLst/>
              </a:prstGeom>
            </p:spPr>
          </p:pic>
          <p:pic>
            <p:nvPicPr>
              <p:cNvPr id="153" name="Imagen 152">
                <a:extLst>
                  <a:ext uri="{FF2B5EF4-FFF2-40B4-BE49-F238E27FC236}">
                    <a16:creationId xmlns:a16="http://schemas.microsoft.com/office/drawing/2014/main" id="{DE31C5E3-06CD-4FAF-9EF7-7CADC895D8F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7913" y="5092798"/>
                <a:ext cx="213990" cy="442411"/>
              </a:xfrm>
              <a:prstGeom prst="rect">
                <a:avLst/>
              </a:prstGeom>
            </p:spPr>
          </p:pic>
          <p:grpSp>
            <p:nvGrpSpPr>
              <p:cNvPr id="154" name="Grupo 153">
                <a:extLst>
                  <a:ext uri="{FF2B5EF4-FFF2-40B4-BE49-F238E27FC236}">
                    <a16:creationId xmlns:a16="http://schemas.microsoft.com/office/drawing/2014/main" id="{6B12A1B0-4505-44C9-8239-E7FB7A51BFFD}"/>
                  </a:ext>
                </a:extLst>
              </p:cNvPr>
              <p:cNvGrpSpPr/>
              <p:nvPr/>
            </p:nvGrpSpPr>
            <p:grpSpPr>
              <a:xfrm>
                <a:off x="8390909" y="5554736"/>
                <a:ext cx="321905" cy="320504"/>
                <a:chOff x="7369837" y="5180335"/>
                <a:chExt cx="661510" cy="658629"/>
              </a:xfrm>
            </p:grpSpPr>
            <p:pic>
              <p:nvPicPr>
                <p:cNvPr id="192" name="Imagen 191">
                  <a:extLst>
                    <a:ext uri="{FF2B5EF4-FFF2-40B4-BE49-F238E27FC236}">
                      <a16:creationId xmlns:a16="http://schemas.microsoft.com/office/drawing/2014/main" id="{E42AAC39-A3D6-4422-97B3-C60AE15F8C3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193" name="Imagen 192">
                  <a:extLst>
                    <a:ext uri="{FF2B5EF4-FFF2-40B4-BE49-F238E27FC236}">
                      <a16:creationId xmlns:a16="http://schemas.microsoft.com/office/drawing/2014/main" id="{736830EC-81A4-437C-9D45-EDE019891B7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194" name="Imagen 193">
                  <a:extLst>
                    <a:ext uri="{FF2B5EF4-FFF2-40B4-BE49-F238E27FC236}">
                      <a16:creationId xmlns:a16="http://schemas.microsoft.com/office/drawing/2014/main" id="{B9EBF1A3-5672-49FD-A665-832A205DEB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195" name="Conector recto 194">
                  <a:extLst>
                    <a:ext uri="{FF2B5EF4-FFF2-40B4-BE49-F238E27FC236}">
                      <a16:creationId xmlns:a16="http://schemas.microsoft.com/office/drawing/2014/main" id="{D1525721-4770-40D8-959B-BB9FE3805431}"/>
                    </a:ext>
                  </a:extLst>
                </p:cNvPr>
                <p:cNvCxnSpPr>
                  <a:stCxn id="194"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5" name="Imagen 154">
                <a:extLst>
                  <a:ext uri="{FF2B5EF4-FFF2-40B4-BE49-F238E27FC236}">
                    <a16:creationId xmlns:a16="http://schemas.microsoft.com/office/drawing/2014/main" id="{18C17CAB-03C3-4A29-91C5-CE2293845A9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7971339" y="5553810"/>
                <a:ext cx="198090" cy="317649"/>
              </a:xfrm>
              <a:prstGeom prst="rect">
                <a:avLst/>
              </a:prstGeom>
            </p:spPr>
          </p:pic>
          <p:pic>
            <p:nvPicPr>
              <p:cNvPr id="156" name="Imagen 155">
                <a:extLst>
                  <a:ext uri="{FF2B5EF4-FFF2-40B4-BE49-F238E27FC236}">
                    <a16:creationId xmlns:a16="http://schemas.microsoft.com/office/drawing/2014/main" id="{88CAA546-A798-4260-B290-E3B608EBA72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169" y="5092830"/>
                <a:ext cx="167995" cy="444088"/>
              </a:xfrm>
              <a:prstGeom prst="rect">
                <a:avLst/>
              </a:prstGeom>
            </p:spPr>
          </p:pic>
          <p:grpSp>
            <p:nvGrpSpPr>
              <p:cNvPr id="157" name="Grupo 156">
                <a:extLst>
                  <a:ext uri="{FF2B5EF4-FFF2-40B4-BE49-F238E27FC236}">
                    <a16:creationId xmlns:a16="http://schemas.microsoft.com/office/drawing/2014/main" id="{DB6F58FD-2319-40F6-8798-4DAE8B708D89}"/>
                  </a:ext>
                </a:extLst>
              </p:cNvPr>
              <p:cNvGrpSpPr/>
              <p:nvPr/>
            </p:nvGrpSpPr>
            <p:grpSpPr>
              <a:xfrm>
                <a:off x="8125658" y="5092396"/>
                <a:ext cx="284172" cy="82994"/>
                <a:chOff x="8016019" y="4382363"/>
                <a:chExt cx="583968" cy="170552"/>
              </a:xfrm>
            </p:grpSpPr>
            <p:pic>
              <p:nvPicPr>
                <p:cNvPr id="189" name="Imagen 188">
                  <a:extLst>
                    <a:ext uri="{FF2B5EF4-FFF2-40B4-BE49-F238E27FC236}">
                      <a16:creationId xmlns:a16="http://schemas.microsoft.com/office/drawing/2014/main" id="{51921768-88FA-4125-ACDE-25DF22D66507}"/>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90" name="Imagen 189">
                  <a:extLst>
                    <a:ext uri="{FF2B5EF4-FFF2-40B4-BE49-F238E27FC236}">
                      <a16:creationId xmlns:a16="http://schemas.microsoft.com/office/drawing/2014/main" id="{3B11E8E7-AC92-4006-8324-211BE5973ED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91" name="Imagen 190">
                  <a:extLst>
                    <a:ext uri="{FF2B5EF4-FFF2-40B4-BE49-F238E27FC236}">
                      <a16:creationId xmlns:a16="http://schemas.microsoft.com/office/drawing/2014/main" id="{F2EC686E-F135-46E3-9733-F2F49B4A8E1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58" name="Grupo 157">
                <a:extLst>
                  <a:ext uri="{FF2B5EF4-FFF2-40B4-BE49-F238E27FC236}">
                    <a16:creationId xmlns:a16="http://schemas.microsoft.com/office/drawing/2014/main" id="{3A5D13C9-21E7-466D-94BD-19C2AFB85631}"/>
                  </a:ext>
                </a:extLst>
              </p:cNvPr>
              <p:cNvGrpSpPr/>
              <p:nvPr/>
            </p:nvGrpSpPr>
            <p:grpSpPr>
              <a:xfrm>
                <a:off x="8674283" y="5089383"/>
                <a:ext cx="284172" cy="82994"/>
                <a:chOff x="8016019" y="4382363"/>
                <a:chExt cx="583968" cy="170552"/>
              </a:xfrm>
            </p:grpSpPr>
            <p:pic>
              <p:nvPicPr>
                <p:cNvPr id="186" name="Imagen 185">
                  <a:extLst>
                    <a:ext uri="{FF2B5EF4-FFF2-40B4-BE49-F238E27FC236}">
                      <a16:creationId xmlns:a16="http://schemas.microsoft.com/office/drawing/2014/main" id="{280CBC1B-A876-4844-B285-6C00B8EA800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7" name="Imagen 186">
                  <a:extLst>
                    <a:ext uri="{FF2B5EF4-FFF2-40B4-BE49-F238E27FC236}">
                      <a16:creationId xmlns:a16="http://schemas.microsoft.com/office/drawing/2014/main" id="{4621E356-BE34-4FE8-BF6D-1D782046A26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8" name="Imagen 187">
                  <a:extLst>
                    <a:ext uri="{FF2B5EF4-FFF2-40B4-BE49-F238E27FC236}">
                      <a16:creationId xmlns:a16="http://schemas.microsoft.com/office/drawing/2014/main" id="{3D96D591-2DA3-4FF4-BCFF-2727EA318DC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59" name="Imagen 158">
                <a:extLst>
                  <a:ext uri="{FF2B5EF4-FFF2-40B4-BE49-F238E27FC236}">
                    <a16:creationId xmlns:a16="http://schemas.microsoft.com/office/drawing/2014/main" id="{B27D4811-25AA-4DCB-918B-A8309C46618D}"/>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62657" b="6326"/>
              <a:stretch/>
            </p:blipFill>
            <p:spPr>
              <a:xfrm>
                <a:off x="8222504" y="4368766"/>
                <a:ext cx="102159" cy="293035"/>
              </a:xfrm>
              <a:prstGeom prst="rect">
                <a:avLst/>
              </a:prstGeom>
            </p:spPr>
          </p:pic>
          <p:pic>
            <p:nvPicPr>
              <p:cNvPr id="160" name="Imagen 159">
                <a:extLst>
                  <a:ext uri="{FF2B5EF4-FFF2-40B4-BE49-F238E27FC236}">
                    <a16:creationId xmlns:a16="http://schemas.microsoft.com/office/drawing/2014/main" id="{C0FA299D-F194-47F2-B7CD-16FCBFCC607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1764" y="4657200"/>
                <a:ext cx="216811" cy="437699"/>
              </a:xfrm>
              <a:prstGeom prst="rect">
                <a:avLst/>
              </a:prstGeom>
            </p:spPr>
          </p:pic>
          <p:pic>
            <p:nvPicPr>
              <p:cNvPr id="161" name="Imagen 160">
                <a:extLst>
                  <a:ext uri="{FF2B5EF4-FFF2-40B4-BE49-F238E27FC236}">
                    <a16:creationId xmlns:a16="http://schemas.microsoft.com/office/drawing/2014/main" id="{C4459A48-EA48-4E80-9A66-411B7D7EFAE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3731" y="4649360"/>
                <a:ext cx="220268" cy="447341"/>
              </a:xfrm>
              <a:prstGeom prst="rect">
                <a:avLst/>
              </a:prstGeom>
            </p:spPr>
          </p:pic>
          <p:pic>
            <p:nvPicPr>
              <p:cNvPr id="162" name="Imagen 161">
                <a:extLst>
                  <a:ext uri="{FF2B5EF4-FFF2-40B4-BE49-F238E27FC236}">
                    <a16:creationId xmlns:a16="http://schemas.microsoft.com/office/drawing/2014/main" id="{7810224D-B322-48F1-859B-2B49AE99B0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7913" y="4655099"/>
                <a:ext cx="213990" cy="442411"/>
              </a:xfrm>
              <a:prstGeom prst="rect">
                <a:avLst/>
              </a:prstGeom>
            </p:spPr>
          </p:pic>
          <p:pic>
            <p:nvPicPr>
              <p:cNvPr id="163" name="Imagen 162">
                <a:extLst>
                  <a:ext uri="{FF2B5EF4-FFF2-40B4-BE49-F238E27FC236}">
                    <a16:creationId xmlns:a16="http://schemas.microsoft.com/office/drawing/2014/main" id="{53AAA62C-41DF-41CE-AA01-82A214C00A7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169" y="4655131"/>
                <a:ext cx="167995" cy="444088"/>
              </a:xfrm>
              <a:prstGeom prst="rect">
                <a:avLst/>
              </a:prstGeom>
            </p:spPr>
          </p:pic>
          <p:grpSp>
            <p:nvGrpSpPr>
              <p:cNvPr id="165" name="Grupo 164">
                <a:extLst>
                  <a:ext uri="{FF2B5EF4-FFF2-40B4-BE49-F238E27FC236}">
                    <a16:creationId xmlns:a16="http://schemas.microsoft.com/office/drawing/2014/main" id="{CF5CFF4F-C78D-4C2E-AAC4-75CA70FA254A}"/>
                  </a:ext>
                </a:extLst>
              </p:cNvPr>
              <p:cNvGrpSpPr/>
              <p:nvPr/>
            </p:nvGrpSpPr>
            <p:grpSpPr>
              <a:xfrm>
                <a:off x="8125658" y="4654696"/>
                <a:ext cx="284172" cy="82994"/>
                <a:chOff x="8016019" y="4382363"/>
                <a:chExt cx="583968" cy="170552"/>
              </a:xfrm>
            </p:grpSpPr>
            <p:pic>
              <p:nvPicPr>
                <p:cNvPr id="183" name="Imagen 182">
                  <a:extLst>
                    <a:ext uri="{FF2B5EF4-FFF2-40B4-BE49-F238E27FC236}">
                      <a16:creationId xmlns:a16="http://schemas.microsoft.com/office/drawing/2014/main" id="{88BE0551-7A8E-4EA0-9C12-B800C005D0F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4" name="Imagen 183">
                  <a:extLst>
                    <a:ext uri="{FF2B5EF4-FFF2-40B4-BE49-F238E27FC236}">
                      <a16:creationId xmlns:a16="http://schemas.microsoft.com/office/drawing/2014/main" id="{9CACFB62-BF86-4910-866F-7CB7EAB0B73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5" name="Imagen 184">
                  <a:extLst>
                    <a:ext uri="{FF2B5EF4-FFF2-40B4-BE49-F238E27FC236}">
                      <a16:creationId xmlns:a16="http://schemas.microsoft.com/office/drawing/2014/main" id="{AF846010-FF55-4C29-AF3B-A926507E4BB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66" name="Grupo 165">
                <a:extLst>
                  <a:ext uri="{FF2B5EF4-FFF2-40B4-BE49-F238E27FC236}">
                    <a16:creationId xmlns:a16="http://schemas.microsoft.com/office/drawing/2014/main" id="{55633A49-C0E3-43F1-8B59-E6CF01DC34D9}"/>
                  </a:ext>
                </a:extLst>
              </p:cNvPr>
              <p:cNvGrpSpPr/>
              <p:nvPr/>
            </p:nvGrpSpPr>
            <p:grpSpPr>
              <a:xfrm>
                <a:off x="8674283" y="4651684"/>
                <a:ext cx="284172" cy="82994"/>
                <a:chOff x="8016019" y="4382363"/>
                <a:chExt cx="583968" cy="170552"/>
              </a:xfrm>
            </p:grpSpPr>
            <p:pic>
              <p:nvPicPr>
                <p:cNvPr id="180" name="Imagen 179">
                  <a:extLst>
                    <a:ext uri="{FF2B5EF4-FFF2-40B4-BE49-F238E27FC236}">
                      <a16:creationId xmlns:a16="http://schemas.microsoft.com/office/drawing/2014/main" id="{3E11F5C8-426F-4D3E-B945-57C29B05A3F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81" name="Imagen 180">
                  <a:extLst>
                    <a:ext uri="{FF2B5EF4-FFF2-40B4-BE49-F238E27FC236}">
                      <a16:creationId xmlns:a16="http://schemas.microsoft.com/office/drawing/2014/main" id="{15CB6730-E2F8-4E3B-95E9-E762E009863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82" name="Imagen 181">
                  <a:extLst>
                    <a:ext uri="{FF2B5EF4-FFF2-40B4-BE49-F238E27FC236}">
                      <a16:creationId xmlns:a16="http://schemas.microsoft.com/office/drawing/2014/main" id="{C7153BC4-64E9-4E68-8177-1C280CB9EE2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67" name="Imagen 166">
                <a:extLst>
                  <a:ext uri="{FF2B5EF4-FFF2-40B4-BE49-F238E27FC236}">
                    <a16:creationId xmlns:a16="http://schemas.microsoft.com/office/drawing/2014/main" id="{30393B8C-1715-4B6E-81B6-A9EBA189BC50}"/>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3773" b="6326"/>
              <a:stretch/>
            </p:blipFill>
            <p:spPr>
              <a:xfrm>
                <a:off x="8685077" y="5240251"/>
                <a:ext cx="261349" cy="290921"/>
              </a:xfrm>
              <a:prstGeom prst="rect">
                <a:avLst/>
              </a:prstGeom>
            </p:spPr>
          </p:pic>
          <p:pic>
            <p:nvPicPr>
              <p:cNvPr id="168" name="Imagen 167">
                <a:extLst>
                  <a:ext uri="{FF2B5EF4-FFF2-40B4-BE49-F238E27FC236}">
                    <a16:creationId xmlns:a16="http://schemas.microsoft.com/office/drawing/2014/main" id="{F3CFC712-76A9-42D3-BBFA-1E7B7056A9F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2129" y="4222379"/>
                <a:ext cx="216811" cy="437699"/>
              </a:xfrm>
              <a:prstGeom prst="rect">
                <a:avLst/>
              </a:prstGeom>
            </p:spPr>
          </p:pic>
          <p:pic>
            <p:nvPicPr>
              <p:cNvPr id="169" name="Imagen 168">
                <a:extLst>
                  <a:ext uri="{FF2B5EF4-FFF2-40B4-BE49-F238E27FC236}">
                    <a16:creationId xmlns:a16="http://schemas.microsoft.com/office/drawing/2014/main" id="{2552347E-2AED-430C-B7E7-AB33887DB4D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4096" y="4214539"/>
                <a:ext cx="220268" cy="447341"/>
              </a:xfrm>
              <a:prstGeom prst="rect">
                <a:avLst/>
              </a:prstGeom>
            </p:spPr>
          </p:pic>
          <p:pic>
            <p:nvPicPr>
              <p:cNvPr id="170" name="Imagen 169">
                <a:extLst>
                  <a:ext uri="{FF2B5EF4-FFF2-40B4-BE49-F238E27FC236}">
                    <a16:creationId xmlns:a16="http://schemas.microsoft.com/office/drawing/2014/main" id="{FCDB5EA1-8244-471F-92C8-3D2B28A24B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8278" y="4220278"/>
                <a:ext cx="213990" cy="442411"/>
              </a:xfrm>
              <a:prstGeom prst="rect">
                <a:avLst/>
              </a:prstGeom>
            </p:spPr>
          </p:pic>
          <p:pic>
            <p:nvPicPr>
              <p:cNvPr id="171" name="Imagen 170">
                <a:extLst>
                  <a:ext uri="{FF2B5EF4-FFF2-40B4-BE49-F238E27FC236}">
                    <a16:creationId xmlns:a16="http://schemas.microsoft.com/office/drawing/2014/main" id="{89956A77-C21E-4C6B-AF5E-486BF4A1DC3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534" y="4220310"/>
                <a:ext cx="167995" cy="444088"/>
              </a:xfrm>
              <a:prstGeom prst="rect">
                <a:avLst/>
              </a:prstGeom>
            </p:spPr>
          </p:pic>
          <p:grpSp>
            <p:nvGrpSpPr>
              <p:cNvPr id="172" name="Grupo 171">
                <a:extLst>
                  <a:ext uri="{FF2B5EF4-FFF2-40B4-BE49-F238E27FC236}">
                    <a16:creationId xmlns:a16="http://schemas.microsoft.com/office/drawing/2014/main" id="{5F2B99C5-0CB2-4099-83AC-C5314CE89AB9}"/>
                  </a:ext>
                </a:extLst>
              </p:cNvPr>
              <p:cNvGrpSpPr/>
              <p:nvPr/>
            </p:nvGrpSpPr>
            <p:grpSpPr>
              <a:xfrm>
                <a:off x="8126023" y="4219875"/>
                <a:ext cx="284172" cy="82994"/>
                <a:chOff x="8016019" y="4382363"/>
                <a:chExt cx="583968" cy="170552"/>
              </a:xfrm>
            </p:grpSpPr>
            <p:pic>
              <p:nvPicPr>
                <p:cNvPr id="177" name="Imagen 176">
                  <a:extLst>
                    <a:ext uri="{FF2B5EF4-FFF2-40B4-BE49-F238E27FC236}">
                      <a16:creationId xmlns:a16="http://schemas.microsoft.com/office/drawing/2014/main" id="{43933E7F-A5C5-45F1-BF29-BC488A08E0C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78" name="Imagen 177">
                  <a:extLst>
                    <a:ext uri="{FF2B5EF4-FFF2-40B4-BE49-F238E27FC236}">
                      <a16:creationId xmlns:a16="http://schemas.microsoft.com/office/drawing/2014/main" id="{10C40F20-4D39-42F0-AC3B-06E577D539F6}"/>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79" name="Imagen 178">
                  <a:extLst>
                    <a:ext uri="{FF2B5EF4-FFF2-40B4-BE49-F238E27FC236}">
                      <a16:creationId xmlns:a16="http://schemas.microsoft.com/office/drawing/2014/main" id="{15829849-0CFA-41F5-9C20-D3BDF493359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73" name="Grupo 172">
                <a:extLst>
                  <a:ext uri="{FF2B5EF4-FFF2-40B4-BE49-F238E27FC236}">
                    <a16:creationId xmlns:a16="http://schemas.microsoft.com/office/drawing/2014/main" id="{B430B4C6-B411-4F6A-B67A-F8CD03810EC8}"/>
                  </a:ext>
                </a:extLst>
              </p:cNvPr>
              <p:cNvGrpSpPr/>
              <p:nvPr/>
            </p:nvGrpSpPr>
            <p:grpSpPr>
              <a:xfrm>
                <a:off x="8674648" y="4216863"/>
                <a:ext cx="284172" cy="82994"/>
                <a:chOff x="8016019" y="4382363"/>
                <a:chExt cx="583968" cy="170552"/>
              </a:xfrm>
            </p:grpSpPr>
            <p:pic>
              <p:nvPicPr>
                <p:cNvPr id="174" name="Imagen 173">
                  <a:extLst>
                    <a:ext uri="{FF2B5EF4-FFF2-40B4-BE49-F238E27FC236}">
                      <a16:creationId xmlns:a16="http://schemas.microsoft.com/office/drawing/2014/main" id="{35860AA0-B89B-4546-B1CF-ABA9E67A36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75" name="Imagen 174">
                  <a:extLst>
                    <a:ext uri="{FF2B5EF4-FFF2-40B4-BE49-F238E27FC236}">
                      <a16:creationId xmlns:a16="http://schemas.microsoft.com/office/drawing/2014/main" id="{E3FEF4DE-CB4E-43FF-836A-F4D8167802C5}"/>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76" name="Imagen 175">
                  <a:extLst>
                    <a:ext uri="{FF2B5EF4-FFF2-40B4-BE49-F238E27FC236}">
                      <a16:creationId xmlns:a16="http://schemas.microsoft.com/office/drawing/2014/main" id="{32B56783-8304-4DC7-B835-1D4D665CB5E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grpSp>
          <p:nvGrpSpPr>
            <p:cNvPr id="10" name="Grupo 9"/>
            <p:cNvGrpSpPr/>
            <p:nvPr/>
          </p:nvGrpSpPr>
          <p:grpSpPr>
            <a:xfrm>
              <a:off x="5058191" y="4263673"/>
              <a:ext cx="1092382" cy="1541989"/>
              <a:chOff x="6560063" y="4166794"/>
              <a:chExt cx="1177771" cy="1662523"/>
            </a:xfrm>
          </p:grpSpPr>
          <p:pic>
            <p:nvPicPr>
              <p:cNvPr id="89" name="Imagen 88">
                <a:extLst>
                  <a:ext uri="{FF2B5EF4-FFF2-40B4-BE49-F238E27FC236}">
                    <a16:creationId xmlns:a16="http://schemas.microsoft.com/office/drawing/2014/main" id="{5E071B42-0C01-43A9-B925-2A00329EF2A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7529210" y="5503567"/>
                <a:ext cx="198090" cy="317649"/>
              </a:xfrm>
              <a:prstGeom prst="rect">
                <a:avLst/>
              </a:prstGeom>
            </p:spPr>
          </p:pic>
          <p:pic>
            <p:nvPicPr>
              <p:cNvPr id="90" name="Imagen 89">
                <a:extLst>
                  <a:ext uri="{FF2B5EF4-FFF2-40B4-BE49-F238E27FC236}">
                    <a16:creationId xmlns:a16="http://schemas.microsoft.com/office/drawing/2014/main" id="{B96C562C-0723-4334-9E66-260F4BF188C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7520658" y="5048977"/>
                <a:ext cx="216811" cy="437699"/>
              </a:xfrm>
              <a:prstGeom prst="rect">
                <a:avLst/>
              </a:prstGeom>
            </p:spPr>
          </p:pic>
          <p:pic>
            <p:nvPicPr>
              <p:cNvPr id="91" name="Imagen 90">
                <a:extLst>
                  <a:ext uri="{FF2B5EF4-FFF2-40B4-BE49-F238E27FC236}">
                    <a16:creationId xmlns:a16="http://schemas.microsoft.com/office/drawing/2014/main" id="{5522AB53-0747-4608-8941-9328FAD5263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102625" y="5041136"/>
                <a:ext cx="220268" cy="447341"/>
              </a:xfrm>
              <a:prstGeom prst="rect">
                <a:avLst/>
              </a:prstGeom>
            </p:spPr>
          </p:pic>
          <p:pic>
            <p:nvPicPr>
              <p:cNvPr id="92" name="Imagen 91">
                <a:extLst>
                  <a:ext uri="{FF2B5EF4-FFF2-40B4-BE49-F238E27FC236}">
                    <a16:creationId xmlns:a16="http://schemas.microsoft.com/office/drawing/2014/main" id="{E8474EF7-C329-4764-9F48-8ABAB88C408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6976807" y="5046875"/>
                <a:ext cx="213990" cy="442411"/>
              </a:xfrm>
              <a:prstGeom prst="rect">
                <a:avLst/>
              </a:prstGeom>
            </p:spPr>
          </p:pic>
          <p:grpSp>
            <p:nvGrpSpPr>
              <p:cNvPr id="93" name="Grupo 92">
                <a:extLst>
                  <a:ext uri="{FF2B5EF4-FFF2-40B4-BE49-F238E27FC236}">
                    <a16:creationId xmlns:a16="http://schemas.microsoft.com/office/drawing/2014/main" id="{77ED6537-8F93-4E44-964C-8B34285BC40D}"/>
                  </a:ext>
                </a:extLst>
              </p:cNvPr>
              <p:cNvGrpSpPr/>
              <p:nvPr/>
            </p:nvGrpSpPr>
            <p:grpSpPr>
              <a:xfrm>
                <a:off x="6989803" y="5508813"/>
                <a:ext cx="321905" cy="320504"/>
                <a:chOff x="7369837" y="5180335"/>
                <a:chExt cx="661510" cy="658629"/>
              </a:xfrm>
            </p:grpSpPr>
            <p:pic>
              <p:nvPicPr>
                <p:cNvPr id="219" name="Imagen 218">
                  <a:extLst>
                    <a:ext uri="{FF2B5EF4-FFF2-40B4-BE49-F238E27FC236}">
                      <a16:creationId xmlns:a16="http://schemas.microsoft.com/office/drawing/2014/main" id="{7632E5F0-EF38-4D81-9BB6-39883D2E7B5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222" name="Imagen 221">
                  <a:extLst>
                    <a:ext uri="{FF2B5EF4-FFF2-40B4-BE49-F238E27FC236}">
                      <a16:creationId xmlns:a16="http://schemas.microsoft.com/office/drawing/2014/main" id="{4F38549F-17D5-4B83-B1E4-A97ADBC0AABE}"/>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225" name="Imagen 224">
                  <a:extLst>
                    <a:ext uri="{FF2B5EF4-FFF2-40B4-BE49-F238E27FC236}">
                      <a16:creationId xmlns:a16="http://schemas.microsoft.com/office/drawing/2014/main" id="{B11547BE-C48A-46D9-B118-59ED921B3BB9}"/>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226" name="Conector recto 225">
                  <a:extLst>
                    <a:ext uri="{FF2B5EF4-FFF2-40B4-BE49-F238E27FC236}">
                      <a16:creationId xmlns:a16="http://schemas.microsoft.com/office/drawing/2014/main" id="{7B325E12-BB8F-4123-9CB4-6921535BF984}"/>
                    </a:ext>
                  </a:extLst>
                </p:cNvPr>
                <p:cNvCxnSpPr>
                  <a:stCxn id="225"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4" name="Imagen 93">
                <a:extLst>
                  <a:ext uri="{FF2B5EF4-FFF2-40B4-BE49-F238E27FC236}">
                    <a16:creationId xmlns:a16="http://schemas.microsoft.com/office/drawing/2014/main" id="{A95A635E-6AC4-41C3-9096-114BBC22D4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6570233" y="5507887"/>
                <a:ext cx="198090" cy="317649"/>
              </a:xfrm>
              <a:prstGeom prst="rect">
                <a:avLst/>
              </a:prstGeom>
            </p:spPr>
          </p:pic>
          <p:pic>
            <p:nvPicPr>
              <p:cNvPr id="95" name="Imagen 94">
                <a:extLst>
                  <a:ext uri="{FF2B5EF4-FFF2-40B4-BE49-F238E27FC236}">
                    <a16:creationId xmlns:a16="http://schemas.microsoft.com/office/drawing/2014/main" id="{58FBBCBD-B8B0-4AC0-85EE-E5EF995504E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6560063" y="5046907"/>
                <a:ext cx="167995" cy="444088"/>
              </a:xfrm>
              <a:prstGeom prst="rect">
                <a:avLst/>
              </a:prstGeom>
            </p:spPr>
          </p:pic>
          <p:grpSp>
            <p:nvGrpSpPr>
              <p:cNvPr id="96" name="Grupo 95">
                <a:extLst>
                  <a:ext uri="{FF2B5EF4-FFF2-40B4-BE49-F238E27FC236}">
                    <a16:creationId xmlns:a16="http://schemas.microsoft.com/office/drawing/2014/main" id="{B23B3416-6D66-4465-B617-F12C220B7637}"/>
                  </a:ext>
                </a:extLst>
              </p:cNvPr>
              <p:cNvGrpSpPr/>
              <p:nvPr/>
            </p:nvGrpSpPr>
            <p:grpSpPr>
              <a:xfrm>
                <a:off x="6724552" y="5046473"/>
                <a:ext cx="284172" cy="82994"/>
                <a:chOff x="8016019" y="4382363"/>
                <a:chExt cx="583968" cy="170552"/>
              </a:xfrm>
            </p:grpSpPr>
            <p:pic>
              <p:nvPicPr>
                <p:cNvPr id="211" name="Imagen 210">
                  <a:extLst>
                    <a:ext uri="{FF2B5EF4-FFF2-40B4-BE49-F238E27FC236}">
                      <a16:creationId xmlns:a16="http://schemas.microsoft.com/office/drawing/2014/main" id="{A438F896-D56E-4C96-8DB9-E6050487026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17" name="Imagen 216">
                  <a:extLst>
                    <a:ext uri="{FF2B5EF4-FFF2-40B4-BE49-F238E27FC236}">
                      <a16:creationId xmlns:a16="http://schemas.microsoft.com/office/drawing/2014/main" id="{B0B4072B-CBC9-454E-9DDD-65B267A3AE0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18" name="Imagen 217">
                  <a:extLst>
                    <a:ext uri="{FF2B5EF4-FFF2-40B4-BE49-F238E27FC236}">
                      <a16:creationId xmlns:a16="http://schemas.microsoft.com/office/drawing/2014/main" id="{D4AAF273-8CC3-471C-884C-8FCB7BDC31A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97" name="Grupo 96">
                <a:extLst>
                  <a:ext uri="{FF2B5EF4-FFF2-40B4-BE49-F238E27FC236}">
                    <a16:creationId xmlns:a16="http://schemas.microsoft.com/office/drawing/2014/main" id="{9CFEF6A5-51C5-4148-8B44-082A58512CAA}"/>
                  </a:ext>
                </a:extLst>
              </p:cNvPr>
              <p:cNvGrpSpPr/>
              <p:nvPr/>
            </p:nvGrpSpPr>
            <p:grpSpPr>
              <a:xfrm>
                <a:off x="7273177" y="5043460"/>
                <a:ext cx="284172" cy="82994"/>
                <a:chOff x="8016019" y="4382363"/>
                <a:chExt cx="583968" cy="170552"/>
              </a:xfrm>
            </p:grpSpPr>
            <p:pic>
              <p:nvPicPr>
                <p:cNvPr id="208" name="Imagen 207">
                  <a:extLst>
                    <a:ext uri="{FF2B5EF4-FFF2-40B4-BE49-F238E27FC236}">
                      <a16:creationId xmlns:a16="http://schemas.microsoft.com/office/drawing/2014/main" id="{B79B9B2B-8811-4C53-956A-C3AF6A69B48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09" name="Imagen 208">
                  <a:extLst>
                    <a:ext uri="{FF2B5EF4-FFF2-40B4-BE49-F238E27FC236}">
                      <a16:creationId xmlns:a16="http://schemas.microsoft.com/office/drawing/2014/main" id="{508F78E0-F6AF-4B88-8BC2-6CDAEC94C900}"/>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10" name="Imagen 209">
                  <a:extLst>
                    <a:ext uri="{FF2B5EF4-FFF2-40B4-BE49-F238E27FC236}">
                      <a16:creationId xmlns:a16="http://schemas.microsoft.com/office/drawing/2014/main" id="{8C23B5CC-9FB6-4DC1-A81A-BE2622BD4E32}"/>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98" name="Imagen 97">
                <a:extLst>
                  <a:ext uri="{FF2B5EF4-FFF2-40B4-BE49-F238E27FC236}">
                    <a16:creationId xmlns:a16="http://schemas.microsoft.com/office/drawing/2014/main" id="{BF48BDB1-2145-444D-836E-FF18A414773D}"/>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62657" b="6326"/>
              <a:stretch/>
            </p:blipFill>
            <p:spPr>
              <a:xfrm>
                <a:off x="6781310" y="5184784"/>
                <a:ext cx="102159" cy="293035"/>
              </a:xfrm>
              <a:prstGeom prst="rect">
                <a:avLst/>
              </a:prstGeom>
            </p:spPr>
          </p:pic>
          <p:pic>
            <p:nvPicPr>
              <p:cNvPr id="100" name="Imagen 99">
                <a:extLst>
                  <a:ext uri="{FF2B5EF4-FFF2-40B4-BE49-F238E27FC236}">
                    <a16:creationId xmlns:a16="http://schemas.microsoft.com/office/drawing/2014/main" id="{B018D5FD-916A-4351-A5D8-3792A73B419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7520658" y="4611277"/>
                <a:ext cx="216811" cy="437699"/>
              </a:xfrm>
              <a:prstGeom prst="rect">
                <a:avLst/>
              </a:prstGeom>
            </p:spPr>
          </p:pic>
          <p:pic>
            <p:nvPicPr>
              <p:cNvPr id="101" name="Imagen 100">
                <a:extLst>
                  <a:ext uri="{FF2B5EF4-FFF2-40B4-BE49-F238E27FC236}">
                    <a16:creationId xmlns:a16="http://schemas.microsoft.com/office/drawing/2014/main" id="{102D40E9-4DE4-423C-BC48-45FA463D1C2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102625" y="4603437"/>
                <a:ext cx="220268" cy="447341"/>
              </a:xfrm>
              <a:prstGeom prst="rect">
                <a:avLst/>
              </a:prstGeom>
            </p:spPr>
          </p:pic>
          <p:pic>
            <p:nvPicPr>
              <p:cNvPr id="102" name="Imagen 101">
                <a:extLst>
                  <a:ext uri="{FF2B5EF4-FFF2-40B4-BE49-F238E27FC236}">
                    <a16:creationId xmlns:a16="http://schemas.microsoft.com/office/drawing/2014/main" id="{70303450-AC1A-4D5D-9D6B-2B2A3E4AA1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6976807" y="4609176"/>
                <a:ext cx="213990" cy="442411"/>
              </a:xfrm>
              <a:prstGeom prst="rect">
                <a:avLst/>
              </a:prstGeom>
            </p:spPr>
          </p:pic>
          <p:pic>
            <p:nvPicPr>
              <p:cNvPr id="103" name="Imagen 102">
                <a:extLst>
                  <a:ext uri="{FF2B5EF4-FFF2-40B4-BE49-F238E27FC236}">
                    <a16:creationId xmlns:a16="http://schemas.microsoft.com/office/drawing/2014/main" id="{F8CEC882-EAD6-4CA1-B2CB-8EF8869A87F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6560063" y="4609208"/>
                <a:ext cx="167995" cy="444088"/>
              </a:xfrm>
              <a:prstGeom prst="rect">
                <a:avLst/>
              </a:prstGeom>
            </p:spPr>
          </p:pic>
          <p:grpSp>
            <p:nvGrpSpPr>
              <p:cNvPr id="104" name="Grupo 103">
                <a:extLst>
                  <a:ext uri="{FF2B5EF4-FFF2-40B4-BE49-F238E27FC236}">
                    <a16:creationId xmlns:a16="http://schemas.microsoft.com/office/drawing/2014/main" id="{BE2A69AC-E191-47E5-BE06-48DCC93BCB4D}"/>
                  </a:ext>
                </a:extLst>
              </p:cNvPr>
              <p:cNvGrpSpPr/>
              <p:nvPr/>
            </p:nvGrpSpPr>
            <p:grpSpPr>
              <a:xfrm>
                <a:off x="6724552" y="4608773"/>
                <a:ext cx="284172" cy="82994"/>
                <a:chOff x="8016019" y="4382363"/>
                <a:chExt cx="583968" cy="170552"/>
              </a:xfrm>
            </p:grpSpPr>
            <p:pic>
              <p:nvPicPr>
                <p:cNvPr id="205" name="Imagen 204">
                  <a:extLst>
                    <a:ext uri="{FF2B5EF4-FFF2-40B4-BE49-F238E27FC236}">
                      <a16:creationId xmlns:a16="http://schemas.microsoft.com/office/drawing/2014/main" id="{0F8C4A06-EED4-46EF-9537-D0EE8A64549D}"/>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06" name="Imagen 205">
                  <a:extLst>
                    <a:ext uri="{FF2B5EF4-FFF2-40B4-BE49-F238E27FC236}">
                      <a16:creationId xmlns:a16="http://schemas.microsoft.com/office/drawing/2014/main" id="{93600BCE-3E19-437A-A130-82DADA147CA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07" name="Imagen 206">
                  <a:extLst>
                    <a:ext uri="{FF2B5EF4-FFF2-40B4-BE49-F238E27FC236}">
                      <a16:creationId xmlns:a16="http://schemas.microsoft.com/office/drawing/2014/main" id="{5BC9A225-A65C-4C09-B6CB-36A47E66903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05" name="Grupo 104">
                <a:extLst>
                  <a:ext uri="{FF2B5EF4-FFF2-40B4-BE49-F238E27FC236}">
                    <a16:creationId xmlns:a16="http://schemas.microsoft.com/office/drawing/2014/main" id="{E42705DD-3517-4706-8BDD-59698037E2E9}"/>
                  </a:ext>
                </a:extLst>
              </p:cNvPr>
              <p:cNvGrpSpPr/>
              <p:nvPr/>
            </p:nvGrpSpPr>
            <p:grpSpPr>
              <a:xfrm>
                <a:off x="7273177" y="4605761"/>
                <a:ext cx="284172" cy="82994"/>
                <a:chOff x="8016019" y="4382363"/>
                <a:chExt cx="583968" cy="170552"/>
              </a:xfrm>
            </p:grpSpPr>
            <p:pic>
              <p:nvPicPr>
                <p:cNvPr id="202" name="Imagen 201">
                  <a:extLst>
                    <a:ext uri="{FF2B5EF4-FFF2-40B4-BE49-F238E27FC236}">
                      <a16:creationId xmlns:a16="http://schemas.microsoft.com/office/drawing/2014/main" id="{E23AF88D-C800-4F43-ADC5-31189B82A6A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03" name="Imagen 202">
                  <a:extLst>
                    <a:ext uri="{FF2B5EF4-FFF2-40B4-BE49-F238E27FC236}">
                      <a16:creationId xmlns:a16="http://schemas.microsoft.com/office/drawing/2014/main" id="{ADA22D1B-CAC9-4684-AC82-06CC72BE8A5D}"/>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04" name="Imagen 203">
                  <a:extLst>
                    <a:ext uri="{FF2B5EF4-FFF2-40B4-BE49-F238E27FC236}">
                      <a16:creationId xmlns:a16="http://schemas.microsoft.com/office/drawing/2014/main" id="{F5A5B0E8-ABD1-4BE2-8C4E-56BB5841C406}"/>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06" name="Imagen 105">
                <a:extLst>
                  <a:ext uri="{FF2B5EF4-FFF2-40B4-BE49-F238E27FC236}">
                    <a16:creationId xmlns:a16="http://schemas.microsoft.com/office/drawing/2014/main" id="{2C2C7255-553D-4088-A8C8-8FA0ADA4695C}"/>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3773" b="6326"/>
              <a:stretch/>
            </p:blipFill>
            <p:spPr>
              <a:xfrm>
                <a:off x="7300296" y="4750667"/>
                <a:ext cx="261349" cy="290921"/>
              </a:xfrm>
              <a:prstGeom prst="rect">
                <a:avLst/>
              </a:prstGeom>
            </p:spPr>
          </p:pic>
          <p:pic>
            <p:nvPicPr>
              <p:cNvPr id="108" name="Imagen 107">
                <a:extLst>
                  <a:ext uri="{FF2B5EF4-FFF2-40B4-BE49-F238E27FC236}">
                    <a16:creationId xmlns:a16="http://schemas.microsoft.com/office/drawing/2014/main" id="{2A2F3B5F-2BD4-430F-92A4-61A52839FB7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7521023" y="4176456"/>
                <a:ext cx="216811" cy="437699"/>
              </a:xfrm>
              <a:prstGeom prst="rect">
                <a:avLst/>
              </a:prstGeom>
            </p:spPr>
          </p:pic>
          <p:pic>
            <p:nvPicPr>
              <p:cNvPr id="109" name="Imagen 108">
                <a:extLst>
                  <a:ext uri="{FF2B5EF4-FFF2-40B4-BE49-F238E27FC236}">
                    <a16:creationId xmlns:a16="http://schemas.microsoft.com/office/drawing/2014/main" id="{A4547FCE-0A8A-41A0-A226-37416EB7B91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102990" y="4168616"/>
                <a:ext cx="220268" cy="447341"/>
              </a:xfrm>
              <a:prstGeom prst="rect">
                <a:avLst/>
              </a:prstGeom>
            </p:spPr>
          </p:pic>
          <p:pic>
            <p:nvPicPr>
              <p:cNvPr id="110" name="Imagen 109">
                <a:extLst>
                  <a:ext uri="{FF2B5EF4-FFF2-40B4-BE49-F238E27FC236}">
                    <a16:creationId xmlns:a16="http://schemas.microsoft.com/office/drawing/2014/main" id="{24EF56D8-B78D-4910-B968-9C22866D68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6977172" y="4174355"/>
                <a:ext cx="213990" cy="442411"/>
              </a:xfrm>
              <a:prstGeom prst="rect">
                <a:avLst/>
              </a:prstGeom>
            </p:spPr>
          </p:pic>
          <p:pic>
            <p:nvPicPr>
              <p:cNvPr id="111" name="Imagen 110">
                <a:extLst>
                  <a:ext uri="{FF2B5EF4-FFF2-40B4-BE49-F238E27FC236}">
                    <a16:creationId xmlns:a16="http://schemas.microsoft.com/office/drawing/2014/main" id="{9D015F45-C735-46CE-B7A5-4FC26D3A4F9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6560428" y="4174387"/>
                <a:ext cx="167995" cy="444088"/>
              </a:xfrm>
              <a:prstGeom prst="rect">
                <a:avLst/>
              </a:prstGeom>
            </p:spPr>
          </p:pic>
          <p:grpSp>
            <p:nvGrpSpPr>
              <p:cNvPr id="112" name="Grupo 111">
                <a:extLst>
                  <a:ext uri="{FF2B5EF4-FFF2-40B4-BE49-F238E27FC236}">
                    <a16:creationId xmlns:a16="http://schemas.microsoft.com/office/drawing/2014/main" id="{F1A98057-C1FA-4AC5-8A22-B2062666B39C}"/>
                  </a:ext>
                </a:extLst>
              </p:cNvPr>
              <p:cNvGrpSpPr/>
              <p:nvPr/>
            </p:nvGrpSpPr>
            <p:grpSpPr>
              <a:xfrm>
                <a:off x="6724917" y="4173952"/>
                <a:ext cx="284172" cy="82994"/>
                <a:chOff x="8016019" y="4382363"/>
                <a:chExt cx="583968" cy="170552"/>
              </a:xfrm>
            </p:grpSpPr>
            <p:pic>
              <p:nvPicPr>
                <p:cNvPr id="199" name="Imagen 198">
                  <a:extLst>
                    <a:ext uri="{FF2B5EF4-FFF2-40B4-BE49-F238E27FC236}">
                      <a16:creationId xmlns:a16="http://schemas.microsoft.com/office/drawing/2014/main" id="{5481607B-B08E-436B-A1B6-B56C239EDB1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200" name="Imagen 199">
                  <a:extLst>
                    <a:ext uri="{FF2B5EF4-FFF2-40B4-BE49-F238E27FC236}">
                      <a16:creationId xmlns:a16="http://schemas.microsoft.com/office/drawing/2014/main" id="{A39C28D4-635F-4A9C-80CA-BDB5F7D5FAF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201" name="Imagen 200">
                  <a:extLst>
                    <a:ext uri="{FF2B5EF4-FFF2-40B4-BE49-F238E27FC236}">
                      <a16:creationId xmlns:a16="http://schemas.microsoft.com/office/drawing/2014/main" id="{223344EB-36B7-4182-94A2-2164B526867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113" name="Grupo 112">
                <a:extLst>
                  <a:ext uri="{FF2B5EF4-FFF2-40B4-BE49-F238E27FC236}">
                    <a16:creationId xmlns:a16="http://schemas.microsoft.com/office/drawing/2014/main" id="{66CFB998-A83E-456E-B565-65EC96C3DB9A}"/>
                  </a:ext>
                </a:extLst>
              </p:cNvPr>
              <p:cNvGrpSpPr/>
              <p:nvPr/>
            </p:nvGrpSpPr>
            <p:grpSpPr>
              <a:xfrm>
                <a:off x="7273542" y="4170940"/>
                <a:ext cx="284172" cy="82994"/>
                <a:chOff x="8016019" y="4382363"/>
                <a:chExt cx="583968" cy="170552"/>
              </a:xfrm>
            </p:grpSpPr>
            <p:pic>
              <p:nvPicPr>
                <p:cNvPr id="196" name="Imagen 195">
                  <a:extLst>
                    <a:ext uri="{FF2B5EF4-FFF2-40B4-BE49-F238E27FC236}">
                      <a16:creationId xmlns:a16="http://schemas.microsoft.com/office/drawing/2014/main" id="{E2A6E040-C443-47B3-A1E4-5D22A24ACD22}"/>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197" name="Imagen 196">
                  <a:extLst>
                    <a:ext uri="{FF2B5EF4-FFF2-40B4-BE49-F238E27FC236}">
                      <a16:creationId xmlns:a16="http://schemas.microsoft.com/office/drawing/2014/main" id="{1C245880-FF33-40D2-BB37-09BDCD69F12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198" name="Imagen 197">
                  <a:extLst>
                    <a:ext uri="{FF2B5EF4-FFF2-40B4-BE49-F238E27FC236}">
                      <a16:creationId xmlns:a16="http://schemas.microsoft.com/office/drawing/2014/main" id="{9B1F3CEF-2B32-41A3-BC53-DA0C105FC05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115" name="Imagen 114">
                <a:extLst>
                  <a:ext uri="{FF2B5EF4-FFF2-40B4-BE49-F238E27FC236}">
                    <a16:creationId xmlns:a16="http://schemas.microsoft.com/office/drawing/2014/main" id="{DC1B208C-8B78-4A87-BDDD-5B9B5D7400D8}"/>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39646" t="1" r="3772" b="6326"/>
              <a:stretch/>
            </p:blipFill>
            <p:spPr>
              <a:xfrm flipH="1">
                <a:off x="6846756" y="4311766"/>
                <a:ext cx="153675" cy="290921"/>
              </a:xfrm>
              <a:prstGeom prst="rect">
                <a:avLst/>
              </a:prstGeom>
            </p:spPr>
          </p:pic>
          <p:sp>
            <p:nvSpPr>
              <p:cNvPr id="148" name="Rectángulo 147">
                <a:extLst>
                  <a:ext uri="{FF2B5EF4-FFF2-40B4-BE49-F238E27FC236}">
                    <a16:creationId xmlns:a16="http://schemas.microsoft.com/office/drawing/2014/main" id="{4E48FF80-E433-43E0-871A-DAEDFC6670F8}"/>
                  </a:ext>
                </a:extLst>
              </p:cNvPr>
              <p:cNvSpPr/>
              <p:nvPr/>
            </p:nvSpPr>
            <p:spPr>
              <a:xfrm>
                <a:off x="7719778" y="4166794"/>
                <a:ext cx="18000" cy="1332000"/>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406" name="Grupo 405">
              <a:extLst>
                <a:ext uri="{FF2B5EF4-FFF2-40B4-BE49-F238E27FC236}">
                  <a16:creationId xmlns:a16="http://schemas.microsoft.com/office/drawing/2014/main" id="{98FB204B-335D-4C4C-914B-2C6501709969}"/>
                </a:ext>
              </a:extLst>
            </p:cNvPr>
            <p:cNvGrpSpPr/>
            <p:nvPr/>
          </p:nvGrpSpPr>
          <p:grpSpPr>
            <a:xfrm>
              <a:off x="8297505" y="4259226"/>
              <a:ext cx="1092382" cy="1540299"/>
              <a:chOff x="7961169" y="4214539"/>
              <a:chExt cx="1177771" cy="1660701"/>
            </a:xfrm>
          </p:grpSpPr>
          <p:pic>
            <p:nvPicPr>
              <p:cNvPr id="407" name="Imagen 406">
                <a:extLst>
                  <a:ext uri="{FF2B5EF4-FFF2-40B4-BE49-F238E27FC236}">
                    <a16:creationId xmlns:a16="http://schemas.microsoft.com/office/drawing/2014/main" id="{19BD46EB-A38D-41A4-AC24-86E91781A48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8930316" y="5549490"/>
                <a:ext cx="198090" cy="317649"/>
              </a:xfrm>
              <a:prstGeom prst="rect">
                <a:avLst/>
              </a:prstGeom>
            </p:spPr>
          </p:pic>
          <p:pic>
            <p:nvPicPr>
              <p:cNvPr id="408" name="Imagen 407">
                <a:extLst>
                  <a:ext uri="{FF2B5EF4-FFF2-40B4-BE49-F238E27FC236}">
                    <a16:creationId xmlns:a16="http://schemas.microsoft.com/office/drawing/2014/main" id="{4A5103AB-B7AF-4FB0-B86D-CAFE00B5FF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1764" y="5094900"/>
                <a:ext cx="216811" cy="437699"/>
              </a:xfrm>
              <a:prstGeom prst="rect">
                <a:avLst/>
              </a:prstGeom>
            </p:spPr>
          </p:pic>
          <p:pic>
            <p:nvPicPr>
              <p:cNvPr id="409" name="Imagen 408">
                <a:extLst>
                  <a:ext uri="{FF2B5EF4-FFF2-40B4-BE49-F238E27FC236}">
                    <a16:creationId xmlns:a16="http://schemas.microsoft.com/office/drawing/2014/main" id="{C1E49101-CA7B-4F36-AFC9-AA76D960C27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3731" y="5087059"/>
                <a:ext cx="220268" cy="447341"/>
              </a:xfrm>
              <a:prstGeom prst="rect">
                <a:avLst/>
              </a:prstGeom>
            </p:spPr>
          </p:pic>
          <p:pic>
            <p:nvPicPr>
              <p:cNvPr id="410" name="Imagen 409">
                <a:extLst>
                  <a:ext uri="{FF2B5EF4-FFF2-40B4-BE49-F238E27FC236}">
                    <a16:creationId xmlns:a16="http://schemas.microsoft.com/office/drawing/2014/main" id="{DE31C5E3-06CD-4FAF-9EF7-7CADC895D8F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7913" y="5092798"/>
                <a:ext cx="213990" cy="442411"/>
              </a:xfrm>
              <a:prstGeom prst="rect">
                <a:avLst/>
              </a:prstGeom>
            </p:spPr>
          </p:pic>
          <p:grpSp>
            <p:nvGrpSpPr>
              <p:cNvPr id="411" name="Grupo 410">
                <a:extLst>
                  <a:ext uri="{FF2B5EF4-FFF2-40B4-BE49-F238E27FC236}">
                    <a16:creationId xmlns:a16="http://schemas.microsoft.com/office/drawing/2014/main" id="{6B12A1B0-4505-44C9-8239-E7FB7A51BFFD}"/>
                  </a:ext>
                </a:extLst>
              </p:cNvPr>
              <p:cNvGrpSpPr/>
              <p:nvPr/>
            </p:nvGrpSpPr>
            <p:grpSpPr>
              <a:xfrm>
                <a:off x="8390909" y="5554736"/>
                <a:ext cx="321905" cy="320504"/>
                <a:chOff x="7369837" y="5180335"/>
                <a:chExt cx="661510" cy="658629"/>
              </a:xfrm>
            </p:grpSpPr>
            <p:pic>
              <p:nvPicPr>
                <p:cNvPr id="450" name="Imagen 449">
                  <a:extLst>
                    <a:ext uri="{FF2B5EF4-FFF2-40B4-BE49-F238E27FC236}">
                      <a16:creationId xmlns:a16="http://schemas.microsoft.com/office/drawing/2014/main" id="{E42AAC39-A3D6-4422-97B3-C60AE15F8C3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451" name="Imagen 450">
                  <a:extLst>
                    <a:ext uri="{FF2B5EF4-FFF2-40B4-BE49-F238E27FC236}">
                      <a16:creationId xmlns:a16="http://schemas.microsoft.com/office/drawing/2014/main" id="{736830EC-81A4-437C-9D45-EDE019891B7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452" name="Imagen 451">
                  <a:extLst>
                    <a:ext uri="{FF2B5EF4-FFF2-40B4-BE49-F238E27FC236}">
                      <a16:creationId xmlns:a16="http://schemas.microsoft.com/office/drawing/2014/main" id="{B9EBF1A3-5672-49FD-A665-832A205DEB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453" name="Conector recto 452">
                  <a:extLst>
                    <a:ext uri="{FF2B5EF4-FFF2-40B4-BE49-F238E27FC236}">
                      <a16:creationId xmlns:a16="http://schemas.microsoft.com/office/drawing/2014/main" id="{D1525721-4770-40D8-959B-BB9FE3805431}"/>
                    </a:ext>
                  </a:extLst>
                </p:cNvPr>
                <p:cNvCxnSpPr>
                  <a:stCxn id="452"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4" name="Imagen 413">
                <a:extLst>
                  <a:ext uri="{FF2B5EF4-FFF2-40B4-BE49-F238E27FC236}">
                    <a16:creationId xmlns:a16="http://schemas.microsoft.com/office/drawing/2014/main" id="{18C17CAB-03C3-4A29-91C5-CE2293845A9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7971339" y="5553810"/>
                <a:ext cx="198090" cy="317649"/>
              </a:xfrm>
              <a:prstGeom prst="rect">
                <a:avLst/>
              </a:prstGeom>
            </p:spPr>
          </p:pic>
          <p:pic>
            <p:nvPicPr>
              <p:cNvPr id="415" name="Imagen 414">
                <a:extLst>
                  <a:ext uri="{FF2B5EF4-FFF2-40B4-BE49-F238E27FC236}">
                    <a16:creationId xmlns:a16="http://schemas.microsoft.com/office/drawing/2014/main" id="{88CAA546-A798-4260-B290-E3B608EBA72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169" y="5092830"/>
                <a:ext cx="167995" cy="444088"/>
              </a:xfrm>
              <a:prstGeom prst="rect">
                <a:avLst/>
              </a:prstGeom>
            </p:spPr>
          </p:pic>
          <p:grpSp>
            <p:nvGrpSpPr>
              <p:cNvPr id="416" name="Grupo 415">
                <a:extLst>
                  <a:ext uri="{FF2B5EF4-FFF2-40B4-BE49-F238E27FC236}">
                    <a16:creationId xmlns:a16="http://schemas.microsoft.com/office/drawing/2014/main" id="{DB6F58FD-2319-40F6-8798-4DAE8B708D89}"/>
                  </a:ext>
                </a:extLst>
              </p:cNvPr>
              <p:cNvGrpSpPr/>
              <p:nvPr/>
            </p:nvGrpSpPr>
            <p:grpSpPr>
              <a:xfrm>
                <a:off x="8125658" y="5092396"/>
                <a:ext cx="284172" cy="82994"/>
                <a:chOff x="8016019" y="4382363"/>
                <a:chExt cx="583968" cy="170552"/>
              </a:xfrm>
            </p:grpSpPr>
            <p:pic>
              <p:nvPicPr>
                <p:cNvPr id="447" name="Imagen 446">
                  <a:extLst>
                    <a:ext uri="{FF2B5EF4-FFF2-40B4-BE49-F238E27FC236}">
                      <a16:creationId xmlns:a16="http://schemas.microsoft.com/office/drawing/2014/main" id="{51921768-88FA-4125-ACDE-25DF22D66507}"/>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48" name="Imagen 447">
                  <a:extLst>
                    <a:ext uri="{FF2B5EF4-FFF2-40B4-BE49-F238E27FC236}">
                      <a16:creationId xmlns:a16="http://schemas.microsoft.com/office/drawing/2014/main" id="{3B11E8E7-AC92-4006-8324-211BE5973ED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49" name="Imagen 448">
                  <a:extLst>
                    <a:ext uri="{FF2B5EF4-FFF2-40B4-BE49-F238E27FC236}">
                      <a16:creationId xmlns:a16="http://schemas.microsoft.com/office/drawing/2014/main" id="{F2EC686E-F135-46E3-9733-F2F49B4A8E1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417" name="Grupo 416">
                <a:extLst>
                  <a:ext uri="{FF2B5EF4-FFF2-40B4-BE49-F238E27FC236}">
                    <a16:creationId xmlns:a16="http://schemas.microsoft.com/office/drawing/2014/main" id="{3A5D13C9-21E7-466D-94BD-19C2AFB85631}"/>
                  </a:ext>
                </a:extLst>
              </p:cNvPr>
              <p:cNvGrpSpPr/>
              <p:nvPr/>
            </p:nvGrpSpPr>
            <p:grpSpPr>
              <a:xfrm>
                <a:off x="8674283" y="5089383"/>
                <a:ext cx="284172" cy="82994"/>
                <a:chOff x="8016019" y="4382363"/>
                <a:chExt cx="583968" cy="170552"/>
              </a:xfrm>
            </p:grpSpPr>
            <p:pic>
              <p:nvPicPr>
                <p:cNvPr id="444" name="Imagen 443">
                  <a:extLst>
                    <a:ext uri="{FF2B5EF4-FFF2-40B4-BE49-F238E27FC236}">
                      <a16:creationId xmlns:a16="http://schemas.microsoft.com/office/drawing/2014/main" id="{280CBC1B-A876-4844-B285-6C00B8EA800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45" name="Imagen 444">
                  <a:extLst>
                    <a:ext uri="{FF2B5EF4-FFF2-40B4-BE49-F238E27FC236}">
                      <a16:creationId xmlns:a16="http://schemas.microsoft.com/office/drawing/2014/main" id="{4621E356-BE34-4FE8-BF6D-1D782046A26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46" name="Imagen 445">
                  <a:extLst>
                    <a:ext uri="{FF2B5EF4-FFF2-40B4-BE49-F238E27FC236}">
                      <a16:creationId xmlns:a16="http://schemas.microsoft.com/office/drawing/2014/main" id="{3D96D591-2DA3-4FF4-BCFF-2727EA318DC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418" name="Imagen 417">
                <a:extLst>
                  <a:ext uri="{FF2B5EF4-FFF2-40B4-BE49-F238E27FC236}">
                    <a16:creationId xmlns:a16="http://schemas.microsoft.com/office/drawing/2014/main" id="{B27D4811-25AA-4DCB-918B-A8309C46618D}"/>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62657" b="6326"/>
              <a:stretch/>
            </p:blipFill>
            <p:spPr>
              <a:xfrm>
                <a:off x="8222504" y="4368766"/>
                <a:ext cx="102159" cy="293035"/>
              </a:xfrm>
              <a:prstGeom prst="rect">
                <a:avLst/>
              </a:prstGeom>
            </p:spPr>
          </p:pic>
          <p:pic>
            <p:nvPicPr>
              <p:cNvPr id="419" name="Imagen 418">
                <a:extLst>
                  <a:ext uri="{FF2B5EF4-FFF2-40B4-BE49-F238E27FC236}">
                    <a16:creationId xmlns:a16="http://schemas.microsoft.com/office/drawing/2014/main" id="{C0FA299D-F194-47F2-B7CD-16FCBFCC607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1764" y="4657200"/>
                <a:ext cx="216811" cy="437699"/>
              </a:xfrm>
              <a:prstGeom prst="rect">
                <a:avLst/>
              </a:prstGeom>
            </p:spPr>
          </p:pic>
          <p:pic>
            <p:nvPicPr>
              <p:cNvPr id="420" name="Imagen 419">
                <a:extLst>
                  <a:ext uri="{FF2B5EF4-FFF2-40B4-BE49-F238E27FC236}">
                    <a16:creationId xmlns:a16="http://schemas.microsoft.com/office/drawing/2014/main" id="{C4459A48-EA48-4E80-9A66-411B7D7EFAE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3731" y="4649360"/>
                <a:ext cx="220268" cy="447341"/>
              </a:xfrm>
              <a:prstGeom prst="rect">
                <a:avLst/>
              </a:prstGeom>
            </p:spPr>
          </p:pic>
          <p:pic>
            <p:nvPicPr>
              <p:cNvPr id="421" name="Imagen 420">
                <a:extLst>
                  <a:ext uri="{FF2B5EF4-FFF2-40B4-BE49-F238E27FC236}">
                    <a16:creationId xmlns:a16="http://schemas.microsoft.com/office/drawing/2014/main" id="{7810224D-B322-48F1-859B-2B49AE99B0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7913" y="4655099"/>
                <a:ext cx="213990" cy="442411"/>
              </a:xfrm>
              <a:prstGeom prst="rect">
                <a:avLst/>
              </a:prstGeom>
            </p:spPr>
          </p:pic>
          <p:pic>
            <p:nvPicPr>
              <p:cNvPr id="422" name="Imagen 421">
                <a:extLst>
                  <a:ext uri="{FF2B5EF4-FFF2-40B4-BE49-F238E27FC236}">
                    <a16:creationId xmlns:a16="http://schemas.microsoft.com/office/drawing/2014/main" id="{53AAA62C-41DF-41CE-AA01-82A214C00A7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169" y="4655131"/>
                <a:ext cx="167995" cy="444088"/>
              </a:xfrm>
              <a:prstGeom prst="rect">
                <a:avLst/>
              </a:prstGeom>
            </p:spPr>
          </p:pic>
          <p:grpSp>
            <p:nvGrpSpPr>
              <p:cNvPr id="423" name="Grupo 422">
                <a:extLst>
                  <a:ext uri="{FF2B5EF4-FFF2-40B4-BE49-F238E27FC236}">
                    <a16:creationId xmlns:a16="http://schemas.microsoft.com/office/drawing/2014/main" id="{CF5CFF4F-C78D-4C2E-AAC4-75CA70FA254A}"/>
                  </a:ext>
                </a:extLst>
              </p:cNvPr>
              <p:cNvGrpSpPr/>
              <p:nvPr/>
            </p:nvGrpSpPr>
            <p:grpSpPr>
              <a:xfrm>
                <a:off x="8125658" y="4654696"/>
                <a:ext cx="284172" cy="82994"/>
                <a:chOff x="8016019" y="4382363"/>
                <a:chExt cx="583968" cy="170552"/>
              </a:xfrm>
            </p:grpSpPr>
            <p:pic>
              <p:nvPicPr>
                <p:cNvPr id="441" name="Imagen 440">
                  <a:extLst>
                    <a:ext uri="{FF2B5EF4-FFF2-40B4-BE49-F238E27FC236}">
                      <a16:creationId xmlns:a16="http://schemas.microsoft.com/office/drawing/2014/main" id="{88BE0551-7A8E-4EA0-9C12-B800C005D0F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42" name="Imagen 441">
                  <a:extLst>
                    <a:ext uri="{FF2B5EF4-FFF2-40B4-BE49-F238E27FC236}">
                      <a16:creationId xmlns:a16="http://schemas.microsoft.com/office/drawing/2014/main" id="{9CACFB62-BF86-4910-866F-7CB7EAB0B73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43" name="Imagen 442">
                  <a:extLst>
                    <a:ext uri="{FF2B5EF4-FFF2-40B4-BE49-F238E27FC236}">
                      <a16:creationId xmlns:a16="http://schemas.microsoft.com/office/drawing/2014/main" id="{AF846010-FF55-4C29-AF3B-A926507E4BB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424" name="Grupo 423">
                <a:extLst>
                  <a:ext uri="{FF2B5EF4-FFF2-40B4-BE49-F238E27FC236}">
                    <a16:creationId xmlns:a16="http://schemas.microsoft.com/office/drawing/2014/main" id="{55633A49-C0E3-43F1-8B59-E6CF01DC34D9}"/>
                  </a:ext>
                </a:extLst>
              </p:cNvPr>
              <p:cNvGrpSpPr/>
              <p:nvPr/>
            </p:nvGrpSpPr>
            <p:grpSpPr>
              <a:xfrm>
                <a:off x="8674283" y="4651684"/>
                <a:ext cx="284172" cy="82994"/>
                <a:chOff x="8016019" y="4382363"/>
                <a:chExt cx="583968" cy="170552"/>
              </a:xfrm>
            </p:grpSpPr>
            <p:pic>
              <p:nvPicPr>
                <p:cNvPr id="438" name="Imagen 437">
                  <a:extLst>
                    <a:ext uri="{FF2B5EF4-FFF2-40B4-BE49-F238E27FC236}">
                      <a16:creationId xmlns:a16="http://schemas.microsoft.com/office/drawing/2014/main" id="{3E11F5C8-426F-4D3E-B945-57C29B05A3F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39" name="Imagen 438">
                  <a:extLst>
                    <a:ext uri="{FF2B5EF4-FFF2-40B4-BE49-F238E27FC236}">
                      <a16:creationId xmlns:a16="http://schemas.microsoft.com/office/drawing/2014/main" id="{15CB6730-E2F8-4E3B-95E9-E762E009863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40" name="Imagen 439">
                  <a:extLst>
                    <a:ext uri="{FF2B5EF4-FFF2-40B4-BE49-F238E27FC236}">
                      <a16:creationId xmlns:a16="http://schemas.microsoft.com/office/drawing/2014/main" id="{C7153BC4-64E9-4E68-8177-1C280CB9EE2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425" name="Imagen 424">
                <a:extLst>
                  <a:ext uri="{FF2B5EF4-FFF2-40B4-BE49-F238E27FC236}">
                    <a16:creationId xmlns:a16="http://schemas.microsoft.com/office/drawing/2014/main" id="{30393B8C-1715-4B6E-81B6-A9EBA189BC50}"/>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3773" b="6326"/>
              <a:stretch/>
            </p:blipFill>
            <p:spPr>
              <a:xfrm>
                <a:off x="8685077" y="5240251"/>
                <a:ext cx="261349" cy="290921"/>
              </a:xfrm>
              <a:prstGeom prst="rect">
                <a:avLst/>
              </a:prstGeom>
            </p:spPr>
          </p:pic>
          <p:pic>
            <p:nvPicPr>
              <p:cNvPr id="426" name="Imagen 425">
                <a:extLst>
                  <a:ext uri="{FF2B5EF4-FFF2-40B4-BE49-F238E27FC236}">
                    <a16:creationId xmlns:a16="http://schemas.microsoft.com/office/drawing/2014/main" id="{F3CFC712-76A9-42D3-BBFA-1E7B7056A9F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2129" y="4222379"/>
                <a:ext cx="216811" cy="437699"/>
              </a:xfrm>
              <a:prstGeom prst="rect">
                <a:avLst/>
              </a:prstGeom>
            </p:spPr>
          </p:pic>
          <p:pic>
            <p:nvPicPr>
              <p:cNvPr id="427" name="Imagen 426">
                <a:extLst>
                  <a:ext uri="{FF2B5EF4-FFF2-40B4-BE49-F238E27FC236}">
                    <a16:creationId xmlns:a16="http://schemas.microsoft.com/office/drawing/2014/main" id="{2552347E-2AED-430C-B7E7-AB33887DB4D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4096" y="4214539"/>
                <a:ext cx="220268" cy="447341"/>
              </a:xfrm>
              <a:prstGeom prst="rect">
                <a:avLst/>
              </a:prstGeom>
            </p:spPr>
          </p:pic>
          <p:pic>
            <p:nvPicPr>
              <p:cNvPr id="428" name="Imagen 427">
                <a:extLst>
                  <a:ext uri="{FF2B5EF4-FFF2-40B4-BE49-F238E27FC236}">
                    <a16:creationId xmlns:a16="http://schemas.microsoft.com/office/drawing/2014/main" id="{FCDB5EA1-8244-471F-92C8-3D2B28A24B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8278" y="4220278"/>
                <a:ext cx="213990" cy="442411"/>
              </a:xfrm>
              <a:prstGeom prst="rect">
                <a:avLst/>
              </a:prstGeom>
            </p:spPr>
          </p:pic>
          <p:pic>
            <p:nvPicPr>
              <p:cNvPr id="429" name="Imagen 428">
                <a:extLst>
                  <a:ext uri="{FF2B5EF4-FFF2-40B4-BE49-F238E27FC236}">
                    <a16:creationId xmlns:a16="http://schemas.microsoft.com/office/drawing/2014/main" id="{89956A77-C21E-4C6B-AF5E-486BF4A1DC3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534" y="4220310"/>
                <a:ext cx="167995" cy="444088"/>
              </a:xfrm>
              <a:prstGeom prst="rect">
                <a:avLst/>
              </a:prstGeom>
            </p:spPr>
          </p:pic>
          <p:grpSp>
            <p:nvGrpSpPr>
              <p:cNvPr id="430" name="Grupo 429">
                <a:extLst>
                  <a:ext uri="{FF2B5EF4-FFF2-40B4-BE49-F238E27FC236}">
                    <a16:creationId xmlns:a16="http://schemas.microsoft.com/office/drawing/2014/main" id="{5F2B99C5-0CB2-4099-83AC-C5314CE89AB9}"/>
                  </a:ext>
                </a:extLst>
              </p:cNvPr>
              <p:cNvGrpSpPr/>
              <p:nvPr/>
            </p:nvGrpSpPr>
            <p:grpSpPr>
              <a:xfrm>
                <a:off x="8126023" y="4219875"/>
                <a:ext cx="284172" cy="82994"/>
                <a:chOff x="8016019" y="4382363"/>
                <a:chExt cx="583968" cy="170552"/>
              </a:xfrm>
            </p:grpSpPr>
            <p:pic>
              <p:nvPicPr>
                <p:cNvPr id="435" name="Imagen 434">
                  <a:extLst>
                    <a:ext uri="{FF2B5EF4-FFF2-40B4-BE49-F238E27FC236}">
                      <a16:creationId xmlns:a16="http://schemas.microsoft.com/office/drawing/2014/main" id="{43933E7F-A5C5-45F1-BF29-BC488A08E0C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36" name="Imagen 435">
                  <a:extLst>
                    <a:ext uri="{FF2B5EF4-FFF2-40B4-BE49-F238E27FC236}">
                      <a16:creationId xmlns:a16="http://schemas.microsoft.com/office/drawing/2014/main" id="{10C40F20-4D39-42F0-AC3B-06E577D539F6}"/>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37" name="Imagen 436">
                  <a:extLst>
                    <a:ext uri="{FF2B5EF4-FFF2-40B4-BE49-F238E27FC236}">
                      <a16:creationId xmlns:a16="http://schemas.microsoft.com/office/drawing/2014/main" id="{15829849-0CFA-41F5-9C20-D3BDF493359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431" name="Grupo 430">
                <a:extLst>
                  <a:ext uri="{FF2B5EF4-FFF2-40B4-BE49-F238E27FC236}">
                    <a16:creationId xmlns:a16="http://schemas.microsoft.com/office/drawing/2014/main" id="{B430B4C6-B411-4F6A-B67A-F8CD03810EC8}"/>
                  </a:ext>
                </a:extLst>
              </p:cNvPr>
              <p:cNvGrpSpPr/>
              <p:nvPr/>
            </p:nvGrpSpPr>
            <p:grpSpPr>
              <a:xfrm>
                <a:off x="8674648" y="4216863"/>
                <a:ext cx="284172" cy="82994"/>
                <a:chOff x="8016019" y="4382363"/>
                <a:chExt cx="583968" cy="170552"/>
              </a:xfrm>
            </p:grpSpPr>
            <p:pic>
              <p:nvPicPr>
                <p:cNvPr id="432" name="Imagen 431">
                  <a:extLst>
                    <a:ext uri="{FF2B5EF4-FFF2-40B4-BE49-F238E27FC236}">
                      <a16:creationId xmlns:a16="http://schemas.microsoft.com/office/drawing/2014/main" id="{35860AA0-B89B-4546-B1CF-ABA9E67A36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33" name="Imagen 432">
                  <a:extLst>
                    <a:ext uri="{FF2B5EF4-FFF2-40B4-BE49-F238E27FC236}">
                      <a16:creationId xmlns:a16="http://schemas.microsoft.com/office/drawing/2014/main" id="{E3FEF4DE-CB4E-43FF-836A-F4D8167802C5}"/>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34" name="Imagen 433">
                  <a:extLst>
                    <a:ext uri="{FF2B5EF4-FFF2-40B4-BE49-F238E27FC236}">
                      <a16:creationId xmlns:a16="http://schemas.microsoft.com/office/drawing/2014/main" id="{32B56783-8304-4DC7-B835-1D4D665CB5E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grpSp>
          <p:nvGrpSpPr>
            <p:cNvPr id="454" name="Grupo 453"/>
            <p:cNvGrpSpPr/>
            <p:nvPr/>
          </p:nvGrpSpPr>
          <p:grpSpPr>
            <a:xfrm>
              <a:off x="7217974" y="4260614"/>
              <a:ext cx="1092382" cy="1541989"/>
              <a:chOff x="6560063" y="4166794"/>
              <a:chExt cx="1177771" cy="1662523"/>
            </a:xfrm>
          </p:grpSpPr>
          <p:pic>
            <p:nvPicPr>
              <p:cNvPr id="455" name="Imagen 454">
                <a:extLst>
                  <a:ext uri="{FF2B5EF4-FFF2-40B4-BE49-F238E27FC236}">
                    <a16:creationId xmlns:a16="http://schemas.microsoft.com/office/drawing/2014/main" id="{5E071B42-0C01-43A9-B925-2A00329EF2A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7529210" y="5503567"/>
                <a:ext cx="198090" cy="317649"/>
              </a:xfrm>
              <a:prstGeom prst="rect">
                <a:avLst/>
              </a:prstGeom>
            </p:spPr>
          </p:pic>
          <p:pic>
            <p:nvPicPr>
              <p:cNvPr id="456" name="Imagen 455">
                <a:extLst>
                  <a:ext uri="{FF2B5EF4-FFF2-40B4-BE49-F238E27FC236}">
                    <a16:creationId xmlns:a16="http://schemas.microsoft.com/office/drawing/2014/main" id="{B96C562C-0723-4334-9E66-260F4BF188C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7520658" y="5048977"/>
                <a:ext cx="216811" cy="437699"/>
              </a:xfrm>
              <a:prstGeom prst="rect">
                <a:avLst/>
              </a:prstGeom>
            </p:spPr>
          </p:pic>
          <p:pic>
            <p:nvPicPr>
              <p:cNvPr id="457" name="Imagen 456">
                <a:extLst>
                  <a:ext uri="{FF2B5EF4-FFF2-40B4-BE49-F238E27FC236}">
                    <a16:creationId xmlns:a16="http://schemas.microsoft.com/office/drawing/2014/main" id="{5522AB53-0747-4608-8941-9328FAD5263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102625" y="5041136"/>
                <a:ext cx="220268" cy="447341"/>
              </a:xfrm>
              <a:prstGeom prst="rect">
                <a:avLst/>
              </a:prstGeom>
            </p:spPr>
          </p:pic>
          <p:pic>
            <p:nvPicPr>
              <p:cNvPr id="458" name="Imagen 457">
                <a:extLst>
                  <a:ext uri="{FF2B5EF4-FFF2-40B4-BE49-F238E27FC236}">
                    <a16:creationId xmlns:a16="http://schemas.microsoft.com/office/drawing/2014/main" id="{E8474EF7-C329-4764-9F48-8ABAB88C408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6976807" y="5046875"/>
                <a:ext cx="213990" cy="442411"/>
              </a:xfrm>
              <a:prstGeom prst="rect">
                <a:avLst/>
              </a:prstGeom>
            </p:spPr>
          </p:pic>
          <p:grpSp>
            <p:nvGrpSpPr>
              <p:cNvPr id="459" name="Grupo 458">
                <a:extLst>
                  <a:ext uri="{FF2B5EF4-FFF2-40B4-BE49-F238E27FC236}">
                    <a16:creationId xmlns:a16="http://schemas.microsoft.com/office/drawing/2014/main" id="{77ED6537-8F93-4E44-964C-8B34285BC40D}"/>
                  </a:ext>
                </a:extLst>
              </p:cNvPr>
              <p:cNvGrpSpPr/>
              <p:nvPr/>
            </p:nvGrpSpPr>
            <p:grpSpPr>
              <a:xfrm>
                <a:off x="6989803" y="5508813"/>
                <a:ext cx="321905" cy="320504"/>
                <a:chOff x="7369837" y="5180335"/>
                <a:chExt cx="661510" cy="658629"/>
              </a:xfrm>
            </p:grpSpPr>
            <p:pic>
              <p:nvPicPr>
                <p:cNvPr id="498" name="Imagen 497">
                  <a:extLst>
                    <a:ext uri="{FF2B5EF4-FFF2-40B4-BE49-F238E27FC236}">
                      <a16:creationId xmlns:a16="http://schemas.microsoft.com/office/drawing/2014/main" id="{7632E5F0-EF38-4D81-9BB6-39883D2E7B5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499" name="Imagen 498">
                  <a:extLst>
                    <a:ext uri="{FF2B5EF4-FFF2-40B4-BE49-F238E27FC236}">
                      <a16:creationId xmlns:a16="http://schemas.microsoft.com/office/drawing/2014/main" id="{4F38549F-17D5-4B83-B1E4-A97ADBC0AABE}"/>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500" name="Imagen 499">
                  <a:extLst>
                    <a:ext uri="{FF2B5EF4-FFF2-40B4-BE49-F238E27FC236}">
                      <a16:creationId xmlns:a16="http://schemas.microsoft.com/office/drawing/2014/main" id="{B11547BE-C48A-46D9-B118-59ED921B3BB9}"/>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501" name="Conector recto 500">
                  <a:extLst>
                    <a:ext uri="{FF2B5EF4-FFF2-40B4-BE49-F238E27FC236}">
                      <a16:creationId xmlns:a16="http://schemas.microsoft.com/office/drawing/2014/main" id="{7B325E12-BB8F-4123-9CB4-6921535BF984}"/>
                    </a:ext>
                  </a:extLst>
                </p:cNvPr>
                <p:cNvCxnSpPr>
                  <a:stCxn id="500"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0" name="Imagen 459">
                <a:extLst>
                  <a:ext uri="{FF2B5EF4-FFF2-40B4-BE49-F238E27FC236}">
                    <a16:creationId xmlns:a16="http://schemas.microsoft.com/office/drawing/2014/main" id="{A95A635E-6AC4-41C3-9096-114BBC22D4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6570233" y="5507887"/>
                <a:ext cx="198090" cy="317649"/>
              </a:xfrm>
              <a:prstGeom prst="rect">
                <a:avLst/>
              </a:prstGeom>
            </p:spPr>
          </p:pic>
          <p:pic>
            <p:nvPicPr>
              <p:cNvPr id="461" name="Imagen 460">
                <a:extLst>
                  <a:ext uri="{FF2B5EF4-FFF2-40B4-BE49-F238E27FC236}">
                    <a16:creationId xmlns:a16="http://schemas.microsoft.com/office/drawing/2014/main" id="{58FBBCBD-B8B0-4AC0-85EE-E5EF995504E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6560063" y="5046907"/>
                <a:ext cx="167995" cy="444088"/>
              </a:xfrm>
              <a:prstGeom prst="rect">
                <a:avLst/>
              </a:prstGeom>
            </p:spPr>
          </p:pic>
          <p:grpSp>
            <p:nvGrpSpPr>
              <p:cNvPr id="462" name="Grupo 461">
                <a:extLst>
                  <a:ext uri="{FF2B5EF4-FFF2-40B4-BE49-F238E27FC236}">
                    <a16:creationId xmlns:a16="http://schemas.microsoft.com/office/drawing/2014/main" id="{B23B3416-6D66-4465-B617-F12C220B7637}"/>
                  </a:ext>
                </a:extLst>
              </p:cNvPr>
              <p:cNvGrpSpPr/>
              <p:nvPr/>
            </p:nvGrpSpPr>
            <p:grpSpPr>
              <a:xfrm>
                <a:off x="6724552" y="5046473"/>
                <a:ext cx="284172" cy="82994"/>
                <a:chOff x="8016019" y="4382363"/>
                <a:chExt cx="583968" cy="170552"/>
              </a:xfrm>
            </p:grpSpPr>
            <p:pic>
              <p:nvPicPr>
                <p:cNvPr id="495" name="Imagen 494">
                  <a:extLst>
                    <a:ext uri="{FF2B5EF4-FFF2-40B4-BE49-F238E27FC236}">
                      <a16:creationId xmlns:a16="http://schemas.microsoft.com/office/drawing/2014/main" id="{A438F896-D56E-4C96-8DB9-E6050487026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96" name="Imagen 495">
                  <a:extLst>
                    <a:ext uri="{FF2B5EF4-FFF2-40B4-BE49-F238E27FC236}">
                      <a16:creationId xmlns:a16="http://schemas.microsoft.com/office/drawing/2014/main" id="{B0B4072B-CBC9-454E-9DDD-65B267A3AE0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97" name="Imagen 496">
                  <a:extLst>
                    <a:ext uri="{FF2B5EF4-FFF2-40B4-BE49-F238E27FC236}">
                      <a16:creationId xmlns:a16="http://schemas.microsoft.com/office/drawing/2014/main" id="{D4AAF273-8CC3-471C-884C-8FCB7BDC31A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463" name="Grupo 462">
                <a:extLst>
                  <a:ext uri="{FF2B5EF4-FFF2-40B4-BE49-F238E27FC236}">
                    <a16:creationId xmlns:a16="http://schemas.microsoft.com/office/drawing/2014/main" id="{9CFEF6A5-51C5-4148-8B44-082A58512CAA}"/>
                  </a:ext>
                </a:extLst>
              </p:cNvPr>
              <p:cNvGrpSpPr/>
              <p:nvPr/>
            </p:nvGrpSpPr>
            <p:grpSpPr>
              <a:xfrm>
                <a:off x="7273177" y="5043460"/>
                <a:ext cx="284172" cy="82994"/>
                <a:chOff x="8016019" y="4382363"/>
                <a:chExt cx="583968" cy="170552"/>
              </a:xfrm>
            </p:grpSpPr>
            <p:pic>
              <p:nvPicPr>
                <p:cNvPr id="492" name="Imagen 491">
                  <a:extLst>
                    <a:ext uri="{FF2B5EF4-FFF2-40B4-BE49-F238E27FC236}">
                      <a16:creationId xmlns:a16="http://schemas.microsoft.com/office/drawing/2014/main" id="{B79B9B2B-8811-4C53-956A-C3AF6A69B48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93" name="Imagen 492">
                  <a:extLst>
                    <a:ext uri="{FF2B5EF4-FFF2-40B4-BE49-F238E27FC236}">
                      <a16:creationId xmlns:a16="http://schemas.microsoft.com/office/drawing/2014/main" id="{508F78E0-F6AF-4B88-8BC2-6CDAEC94C900}"/>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94" name="Imagen 493">
                  <a:extLst>
                    <a:ext uri="{FF2B5EF4-FFF2-40B4-BE49-F238E27FC236}">
                      <a16:creationId xmlns:a16="http://schemas.microsoft.com/office/drawing/2014/main" id="{8C23B5CC-9FB6-4DC1-A81A-BE2622BD4E32}"/>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464" name="Imagen 463">
                <a:extLst>
                  <a:ext uri="{FF2B5EF4-FFF2-40B4-BE49-F238E27FC236}">
                    <a16:creationId xmlns:a16="http://schemas.microsoft.com/office/drawing/2014/main" id="{BF48BDB1-2145-444D-836E-FF18A414773D}"/>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62657" b="6326"/>
              <a:stretch/>
            </p:blipFill>
            <p:spPr>
              <a:xfrm>
                <a:off x="6781310" y="5184784"/>
                <a:ext cx="102159" cy="293035"/>
              </a:xfrm>
              <a:prstGeom prst="rect">
                <a:avLst/>
              </a:prstGeom>
            </p:spPr>
          </p:pic>
          <p:pic>
            <p:nvPicPr>
              <p:cNvPr id="465" name="Imagen 464">
                <a:extLst>
                  <a:ext uri="{FF2B5EF4-FFF2-40B4-BE49-F238E27FC236}">
                    <a16:creationId xmlns:a16="http://schemas.microsoft.com/office/drawing/2014/main" id="{B018D5FD-916A-4351-A5D8-3792A73B419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7520658" y="4611277"/>
                <a:ext cx="216811" cy="437699"/>
              </a:xfrm>
              <a:prstGeom prst="rect">
                <a:avLst/>
              </a:prstGeom>
            </p:spPr>
          </p:pic>
          <p:pic>
            <p:nvPicPr>
              <p:cNvPr id="466" name="Imagen 465">
                <a:extLst>
                  <a:ext uri="{FF2B5EF4-FFF2-40B4-BE49-F238E27FC236}">
                    <a16:creationId xmlns:a16="http://schemas.microsoft.com/office/drawing/2014/main" id="{102D40E9-4DE4-423C-BC48-45FA463D1C2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102625" y="4603437"/>
                <a:ext cx="220268" cy="447341"/>
              </a:xfrm>
              <a:prstGeom prst="rect">
                <a:avLst/>
              </a:prstGeom>
            </p:spPr>
          </p:pic>
          <p:pic>
            <p:nvPicPr>
              <p:cNvPr id="467" name="Imagen 466">
                <a:extLst>
                  <a:ext uri="{FF2B5EF4-FFF2-40B4-BE49-F238E27FC236}">
                    <a16:creationId xmlns:a16="http://schemas.microsoft.com/office/drawing/2014/main" id="{70303450-AC1A-4D5D-9D6B-2B2A3E4AA1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6976807" y="4609176"/>
                <a:ext cx="213990" cy="442411"/>
              </a:xfrm>
              <a:prstGeom prst="rect">
                <a:avLst/>
              </a:prstGeom>
            </p:spPr>
          </p:pic>
          <p:pic>
            <p:nvPicPr>
              <p:cNvPr id="468" name="Imagen 467">
                <a:extLst>
                  <a:ext uri="{FF2B5EF4-FFF2-40B4-BE49-F238E27FC236}">
                    <a16:creationId xmlns:a16="http://schemas.microsoft.com/office/drawing/2014/main" id="{F8CEC882-EAD6-4CA1-B2CB-8EF8869A87F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6560063" y="4609208"/>
                <a:ext cx="167995" cy="444088"/>
              </a:xfrm>
              <a:prstGeom prst="rect">
                <a:avLst/>
              </a:prstGeom>
            </p:spPr>
          </p:pic>
          <p:grpSp>
            <p:nvGrpSpPr>
              <p:cNvPr id="469" name="Grupo 468">
                <a:extLst>
                  <a:ext uri="{FF2B5EF4-FFF2-40B4-BE49-F238E27FC236}">
                    <a16:creationId xmlns:a16="http://schemas.microsoft.com/office/drawing/2014/main" id="{BE2A69AC-E191-47E5-BE06-48DCC93BCB4D}"/>
                  </a:ext>
                </a:extLst>
              </p:cNvPr>
              <p:cNvGrpSpPr/>
              <p:nvPr/>
            </p:nvGrpSpPr>
            <p:grpSpPr>
              <a:xfrm>
                <a:off x="6724552" y="4608773"/>
                <a:ext cx="284172" cy="82994"/>
                <a:chOff x="8016019" y="4382363"/>
                <a:chExt cx="583968" cy="170552"/>
              </a:xfrm>
            </p:grpSpPr>
            <p:pic>
              <p:nvPicPr>
                <p:cNvPr id="489" name="Imagen 488">
                  <a:extLst>
                    <a:ext uri="{FF2B5EF4-FFF2-40B4-BE49-F238E27FC236}">
                      <a16:creationId xmlns:a16="http://schemas.microsoft.com/office/drawing/2014/main" id="{0F8C4A06-EED4-46EF-9537-D0EE8A64549D}"/>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90" name="Imagen 489">
                  <a:extLst>
                    <a:ext uri="{FF2B5EF4-FFF2-40B4-BE49-F238E27FC236}">
                      <a16:creationId xmlns:a16="http://schemas.microsoft.com/office/drawing/2014/main" id="{93600BCE-3E19-437A-A130-82DADA147CA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91" name="Imagen 490">
                  <a:extLst>
                    <a:ext uri="{FF2B5EF4-FFF2-40B4-BE49-F238E27FC236}">
                      <a16:creationId xmlns:a16="http://schemas.microsoft.com/office/drawing/2014/main" id="{5BC9A225-A65C-4C09-B6CB-36A47E66903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470" name="Grupo 469">
                <a:extLst>
                  <a:ext uri="{FF2B5EF4-FFF2-40B4-BE49-F238E27FC236}">
                    <a16:creationId xmlns:a16="http://schemas.microsoft.com/office/drawing/2014/main" id="{E42705DD-3517-4706-8BDD-59698037E2E9}"/>
                  </a:ext>
                </a:extLst>
              </p:cNvPr>
              <p:cNvGrpSpPr/>
              <p:nvPr/>
            </p:nvGrpSpPr>
            <p:grpSpPr>
              <a:xfrm>
                <a:off x="7273177" y="4605761"/>
                <a:ext cx="284172" cy="82994"/>
                <a:chOff x="8016019" y="4382363"/>
                <a:chExt cx="583968" cy="170552"/>
              </a:xfrm>
            </p:grpSpPr>
            <p:pic>
              <p:nvPicPr>
                <p:cNvPr id="486" name="Imagen 485">
                  <a:extLst>
                    <a:ext uri="{FF2B5EF4-FFF2-40B4-BE49-F238E27FC236}">
                      <a16:creationId xmlns:a16="http://schemas.microsoft.com/office/drawing/2014/main" id="{E23AF88D-C800-4F43-ADC5-31189B82A6A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87" name="Imagen 486">
                  <a:extLst>
                    <a:ext uri="{FF2B5EF4-FFF2-40B4-BE49-F238E27FC236}">
                      <a16:creationId xmlns:a16="http://schemas.microsoft.com/office/drawing/2014/main" id="{ADA22D1B-CAC9-4684-AC82-06CC72BE8A5D}"/>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88" name="Imagen 487">
                  <a:extLst>
                    <a:ext uri="{FF2B5EF4-FFF2-40B4-BE49-F238E27FC236}">
                      <a16:creationId xmlns:a16="http://schemas.microsoft.com/office/drawing/2014/main" id="{F5A5B0E8-ABD1-4BE2-8C4E-56BB5841C406}"/>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471" name="Imagen 470">
                <a:extLst>
                  <a:ext uri="{FF2B5EF4-FFF2-40B4-BE49-F238E27FC236}">
                    <a16:creationId xmlns:a16="http://schemas.microsoft.com/office/drawing/2014/main" id="{2C2C7255-553D-4088-A8C8-8FA0ADA4695C}"/>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3773" b="6326"/>
              <a:stretch/>
            </p:blipFill>
            <p:spPr>
              <a:xfrm>
                <a:off x="7300296" y="4750667"/>
                <a:ext cx="261349" cy="290921"/>
              </a:xfrm>
              <a:prstGeom prst="rect">
                <a:avLst/>
              </a:prstGeom>
            </p:spPr>
          </p:pic>
          <p:pic>
            <p:nvPicPr>
              <p:cNvPr id="472" name="Imagen 471">
                <a:extLst>
                  <a:ext uri="{FF2B5EF4-FFF2-40B4-BE49-F238E27FC236}">
                    <a16:creationId xmlns:a16="http://schemas.microsoft.com/office/drawing/2014/main" id="{2A2F3B5F-2BD4-430F-92A4-61A52839FB7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7521023" y="4176456"/>
                <a:ext cx="216811" cy="437699"/>
              </a:xfrm>
              <a:prstGeom prst="rect">
                <a:avLst/>
              </a:prstGeom>
            </p:spPr>
          </p:pic>
          <p:pic>
            <p:nvPicPr>
              <p:cNvPr id="473" name="Imagen 472">
                <a:extLst>
                  <a:ext uri="{FF2B5EF4-FFF2-40B4-BE49-F238E27FC236}">
                    <a16:creationId xmlns:a16="http://schemas.microsoft.com/office/drawing/2014/main" id="{A4547FCE-0A8A-41A0-A226-37416EB7B91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7102990" y="4168616"/>
                <a:ext cx="220268" cy="447341"/>
              </a:xfrm>
              <a:prstGeom prst="rect">
                <a:avLst/>
              </a:prstGeom>
            </p:spPr>
          </p:pic>
          <p:pic>
            <p:nvPicPr>
              <p:cNvPr id="474" name="Imagen 473">
                <a:extLst>
                  <a:ext uri="{FF2B5EF4-FFF2-40B4-BE49-F238E27FC236}">
                    <a16:creationId xmlns:a16="http://schemas.microsoft.com/office/drawing/2014/main" id="{24EF56D8-B78D-4910-B968-9C22866D68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6977172" y="4174355"/>
                <a:ext cx="213990" cy="442411"/>
              </a:xfrm>
              <a:prstGeom prst="rect">
                <a:avLst/>
              </a:prstGeom>
            </p:spPr>
          </p:pic>
          <p:pic>
            <p:nvPicPr>
              <p:cNvPr id="475" name="Imagen 474">
                <a:extLst>
                  <a:ext uri="{FF2B5EF4-FFF2-40B4-BE49-F238E27FC236}">
                    <a16:creationId xmlns:a16="http://schemas.microsoft.com/office/drawing/2014/main" id="{9D015F45-C735-46CE-B7A5-4FC26D3A4F9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6560428" y="4174387"/>
                <a:ext cx="167995" cy="444088"/>
              </a:xfrm>
              <a:prstGeom prst="rect">
                <a:avLst/>
              </a:prstGeom>
            </p:spPr>
          </p:pic>
          <p:grpSp>
            <p:nvGrpSpPr>
              <p:cNvPr id="476" name="Grupo 475">
                <a:extLst>
                  <a:ext uri="{FF2B5EF4-FFF2-40B4-BE49-F238E27FC236}">
                    <a16:creationId xmlns:a16="http://schemas.microsoft.com/office/drawing/2014/main" id="{F1A98057-C1FA-4AC5-8A22-B2062666B39C}"/>
                  </a:ext>
                </a:extLst>
              </p:cNvPr>
              <p:cNvGrpSpPr/>
              <p:nvPr/>
            </p:nvGrpSpPr>
            <p:grpSpPr>
              <a:xfrm>
                <a:off x="6724917" y="4173952"/>
                <a:ext cx="284172" cy="82994"/>
                <a:chOff x="8016019" y="4382363"/>
                <a:chExt cx="583968" cy="170552"/>
              </a:xfrm>
            </p:grpSpPr>
            <p:pic>
              <p:nvPicPr>
                <p:cNvPr id="483" name="Imagen 482">
                  <a:extLst>
                    <a:ext uri="{FF2B5EF4-FFF2-40B4-BE49-F238E27FC236}">
                      <a16:creationId xmlns:a16="http://schemas.microsoft.com/office/drawing/2014/main" id="{5481607B-B08E-436B-A1B6-B56C239EDB1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84" name="Imagen 483">
                  <a:extLst>
                    <a:ext uri="{FF2B5EF4-FFF2-40B4-BE49-F238E27FC236}">
                      <a16:creationId xmlns:a16="http://schemas.microsoft.com/office/drawing/2014/main" id="{A39C28D4-635F-4A9C-80CA-BDB5F7D5FAF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85" name="Imagen 484">
                  <a:extLst>
                    <a:ext uri="{FF2B5EF4-FFF2-40B4-BE49-F238E27FC236}">
                      <a16:creationId xmlns:a16="http://schemas.microsoft.com/office/drawing/2014/main" id="{223344EB-36B7-4182-94A2-2164B5268674}"/>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477" name="Grupo 476">
                <a:extLst>
                  <a:ext uri="{FF2B5EF4-FFF2-40B4-BE49-F238E27FC236}">
                    <a16:creationId xmlns:a16="http://schemas.microsoft.com/office/drawing/2014/main" id="{66CFB998-A83E-456E-B565-65EC96C3DB9A}"/>
                  </a:ext>
                </a:extLst>
              </p:cNvPr>
              <p:cNvGrpSpPr/>
              <p:nvPr/>
            </p:nvGrpSpPr>
            <p:grpSpPr>
              <a:xfrm>
                <a:off x="7273542" y="4170940"/>
                <a:ext cx="284172" cy="82994"/>
                <a:chOff x="8016019" y="4382363"/>
                <a:chExt cx="583968" cy="170552"/>
              </a:xfrm>
            </p:grpSpPr>
            <p:pic>
              <p:nvPicPr>
                <p:cNvPr id="480" name="Imagen 479">
                  <a:extLst>
                    <a:ext uri="{FF2B5EF4-FFF2-40B4-BE49-F238E27FC236}">
                      <a16:creationId xmlns:a16="http://schemas.microsoft.com/office/drawing/2014/main" id="{E2A6E040-C443-47B3-A1E4-5D22A24ACD22}"/>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481" name="Imagen 480">
                  <a:extLst>
                    <a:ext uri="{FF2B5EF4-FFF2-40B4-BE49-F238E27FC236}">
                      <a16:creationId xmlns:a16="http://schemas.microsoft.com/office/drawing/2014/main" id="{1C245880-FF33-40D2-BB37-09BDCD69F12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482" name="Imagen 481">
                  <a:extLst>
                    <a:ext uri="{FF2B5EF4-FFF2-40B4-BE49-F238E27FC236}">
                      <a16:creationId xmlns:a16="http://schemas.microsoft.com/office/drawing/2014/main" id="{9B1F3CEF-2B32-41A3-BC53-DA0C105FC05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478" name="Imagen 477">
                <a:extLst>
                  <a:ext uri="{FF2B5EF4-FFF2-40B4-BE49-F238E27FC236}">
                    <a16:creationId xmlns:a16="http://schemas.microsoft.com/office/drawing/2014/main" id="{DC1B208C-8B78-4A87-BDDD-5B9B5D7400D8}"/>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39646" t="1" r="3772" b="6326"/>
              <a:stretch/>
            </p:blipFill>
            <p:spPr>
              <a:xfrm flipH="1">
                <a:off x="6846756" y="4311766"/>
                <a:ext cx="153675" cy="290921"/>
              </a:xfrm>
              <a:prstGeom prst="rect">
                <a:avLst/>
              </a:prstGeom>
            </p:spPr>
          </p:pic>
          <p:sp>
            <p:nvSpPr>
              <p:cNvPr id="479" name="Rectángulo 478">
                <a:extLst>
                  <a:ext uri="{FF2B5EF4-FFF2-40B4-BE49-F238E27FC236}">
                    <a16:creationId xmlns:a16="http://schemas.microsoft.com/office/drawing/2014/main" id="{4E48FF80-E433-43E0-871A-DAEDFC6670F8}"/>
                  </a:ext>
                </a:extLst>
              </p:cNvPr>
              <p:cNvSpPr/>
              <p:nvPr/>
            </p:nvSpPr>
            <p:spPr>
              <a:xfrm>
                <a:off x="7719778" y="4166794"/>
                <a:ext cx="18000" cy="1332000"/>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549" name="Grupo 548">
              <a:extLst>
                <a:ext uri="{FF2B5EF4-FFF2-40B4-BE49-F238E27FC236}">
                  <a16:creationId xmlns:a16="http://schemas.microsoft.com/office/drawing/2014/main" id="{98FB204B-335D-4C4C-914B-2C6501709969}"/>
                </a:ext>
              </a:extLst>
            </p:cNvPr>
            <p:cNvGrpSpPr/>
            <p:nvPr/>
          </p:nvGrpSpPr>
          <p:grpSpPr>
            <a:xfrm>
              <a:off x="9377535" y="4253424"/>
              <a:ext cx="1092382" cy="1540299"/>
              <a:chOff x="7961169" y="4214539"/>
              <a:chExt cx="1177771" cy="1660701"/>
            </a:xfrm>
          </p:grpSpPr>
          <p:pic>
            <p:nvPicPr>
              <p:cNvPr id="550" name="Imagen 549">
                <a:extLst>
                  <a:ext uri="{FF2B5EF4-FFF2-40B4-BE49-F238E27FC236}">
                    <a16:creationId xmlns:a16="http://schemas.microsoft.com/office/drawing/2014/main" id="{19BD46EB-A38D-41A4-AC24-86E91781A48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flipH="1">
                <a:off x="8930316" y="5549490"/>
                <a:ext cx="198090" cy="317649"/>
              </a:xfrm>
              <a:prstGeom prst="rect">
                <a:avLst/>
              </a:prstGeom>
            </p:spPr>
          </p:pic>
          <p:pic>
            <p:nvPicPr>
              <p:cNvPr id="551" name="Imagen 550">
                <a:extLst>
                  <a:ext uri="{FF2B5EF4-FFF2-40B4-BE49-F238E27FC236}">
                    <a16:creationId xmlns:a16="http://schemas.microsoft.com/office/drawing/2014/main" id="{4A5103AB-B7AF-4FB0-B86D-CAFE00B5FF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1764" y="5094900"/>
                <a:ext cx="216811" cy="437699"/>
              </a:xfrm>
              <a:prstGeom prst="rect">
                <a:avLst/>
              </a:prstGeom>
            </p:spPr>
          </p:pic>
          <p:pic>
            <p:nvPicPr>
              <p:cNvPr id="552" name="Imagen 551">
                <a:extLst>
                  <a:ext uri="{FF2B5EF4-FFF2-40B4-BE49-F238E27FC236}">
                    <a16:creationId xmlns:a16="http://schemas.microsoft.com/office/drawing/2014/main" id="{C1E49101-CA7B-4F36-AFC9-AA76D960C27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3731" y="5087059"/>
                <a:ext cx="220268" cy="447341"/>
              </a:xfrm>
              <a:prstGeom prst="rect">
                <a:avLst/>
              </a:prstGeom>
            </p:spPr>
          </p:pic>
          <p:pic>
            <p:nvPicPr>
              <p:cNvPr id="553" name="Imagen 552">
                <a:extLst>
                  <a:ext uri="{FF2B5EF4-FFF2-40B4-BE49-F238E27FC236}">
                    <a16:creationId xmlns:a16="http://schemas.microsoft.com/office/drawing/2014/main" id="{DE31C5E3-06CD-4FAF-9EF7-7CADC895D8F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7913" y="5092798"/>
                <a:ext cx="213990" cy="442411"/>
              </a:xfrm>
              <a:prstGeom prst="rect">
                <a:avLst/>
              </a:prstGeom>
            </p:spPr>
          </p:pic>
          <p:grpSp>
            <p:nvGrpSpPr>
              <p:cNvPr id="554" name="Grupo 553">
                <a:extLst>
                  <a:ext uri="{FF2B5EF4-FFF2-40B4-BE49-F238E27FC236}">
                    <a16:creationId xmlns:a16="http://schemas.microsoft.com/office/drawing/2014/main" id="{6B12A1B0-4505-44C9-8239-E7FB7A51BFFD}"/>
                  </a:ext>
                </a:extLst>
              </p:cNvPr>
              <p:cNvGrpSpPr/>
              <p:nvPr/>
            </p:nvGrpSpPr>
            <p:grpSpPr>
              <a:xfrm>
                <a:off x="8390909" y="5554736"/>
                <a:ext cx="321905" cy="320504"/>
                <a:chOff x="7369837" y="5180335"/>
                <a:chExt cx="661510" cy="658629"/>
              </a:xfrm>
            </p:grpSpPr>
            <p:pic>
              <p:nvPicPr>
                <p:cNvPr id="591" name="Imagen 590">
                  <a:extLst>
                    <a:ext uri="{FF2B5EF4-FFF2-40B4-BE49-F238E27FC236}">
                      <a16:creationId xmlns:a16="http://schemas.microsoft.com/office/drawing/2014/main" id="{E42AAC39-A3D6-4422-97B3-C60AE15F8C3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3087" t="48753" r="65319" b="18370"/>
                <a:stretch/>
              </p:blipFill>
              <p:spPr>
                <a:xfrm flipH="1">
                  <a:off x="7369837" y="5383212"/>
                  <a:ext cx="383513" cy="455752"/>
                </a:xfrm>
                <a:prstGeom prst="rect">
                  <a:avLst/>
                </a:prstGeom>
              </p:spPr>
            </p:pic>
            <p:pic>
              <p:nvPicPr>
                <p:cNvPr id="592" name="Imagen 591">
                  <a:extLst>
                    <a:ext uri="{FF2B5EF4-FFF2-40B4-BE49-F238E27FC236}">
                      <a16:creationId xmlns:a16="http://schemas.microsoft.com/office/drawing/2014/main" id="{736830EC-81A4-437C-9D45-EDE019891B7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9207" t="48295" r="65319" b="18370"/>
                <a:stretch/>
              </p:blipFill>
              <p:spPr>
                <a:xfrm>
                  <a:off x="7753350" y="5371524"/>
                  <a:ext cx="277997" cy="467440"/>
                </a:xfrm>
                <a:prstGeom prst="rect">
                  <a:avLst/>
                </a:prstGeom>
              </p:spPr>
            </p:pic>
            <p:pic>
              <p:nvPicPr>
                <p:cNvPr id="593" name="Imagen 592">
                  <a:extLst>
                    <a:ext uri="{FF2B5EF4-FFF2-40B4-BE49-F238E27FC236}">
                      <a16:creationId xmlns:a16="http://schemas.microsoft.com/office/drawing/2014/main" id="{B9EBF1A3-5672-49FD-A665-832A205DEB6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9843" t="34541" r="65319" b="50251"/>
                <a:stretch/>
              </p:blipFill>
              <p:spPr>
                <a:xfrm flipH="1">
                  <a:off x="7371754" y="5180335"/>
                  <a:ext cx="441125" cy="210815"/>
                </a:xfrm>
                <a:prstGeom prst="rect">
                  <a:avLst/>
                </a:prstGeom>
              </p:spPr>
            </p:pic>
            <p:cxnSp>
              <p:nvCxnSpPr>
                <p:cNvPr id="594" name="Conector recto 593">
                  <a:extLst>
                    <a:ext uri="{FF2B5EF4-FFF2-40B4-BE49-F238E27FC236}">
                      <a16:creationId xmlns:a16="http://schemas.microsoft.com/office/drawing/2014/main" id="{D1525721-4770-40D8-959B-BB9FE3805431}"/>
                    </a:ext>
                  </a:extLst>
                </p:cNvPr>
                <p:cNvCxnSpPr>
                  <a:stCxn id="593" idx="2"/>
                </p:cNvCxnSpPr>
                <p:nvPr/>
              </p:nvCxnSpPr>
              <p:spPr>
                <a:xfrm>
                  <a:off x="7592316" y="5391150"/>
                  <a:ext cx="222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55" name="Imagen 554">
                <a:extLst>
                  <a:ext uri="{FF2B5EF4-FFF2-40B4-BE49-F238E27FC236}">
                    <a16:creationId xmlns:a16="http://schemas.microsoft.com/office/drawing/2014/main" id="{18C17CAB-03C3-4A29-91C5-CE2293845A9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760" t="34541" r="65319" b="18370"/>
              <a:stretch/>
            </p:blipFill>
            <p:spPr>
              <a:xfrm>
                <a:off x="7971339" y="5553810"/>
                <a:ext cx="198090" cy="317649"/>
              </a:xfrm>
              <a:prstGeom prst="rect">
                <a:avLst/>
              </a:prstGeom>
            </p:spPr>
          </p:pic>
          <p:pic>
            <p:nvPicPr>
              <p:cNvPr id="556" name="Imagen 555">
                <a:extLst>
                  <a:ext uri="{FF2B5EF4-FFF2-40B4-BE49-F238E27FC236}">
                    <a16:creationId xmlns:a16="http://schemas.microsoft.com/office/drawing/2014/main" id="{88CAA546-A798-4260-B290-E3B608EBA72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169" y="5092830"/>
                <a:ext cx="167995" cy="444088"/>
              </a:xfrm>
              <a:prstGeom prst="rect">
                <a:avLst/>
              </a:prstGeom>
            </p:spPr>
          </p:pic>
          <p:grpSp>
            <p:nvGrpSpPr>
              <p:cNvPr id="557" name="Grupo 556">
                <a:extLst>
                  <a:ext uri="{FF2B5EF4-FFF2-40B4-BE49-F238E27FC236}">
                    <a16:creationId xmlns:a16="http://schemas.microsoft.com/office/drawing/2014/main" id="{DB6F58FD-2319-40F6-8798-4DAE8B708D89}"/>
                  </a:ext>
                </a:extLst>
              </p:cNvPr>
              <p:cNvGrpSpPr/>
              <p:nvPr/>
            </p:nvGrpSpPr>
            <p:grpSpPr>
              <a:xfrm>
                <a:off x="8125658" y="5092396"/>
                <a:ext cx="284172" cy="82994"/>
                <a:chOff x="8016019" y="4382363"/>
                <a:chExt cx="583968" cy="170552"/>
              </a:xfrm>
            </p:grpSpPr>
            <p:pic>
              <p:nvPicPr>
                <p:cNvPr id="588" name="Imagen 587">
                  <a:extLst>
                    <a:ext uri="{FF2B5EF4-FFF2-40B4-BE49-F238E27FC236}">
                      <a16:creationId xmlns:a16="http://schemas.microsoft.com/office/drawing/2014/main" id="{51921768-88FA-4125-ACDE-25DF22D66507}"/>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589" name="Imagen 588">
                  <a:extLst>
                    <a:ext uri="{FF2B5EF4-FFF2-40B4-BE49-F238E27FC236}">
                      <a16:creationId xmlns:a16="http://schemas.microsoft.com/office/drawing/2014/main" id="{3B11E8E7-AC92-4006-8324-211BE5973ED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590" name="Imagen 589">
                  <a:extLst>
                    <a:ext uri="{FF2B5EF4-FFF2-40B4-BE49-F238E27FC236}">
                      <a16:creationId xmlns:a16="http://schemas.microsoft.com/office/drawing/2014/main" id="{F2EC686E-F135-46E3-9733-F2F49B4A8E1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558" name="Grupo 557">
                <a:extLst>
                  <a:ext uri="{FF2B5EF4-FFF2-40B4-BE49-F238E27FC236}">
                    <a16:creationId xmlns:a16="http://schemas.microsoft.com/office/drawing/2014/main" id="{3A5D13C9-21E7-466D-94BD-19C2AFB85631}"/>
                  </a:ext>
                </a:extLst>
              </p:cNvPr>
              <p:cNvGrpSpPr/>
              <p:nvPr/>
            </p:nvGrpSpPr>
            <p:grpSpPr>
              <a:xfrm>
                <a:off x="8674283" y="5089383"/>
                <a:ext cx="284172" cy="82994"/>
                <a:chOff x="8016019" y="4382363"/>
                <a:chExt cx="583968" cy="170552"/>
              </a:xfrm>
            </p:grpSpPr>
            <p:pic>
              <p:nvPicPr>
                <p:cNvPr id="585" name="Imagen 584">
                  <a:extLst>
                    <a:ext uri="{FF2B5EF4-FFF2-40B4-BE49-F238E27FC236}">
                      <a16:creationId xmlns:a16="http://schemas.microsoft.com/office/drawing/2014/main" id="{280CBC1B-A876-4844-B285-6C00B8EA800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586" name="Imagen 585">
                  <a:extLst>
                    <a:ext uri="{FF2B5EF4-FFF2-40B4-BE49-F238E27FC236}">
                      <a16:creationId xmlns:a16="http://schemas.microsoft.com/office/drawing/2014/main" id="{4621E356-BE34-4FE8-BF6D-1D782046A26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587" name="Imagen 586">
                  <a:extLst>
                    <a:ext uri="{FF2B5EF4-FFF2-40B4-BE49-F238E27FC236}">
                      <a16:creationId xmlns:a16="http://schemas.microsoft.com/office/drawing/2014/main" id="{3D96D591-2DA3-4FF4-BCFF-2727EA318DC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559" name="Imagen 558">
                <a:extLst>
                  <a:ext uri="{FF2B5EF4-FFF2-40B4-BE49-F238E27FC236}">
                    <a16:creationId xmlns:a16="http://schemas.microsoft.com/office/drawing/2014/main" id="{B27D4811-25AA-4DCB-918B-A8309C46618D}"/>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62657" b="6326"/>
              <a:stretch/>
            </p:blipFill>
            <p:spPr>
              <a:xfrm>
                <a:off x="8222504" y="4368766"/>
                <a:ext cx="102159" cy="293035"/>
              </a:xfrm>
              <a:prstGeom prst="rect">
                <a:avLst/>
              </a:prstGeom>
            </p:spPr>
          </p:pic>
          <p:pic>
            <p:nvPicPr>
              <p:cNvPr id="560" name="Imagen 559">
                <a:extLst>
                  <a:ext uri="{FF2B5EF4-FFF2-40B4-BE49-F238E27FC236}">
                    <a16:creationId xmlns:a16="http://schemas.microsoft.com/office/drawing/2014/main" id="{C0FA299D-F194-47F2-B7CD-16FCBFCC607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1764" y="4657200"/>
                <a:ext cx="216811" cy="437699"/>
              </a:xfrm>
              <a:prstGeom prst="rect">
                <a:avLst/>
              </a:prstGeom>
            </p:spPr>
          </p:pic>
          <p:pic>
            <p:nvPicPr>
              <p:cNvPr id="561" name="Imagen 560">
                <a:extLst>
                  <a:ext uri="{FF2B5EF4-FFF2-40B4-BE49-F238E27FC236}">
                    <a16:creationId xmlns:a16="http://schemas.microsoft.com/office/drawing/2014/main" id="{C4459A48-EA48-4E80-9A66-411B7D7EFAE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3731" y="4649360"/>
                <a:ext cx="220268" cy="447341"/>
              </a:xfrm>
              <a:prstGeom prst="rect">
                <a:avLst/>
              </a:prstGeom>
            </p:spPr>
          </p:pic>
          <p:pic>
            <p:nvPicPr>
              <p:cNvPr id="562" name="Imagen 561">
                <a:extLst>
                  <a:ext uri="{FF2B5EF4-FFF2-40B4-BE49-F238E27FC236}">
                    <a16:creationId xmlns:a16="http://schemas.microsoft.com/office/drawing/2014/main" id="{7810224D-B322-48F1-859B-2B49AE99B0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7913" y="4655099"/>
                <a:ext cx="213990" cy="442411"/>
              </a:xfrm>
              <a:prstGeom prst="rect">
                <a:avLst/>
              </a:prstGeom>
            </p:spPr>
          </p:pic>
          <p:pic>
            <p:nvPicPr>
              <p:cNvPr id="563" name="Imagen 562">
                <a:extLst>
                  <a:ext uri="{FF2B5EF4-FFF2-40B4-BE49-F238E27FC236}">
                    <a16:creationId xmlns:a16="http://schemas.microsoft.com/office/drawing/2014/main" id="{53AAA62C-41DF-41CE-AA01-82A214C00A7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169" y="4655131"/>
                <a:ext cx="167995" cy="444088"/>
              </a:xfrm>
              <a:prstGeom prst="rect">
                <a:avLst/>
              </a:prstGeom>
            </p:spPr>
          </p:pic>
          <p:grpSp>
            <p:nvGrpSpPr>
              <p:cNvPr id="564" name="Grupo 563">
                <a:extLst>
                  <a:ext uri="{FF2B5EF4-FFF2-40B4-BE49-F238E27FC236}">
                    <a16:creationId xmlns:a16="http://schemas.microsoft.com/office/drawing/2014/main" id="{CF5CFF4F-C78D-4C2E-AAC4-75CA70FA254A}"/>
                  </a:ext>
                </a:extLst>
              </p:cNvPr>
              <p:cNvGrpSpPr/>
              <p:nvPr/>
            </p:nvGrpSpPr>
            <p:grpSpPr>
              <a:xfrm>
                <a:off x="8125658" y="4654696"/>
                <a:ext cx="284172" cy="82994"/>
                <a:chOff x="8016019" y="4382363"/>
                <a:chExt cx="583968" cy="170552"/>
              </a:xfrm>
            </p:grpSpPr>
            <p:pic>
              <p:nvPicPr>
                <p:cNvPr id="582" name="Imagen 581">
                  <a:extLst>
                    <a:ext uri="{FF2B5EF4-FFF2-40B4-BE49-F238E27FC236}">
                      <a16:creationId xmlns:a16="http://schemas.microsoft.com/office/drawing/2014/main" id="{88BE0551-7A8E-4EA0-9C12-B800C005D0F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583" name="Imagen 582">
                  <a:extLst>
                    <a:ext uri="{FF2B5EF4-FFF2-40B4-BE49-F238E27FC236}">
                      <a16:creationId xmlns:a16="http://schemas.microsoft.com/office/drawing/2014/main" id="{9CACFB62-BF86-4910-866F-7CB7EAB0B73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584" name="Imagen 583">
                  <a:extLst>
                    <a:ext uri="{FF2B5EF4-FFF2-40B4-BE49-F238E27FC236}">
                      <a16:creationId xmlns:a16="http://schemas.microsoft.com/office/drawing/2014/main" id="{AF846010-FF55-4C29-AF3B-A926507E4BB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565" name="Grupo 564">
                <a:extLst>
                  <a:ext uri="{FF2B5EF4-FFF2-40B4-BE49-F238E27FC236}">
                    <a16:creationId xmlns:a16="http://schemas.microsoft.com/office/drawing/2014/main" id="{55633A49-C0E3-43F1-8B59-E6CF01DC34D9}"/>
                  </a:ext>
                </a:extLst>
              </p:cNvPr>
              <p:cNvGrpSpPr/>
              <p:nvPr/>
            </p:nvGrpSpPr>
            <p:grpSpPr>
              <a:xfrm>
                <a:off x="8674283" y="4651684"/>
                <a:ext cx="284172" cy="82994"/>
                <a:chOff x="8016019" y="4382363"/>
                <a:chExt cx="583968" cy="170552"/>
              </a:xfrm>
            </p:grpSpPr>
            <p:pic>
              <p:nvPicPr>
                <p:cNvPr id="579" name="Imagen 578">
                  <a:extLst>
                    <a:ext uri="{FF2B5EF4-FFF2-40B4-BE49-F238E27FC236}">
                      <a16:creationId xmlns:a16="http://schemas.microsoft.com/office/drawing/2014/main" id="{3E11F5C8-426F-4D3E-B945-57C29B05A3FC}"/>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580" name="Imagen 579">
                  <a:extLst>
                    <a:ext uri="{FF2B5EF4-FFF2-40B4-BE49-F238E27FC236}">
                      <a16:creationId xmlns:a16="http://schemas.microsoft.com/office/drawing/2014/main" id="{15CB6730-E2F8-4E3B-95E9-E762E009863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581" name="Imagen 580">
                  <a:extLst>
                    <a:ext uri="{FF2B5EF4-FFF2-40B4-BE49-F238E27FC236}">
                      <a16:creationId xmlns:a16="http://schemas.microsoft.com/office/drawing/2014/main" id="{C7153BC4-64E9-4E68-8177-1C280CB9EE2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pic>
            <p:nvPicPr>
              <p:cNvPr id="566" name="Imagen 565">
                <a:extLst>
                  <a:ext uri="{FF2B5EF4-FFF2-40B4-BE49-F238E27FC236}">
                    <a16:creationId xmlns:a16="http://schemas.microsoft.com/office/drawing/2014/main" id="{30393B8C-1715-4B6E-81B6-A9EBA189BC50}"/>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 t="1" r="3773" b="6326"/>
              <a:stretch/>
            </p:blipFill>
            <p:spPr>
              <a:xfrm>
                <a:off x="8685077" y="5240251"/>
                <a:ext cx="261349" cy="290921"/>
              </a:xfrm>
              <a:prstGeom prst="rect">
                <a:avLst/>
              </a:prstGeom>
            </p:spPr>
          </p:pic>
          <p:pic>
            <p:nvPicPr>
              <p:cNvPr id="567" name="Imagen 566">
                <a:extLst>
                  <a:ext uri="{FF2B5EF4-FFF2-40B4-BE49-F238E27FC236}">
                    <a16:creationId xmlns:a16="http://schemas.microsoft.com/office/drawing/2014/main" id="{F3CFC712-76A9-42D3-BBFA-1E7B7056A9F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19" t="9195" r="61341" b="37408"/>
              <a:stretch/>
            </p:blipFill>
            <p:spPr>
              <a:xfrm flipH="1">
                <a:off x="8922129" y="4222379"/>
                <a:ext cx="216811" cy="437699"/>
              </a:xfrm>
              <a:prstGeom prst="rect">
                <a:avLst/>
              </a:prstGeom>
            </p:spPr>
          </p:pic>
          <p:pic>
            <p:nvPicPr>
              <p:cNvPr id="568" name="Imagen 567">
                <a:extLst>
                  <a:ext uri="{FF2B5EF4-FFF2-40B4-BE49-F238E27FC236}">
                    <a16:creationId xmlns:a16="http://schemas.microsoft.com/office/drawing/2014/main" id="{2552347E-2AED-430C-B7E7-AB33887DB4D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9" t="8018" r="60910" b="37408"/>
              <a:stretch/>
            </p:blipFill>
            <p:spPr>
              <a:xfrm>
                <a:off x="8504096" y="4214539"/>
                <a:ext cx="220268" cy="447341"/>
              </a:xfrm>
              <a:prstGeom prst="rect">
                <a:avLst/>
              </a:prstGeom>
            </p:spPr>
          </p:pic>
          <p:pic>
            <p:nvPicPr>
              <p:cNvPr id="569" name="Imagen 568">
                <a:extLst>
                  <a:ext uri="{FF2B5EF4-FFF2-40B4-BE49-F238E27FC236}">
                    <a16:creationId xmlns:a16="http://schemas.microsoft.com/office/drawing/2014/main" id="{FCDB5EA1-8244-471F-92C8-3D2B28A24B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1520" t="8620" r="61694" b="37408"/>
              <a:stretch/>
            </p:blipFill>
            <p:spPr>
              <a:xfrm flipH="1">
                <a:off x="8378278" y="4220278"/>
                <a:ext cx="213990" cy="442411"/>
              </a:xfrm>
              <a:prstGeom prst="rect">
                <a:avLst/>
              </a:prstGeom>
            </p:spPr>
          </p:pic>
          <p:pic>
            <p:nvPicPr>
              <p:cNvPr id="570" name="Imagen 569">
                <a:extLst>
                  <a:ext uri="{FF2B5EF4-FFF2-40B4-BE49-F238E27FC236}">
                    <a16:creationId xmlns:a16="http://schemas.microsoft.com/office/drawing/2014/main" id="{89956A77-C21E-4C6B-AF5E-486BF4A1DC3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1518" t="8416" r="67452" b="37408"/>
              <a:stretch/>
            </p:blipFill>
            <p:spPr>
              <a:xfrm>
                <a:off x="7961534" y="4220310"/>
                <a:ext cx="167995" cy="444088"/>
              </a:xfrm>
              <a:prstGeom prst="rect">
                <a:avLst/>
              </a:prstGeom>
            </p:spPr>
          </p:pic>
          <p:grpSp>
            <p:nvGrpSpPr>
              <p:cNvPr id="571" name="Grupo 570">
                <a:extLst>
                  <a:ext uri="{FF2B5EF4-FFF2-40B4-BE49-F238E27FC236}">
                    <a16:creationId xmlns:a16="http://schemas.microsoft.com/office/drawing/2014/main" id="{5F2B99C5-0CB2-4099-83AC-C5314CE89AB9}"/>
                  </a:ext>
                </a:extLst>
              </p:cNvPr>
              <p:cNvGrpSpPr/>
              <p:nvPr/>
            </p:nvGrpSpPr>
            <p:grpSpPr>
              <a:xfrm>
                <a:off x="8126023" y="4219875"/>
                <a:ext cx="284172" cy="82994"/>
                <a:chOff x="8016019" y="4382363"/>
                <a:chExt cx="583968" cy="170552"/>
              </a:xfrm>
            </p:grpSpPr>
            <p:pic>
              <p:nvPicPr>
                <p:cNvPr id="576" name="Imagen 575">
                  <a:extLst>
                    <a:ext uri="{FF2B5EF4-FFF2-40B4-BE49-F238E27FC236}">
                      <a16:creationId xmlns:a16="http://schemas.microsoft.com/office/drawing/2014/main" id="{43933E7F-A5C5-45F1-BF29-BC488A08E0C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577" name="Imagen 576">
                  <a:extLst>
                    <a:ext uri="{FF2B5EF4-FFF2-40B4-BE49-F238E27FC236}">
                      <a16:creationId xmlns:a16="http://schemas.microsoft.com/office/drawing/2014/main" id="{10C40F20-4D39-42F0-AC3B-06E577D539F6}"/>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578" name="Imagen 577">
                  <a:extLst>
                    <a:ext uri="{FF2B5EF4-FFF2-40B4-BE49-F238E27FC236}">
                      <a16:creationId xmlns:a16="http://schemas.microsoft.com/office/drawing/2014/main" id="{15829849-0CFA-41F5-9C20-D3BDF493359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nvGrpSpPr>
              <p:cNvPr id="572" name="Grupo 571">
                <a:extLst>
                  <a:ext uri="{FF2B5EF4-FFF2-40B4-BE49-F238E27FC236}">
                    <a16:creationId xmlns:a16="http://schemas.microsoft.com/office/drawing/2014/main" id="{B430B4C6-B411-4F6A-B67A-F8CD03810EC8}"/>
                  </a:ext>
                </a:extLst>
              </p:cNvPr>
              <p:cNvGrpSpPr/>
              <p:nvPr/>
            </p:nvGrpSpPr>
            <p:grpSpPr>
              <a:xfrm>
                <a:off x="8674648" y="4216863"/>
                <a:ext cx="284172" cy="82994"/>
                <a:chOff x="8016019" y="4382363"/>
                <a:chExt cx="583968" cy="170552"/>
              </a:xfrm>
            </p:grpSpPr>
            <p:pic>
              <p:nvPicPr>
                <p:cNvPr id="573" name="Imagen 572">
                  <a:extLst>
                    <a:ext uri="{FF2B5EF4-FFF2-40B4-BE49-F238E27FC236}">
                      <a16:creationId xmlns:a16="http://schemas.microsoft.com/office/drawing/2014/main" id="{35860AA0-B89B-4546-B1CF-ABA9E67A36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016019" y="4383221"/>
                  <a:ext cx="257175" cy="169694"/>
                </a:xfrm>
                <a:prstGeom prst="rect">
                  <a:avLst/>
                </a:prstGeom>
              </p:spPr>
            </p:pic>
            <p:pic>
              <p:nvPicPr>
                <p:cNvPr id="574" name="Imagen 573">
                  <a:extLst>
                    <a:ext uri="{FF2B5EF4-FFF2-40B4-BE49-F238E27FC236}">
                      <a16:creationId xmlns:a16="http://schemas.microsoft.com/office/drawing/2014/main" id="{E3FEF4DE-CB4E-43FF-836A-F4D8167802C5}"/>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181898" y="4383221"/>
                  <a:ext cx="257175" cy="169694"/>
                </a:xfrm>
                <a:prstGeom prst="rect">
                  <a:avLst/>
                </a:prstGeom>
              </p:spPr>
            </p:pic>
            <p:pic>
              <p:nvPicPr>
                <p:cNvPr id="575" name="Imagen 574">
                  <a:extLst>
                    <a:ext uri="{FF2B5EF4-FFF2-40B4-BE49-F238E27FC236}">
                      <a16:creationId xmlns:a16="http://schemas.microsoft.com/office/drawing/2014/main" id="{32B56783-8304-4DC7-B835-1D4D665CB5E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2297" t="8415" r="62037" b="81511"/>
                <a:stretch/>
              </p:blipFill>
              <p:spPr>
                <a:xfrm>
                  <a:off x="8342812" y="4382363"/>
                  <a:ext cx="257175" cy="169694"/>
                </a:xfrm>
                <a:prstGeom prst="rect">
                  <a:avLst/>
                </a:prstGeom>
              </p:spPr>
            </p:pic>
          </p:grpSp>
        </p:grpSp>
        <p:sp>
          <p:nvSpPr>
            <p:cNvPr id="502" name="Rectángulo 501">
              <a:extLst>
                <a:ext uri="{FF2B5EF4-FFF2-40B4-BE49-F238E27FC236}">
                  <a16:creationId xmlns:a16="http://schemas.microsoft.com/office/drawing/2014/main" id="{4E48FF80-E433-43E0-871A-DAEDFC6670F8}"/>
                </a:ext>
              </a:extLst>
            </p:cNvPr>
            <p:cNvSpPr/>
            <p:nvPr/>
          </p:nvSpPr>
          <p:spPr>
            <a:xfrm>
              <a:off x="7214136" y="4270370"/>
              <a:ext cx="16695" cy="1235429"/>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5" name="Rectángulo 594">
              <a:extLst>
                <a:ext uri="{FF2B5EF4-FFF2-40B4-BE49-F238E27FC236}">
                  <a16:creationId xmlns:a16="http://schemas.microsoft.com/office/drawing/2014/main" id="{4E48FF80-E433-43E0-871A-DAEDFC6670F8}"/>
                </a:ext>
              </a:extLst>
            </p:cNvPr>
            <p:cNvSpPr/>
            <p:nvPr/>
          </p:nvSpPr>
          <p:spPr>
            <a:xfrm>
              <a:off x="9370761" y="4265606"/>
              <a:ext cx="16695" cy="1235429"/>
            </a:xfrm>
            <a:prstGeom prst="rect">
              <a:avLst/>
            </a:prstGeom>
            <a:solidFill>
              <a:srgbClr val="F95D0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96" name="CuadroTexto 595">
            <a:extLst>
              <a:ext uri="{FF2B5EF4-FFF2-40B4-BE49-F238E27FC236}">
                <a16:creationId xmlns:a16="http://schemas.microsoft.com/office/drawing/2014/main" id="{2DA2F7E7-EF96-4808-9F98-F88CF56610FB}"/>
              </a:ext>
            </a:extLst>
          </p:cNvPr>
          <p:cNvSpPr txBox="1"/>
          <p:nvPr/>
        </p:nvSpPr>
        <p:spPr>
          <a:xfrm>
            <a:off x="6060134" y="4087552"/>
            <a:ext cx="582610" cy="307777"/>
          </a:xfrm>
          <a:prstGeom prst="rect">
            <a:avLst/>
          </a:prstGeom>
          <a:noFill/>
        </p:spPr>
        <p:txBody>
          <a:bodyPr wrap="square" rtlCol="0">
            <a:spAutoFit/>
          </a:bodyPr>
          <a:lstStyle/>
          <a:p>
            <a:pPr algn="ctr"/>
            <a:r>
              <a:rPr lang="es-MX" sz="700" b="1" dirty="0">
                <a:solidFill>
                  <a:srgbClr val="C00000"/>
                </a:solidFill>
              </a:rPr>
              <a:t>EDIFICIO</a:t>
            </a:r>
          </a:p>
          <a:p>
            <a:pPr algn="ctr"/>
            <a:r>
              <a:rPr lang="es-MX" sz="700" b="1" dirty="0">
                <a:solidFill>
                  <a:srgbClr val="C00000"/>
                </a:solidFill>
              </a:rPr>
              <a:t>CABECERA</a:t>
            </a:r>
          </a:p>
        </p:txBody>
      </p:sp>
      <p:sp>
        <p:nvSpPr>
          <p:cNvPr id="598" name="CuadroTexto 597">
            <a:extLst>
              <a:ext uri="{FF2B5EF4-FFF2-40B4-BE49-F238E27FC236}">
                <a16:creationId xmlns:a16="http://schemas.microsoft.com/office/drawing/2014/main" id="{73784634-CC49-4DC5-8B23-6DD5D7D1A2FD}"/>
              </a:ext>
            </a:extLst>
          </p:cNvPr>
          <p:cNvSpPr txBox="1"/>
          <p:nvPr/>
        </p:nvSpPr>
        <p:spPr>
          <a:xfrm>
            <a:off x="10639424" y="4456453"/>
            <a:ext cx="966636" cy="307777"/>
          </a:xfrm>
          <a:prstGeom prst="rect">
            <a:avLst/>
          </a:prstGeom>
          <a:noFill/>
        </p:spPr>
        <p:txBody>
          <a:bodyPr wrap="square" rtlCol="0">
            <a:spAutoFit/>
          </a:bodyPr>
          <a:lstStyle/>
          <a:p>
            <a:r>
              <a:rPr lang="es-MX" sz="700" b="1" cap="all" dirty="0"/>
              <a:t>Muro exterior-aire exterior</a:t>
            </a:r>
          </a:p>
        </p:txBody>
      </p:sp>
      <p:sp>
        <p:nvSpPr>
          <p:cNvPr id="599" name="CuadroTexto 598">
            <a:extLst>
              <a:ext uri="{FF2B5EF4-FFF2-40B4-BE49-F238E27FC236}">
                <a16:creationId xmlns:a16="http://schemas.microsoft.com/office/drawing/2014/main" id="{19435DC1-A29E-425B-9B83-B50F82FADDFE}"/>
              </a:ext>
            </a:extLst>
          </p:cNvPr>
          <p:cNvSpPr txBox="1"/>
          <p:nvPr/>
        </p:nvSpPr>
        <p:spPr>
          <a:xfrm>
            <a:off x="10653784" y="4969797"/>
            <a:ext cx="685938" cy="307777"/>
          </a:xfrm>
          <a:prstGeom prst="rect">
            <a:avLst/>
          </a:prstGeom>
          <a:noFill/>
        </p:spPr>
        <p:txBody>
          <a:bodyPr wrap="square" rtlCol="0">
            <a:spAutoFit/>
          </a:bodyPr>
          <a:lstStyle/>
          <a:p>
            <a:r>
              <a:rPr lang="es-MX" sz="700" b="1" cap="all" dirty="0"/>
              <a:t>Muro MEDIANERO</a:t>
            </a:r>
          </a:p>
        </p:txBody>
      </p:sp>
      <p:cxnSp>
        <p:nvCxnSpPr>
          <p:cNvPr id="600" name="Conector: angular 35">
            <a:extLst>
              <a:ext uri="{FF2B5EF4-FFF2-40B4-BE49-F238E27FC236}">
                <a16:creationId xmlns:a16="http://schemas.microsoft.com/office/drawing/2014/main" id="{DAEAADAC-0DA9-44F0-81E4-9D9D5793C28C}"/>
              </a:ext>
            </a:extLst>
          </p:cNvPr>
          <p:cNvCxnSpPr>
            <a:cxnSpLocks/>
          </p:cNvCxnSpPr>
          <p:nvPr/>
        </p:nvCxnSpPr>
        <p:spPr>
          <a:xfrm rot="10800000" flipV="1">
            <a:off x="10421083" y="4607806"/>
            <a:ext cx="313518" cy="74089"/>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601" name="Conector: angular 35">
            <a:extLst>
              <a:ext uri="{FF2B5EF4-FFF2-40B4-BE49-F238E27FC236}">
                <a16:creationId xmlns:a16="http://schemas.microsoft.com/office/drawing/2014/main" id="{DAEAADAC-0DA9-44F0-81E4-9D9D5793C28C}"/>
              </a:ext>
            </a:extLst>
          </p:cNvPr>
          <p:cNvCxnSpPr>
            <a:cxnSpLocks/>
          </p:cNvCxnSpPr>
          <p:nvPr/>
        </p:nvCxnSpPr>
        <p:spPr>
          <a:xfrm rot="10800000" flipV="1">
            <a:off x="9575659" y="5116416"/>
            <a:ext cx="1207791" cy="85293"/>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602" name="Rectángulo 601"/>
          <p:cNvSpPr/>
          <p:nvPr/>
        </p:nvSpPr>
        <p:spPr>
          <a:xfrm>
            <a:off x="7736564" y="4384935"/>
            <a:ext cx="866663" cy="1050074"/>
          </a:xfrm>
          <a:prstGeom prst="rect">
            <a:avLst/>
          </a:prstGeom>
          <a:noFill/>
          <a:ln w="28575" cmpd="sng">
            <a:solidFill>
              <a:srgbClr val="F95D0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3" name="Rectángulo 602"/>
          <p:cNvSpPr/>
          <p:nvPr/>
        </p:nvSpPr>
        <p:spPr>
          <a:xfrm>
            <a:off x="9573348" y="4378166"/>
            <a:ext cx="880719" cy="1050074"/>
          </a:xfrm>
          <a:prstGeom prst="rect">
            <a:avLst/>
          </a:prstGeom>
          <a:noFill/>
          <a:ln w="28575" cmpd="sng">
            <a:solidFill>
              <a:srgbClr val="F95D0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4" name="Rectángulo 603"/>
          <p:cNvSpPr/>
          <p:nvPr/>
        </p:nvSpPr>
        <p:spPr>
          <a:xfrm>
            <a:off x="5890956" y="4389178"/>
            <a:ext cx="868288" cy="1050074"/>
          </a:xfrm>
          <a:prstGeom prst="rect">
            <a:avLst/>
          </a:prstGeom>
          <a:noFill/>
          <a:ln w="28575" cmpd="sng">
            <a:solidFill>
              <a:srgbClr val="F95D0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05" name="Conector: angular 35">
            <a:extLst>
              <a:ext uri="{FF2B5EF4-FFF2-40B4-BE49-F238E27FC236}">
                <a16:creationId xmlns:a16="http://schemas.microsoft.com/office/drawing/2014/main" id="{B77B8F36-C924-4CA3-BA15-DD095D2B452C}"/>
              </a:ext>
            </a:extLst>
          </p:cNvPr>
          <p:cNvCxnSpPr>
            <a:cxnSpLocks/>
            <a:stCxn id="403" idx="1"/>
          </p:cNvCxnSpPr>
          <p:nvPr/>
        </p:nvCxnSpPr>
        <p:spPr>
          <a:xfrm rot="10800000" flipV="1">
            <a:off x="6772402" y="4192119"/>
            <a:ext cx="135161" cy="244648"/>
          </a:xfrm>
          <a:prstGeom prst="bentConnector2">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cxnSp>
        <p:nvCxnSpPr>
          <p:cNvPr id="395" name="Conector: angular 35">
            <a:extLst>
              <a:ext uri="{FF2B5EF4-FFF2-40B4-BE49-F238E27FC236}">
                <a16:creationId xmlns:a16="http://schemas.microsoft.com/office/drawing/2014/main" id="{DAEAADAC-0DA9-44F0-81E4-9D9D5793C28C}"/>
              </a:ext>
            </a:extLst>
          </p:cNvPr>
          <p:cNvCxnSpPr>
            <a:cxnSpLocks/>
          </p:cNvCxnSpPr>
          <p:nvPr/>
        </p:nvCxnSpPr>
        <p:spPr>
          <a:xfrm>
            <a:off x="5609968" y="4684695"/>
            <a:ext cx="293247" cy="232644"/>
          </a:xfrm>
          <a:prstGeom prst="bentConnector3">
            <a:avLst>
              <a:gd name="adj1" fmla="val 50000"/>
            </a:avLst>
          </a:prstGeom>
          <a:ln w="3175">
            <a:solidFill>
              <a:srgbClr val="C00000"/>
            </a:solidFill>
            <a:headEnd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41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ángulo redondeado 46">
            <a:extLst>
              <a:ext uri="{FF2B5EF4-FFF2-40B4-BE49-F238E27FC236}">
                <a16:creationId xmlns:a16="http://schemas.microsoft.com/office/drawing/2014/main" id="{A98FB4A8-68A8-4DD3-93B9-344170F460DD}"/>
              </a:ext>
            </a:extLst>
          </p:cNvPr>
          <p:cNvSpPr/>
          <p:nvPr/>
        </p:nvSpPr>
        <p:spPr>
          <a:xfrm>
            <a:off x="267710" y="1766191"/>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5" name="Marcador de número de diapositiva 3">
            <a:extLst>
              <a:ext uri="{FF2B5EF4-FFF2-40B4-BE49-F238E27FC236}">
                <a16:creationId xmlns:a16="http://schemas.microsoft.com/office/drawing/2014/main" id="{611D08C8-3F0A-4ED6-8343-E9CCBC08CD91}"/>
              </a:ext>
            </a:extLst>
          </p:cNvPr>
          <p:cNvSpPr>
            <a:spLocks noGrp="1"/>
          </p:cNvSpPr>
          <p:nvPr>
            <p:ph type="sldNum" sz="quarter" idx="12"/>
          </p:nvPr>
        </p:nvSpPr>
        <p:spPr/>
        <p:txBody>
          <a:bodyPr/>
          <a:lstStyle/>
          <a:p>
            <a:fld id="{10414900-F4B6-4F4D-B282-B8E28E9B300F}" type="slidenum">
              <a:rPr lang="es-US" smtClean="0"/>
              <a:t>35</a:t>
            </a:fld>
            <a:endParaRPr lang="es-US" dirty="0"/>
          </a:p>
        </p:txBody>
      </p:sp>
      <p:sp>
        <p:nvSpPr>
          <p:cNvPr id="216" name="Rectángulo 215">
            <a:extLst>
              <a:ext uri="{FF2B5EF4-FFF2-40B4-BE49-F238E27FC236}">
                <a16:creationId xmlns:a16="http://schemas.microsoft.com/office/drawing/2014/main" id="{2D8F6217-8861-48A9-926F-5B246BCF363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CONSIDERACIONES ANÁLISIS DESVIACIÓN CON RESPECTO AL NORTE</a:t>
            </a:r>
            <a:endParaRPr lang="es-US" b="1" dirty="0"/>
          </a:p>
        </p:txBody>
      </p:sp>
      <p:sp>
        <p:nvSpPr>
          <p:cNvPr id="218" name="object 9">
            <a:extLst>
              <a:ext uri="{FF2B5EF4-FFF2-40B4-BE49-F238E27FC236}">
                <a16:creationId xmlns:a16="http://schemas.microsoft.com/office/drawing/2014/main" id="{2C7B6962-066C-43B3-A1F7-B037E708DABE}"/>
              </a:ext>
            </a:extLst>
          </p:cNvPr>
          <p:cNvSpPr txBox="1">
            <a:spLocks/>
          </p:cNvSpPr>
          <p:nvPr/>
        </p:nvSpPr>
        <p:spPr>
          <a:xfrm>
            <a:off x="293432" y="1454392"/>
            <a:ext cx="5576428"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de Orientaciones</a:t>
            </a:r>
            <a:endParaRPr lang="es-MX" sz="1800" b="1" dirty="0">
              <a:latin typeface="+mn-lt"/>
            </a:endParaRPr>
          </a:p>
        </p:txBody>
      </p:sp>
      <p:sp>
        <p:nvSpPr>
          <p:cNvPr id="14" name="CuadroTexto 13"/>
          <p:cNvSpPr txBox="1">
            <a:spLocks/>
          </p:cNvSpPr>
          <p:nvPr/>
        </p:nvSpPr>
        <p:spPr>
          <a:xfrm>
            <a:off x="376820" y="1908901"/>
            <a:ext cx="11502641" cy="1986771"/>
          </a:xfrm>
          <a:prstGeom prst="rect">
            <a:avLst/>
          </a:prstGeom>
          <a:noFill/>
        </p:spPr>
        <p:txBody>
          <a:bodyPr wrap="square" rtlCol="0">
            <a:noAutofit/>
          </a:bodyPr>
          <a:lstStyle/>
          <a:p>
            <a:pPr marL="228600" indent="-228600">
              <a:buClr>
                <a:srgbClr val="002060"/>
              </a:buClr>
              <a:buSzPct val="150000"/>
              <a:buFont typeface="+mj-lt"/>
              <a:buAutoNum type="arabicPeriod"/>
              <a:tabLst>
                <a:tab pos="4213225" algn="l"/>
              </a:tabLst>
            </a:pPr>
            <a:r>
              <a:rPr lang="es-MX" sz="1400" dirty="0"/>
              <a:t>Cuando se tiene un sembrado con una desviación respecto al Norte se tendrán que registrar en la pestaña de COMPROBACIÓN de DEEVi los grados de desviación que presenta el proyecto.</a:t>
            </a:r>
          </a:p>
          <a:p>
            <a:pPr marL="228600" indent="-228600">
              <a:buClr>
                <a:srgbClr val="002060"/>
              </a:buClr>
              <a:buSzPct val="150000"/>
              <a:buFont typeface="+mj-lt"/>
              <a:buAutoNum type="arabicPeriod"/>
              <a:tabLst>
                <a:tab pos="4213225" algn="l"/>
              </a:tabLst>
            </a:pPr>
            <a:endParaRPr lang="es-MX" sz="1400" dirty="0"/>
          </a:p>
          <a:p>
            <a:pPr marL="228600" indent="-228600">
              <a:buClr>
                <a:srgbClr val="002060"/>
              </a:buClr>
              <a:buSzPct val="150000"/>
              <a:buFont typeface="+mj-lt"/>
              <a:buAutoNum type="arabicPeriod"/>
              <a:tabLst>
                <a:tab pos="4213225" algn="l"/>
              </a:tabLst>
            </a:pPr>
            <a:r>
              <a:rPr lang="es-MX" sz="1400" dirty="0"/>
              <a:t>En el sembrado deberán de indicarse cuáles son las viviendas a analizar. </a:t>
            </a:r>
          </a:p>
          <a:p>
            <a:pPr>
              <a:buClr>
                <a:srgbClr val="002060"/>
              </a:buClr>
              <a:buSzPct val="150000"/>
              <a:tabLst>
                <a:tab pos="4213225" algn="l"/>
              </a:tabLst>
            </a:pPr>
            <a:endParaRPr lang="es-MX" sz="1400" dirty="0"/>
          </a:p>
          <a:p>
            <a:pPr>
              <a:buClr>
                <a:srgbClr val="002060"/>
              </a:buClr>
              <a:buSzPct val="150000"/>
              <a:tabLst>
                <a:tab pos="4213225" algn="l"/>
              </a:tabLst>
            </a:pPr>
            <a:r>
              <a:rPr lang="es-MX" sz="1400" dirty="0"/>
              <a:t>Si el ángulo de desviación respecto al norte es mayor a 45 grados la orientación de los elementos constructivos cambiará, por lo cual deberá de registrar el ángulo complementario indicando si la rotación es positiva o negativa. </a:t>
            </a:r>
          </a:p>
        </p:txBody>
      </p:sp>
      <p:grpSp>
        <p:nvGrpSpPr>
          <p:cNvPr id="6" name="Grupo 5">
            <a:extLst>
              <a:ext uri="{FF2B5EF4-FFF2-40B4-BE49-F238E27FC236}">
                <a16:creationId xmlns:a16="http://schemas.microsoft.com/office/drawing/2014/main" id="{0136F553-E6CF-4F12-9636-D424AEF3CDC4}"/>
              </a:ext>
            </a:extLst>
          </p:cNvPr>
          <p:cNvGrpSpPr/>
          <p:nvPr/>
        </p:nvGrpSpPr>
        <p:grpSpPr>
          <a:xfrm>
            <a:off x="7880320" y="3745000"/>
            <a:ext cx="3863172" cy="1418103"/>
            <a:chOff x="4588642" y="2561737"/>
            <a:chExt cx="3863172" cy="1418103"/>
          </a:xfrm>
        </p:grpSpPr>
        <p:pic>
          <p:nvPicPr>
            <p:cNvPr id="8" name="Imagen 7">
              <a:extLst>
                <a:ext uri="{FF2B5EF4-FFF2-40B4-BE49-F238E27FC236}">
                  <a16:creationId xmlns:a16="http://schemas.microsoft.com/office/drawing/2014/main" id="{736AE73C-C8D5-41C3-BD58-EF089E39C30E}"/>
                </a:ext>
              </a:extLst>
            </p:cNvPr>
            <p:cNvPicPr>
              <a:picLocks noChangeAspect="1"/>
            </p:cNvPicPr>
            <p:nvPr/>
          </p:nvPicPr>
          <p:blipFill rotWithShape="1">
            <a:blip r:embed="rId2"/>
            <a:srcRect l="8861" t="28253" r="6234" b="16589"/>
            <a:stretch/>
          </p:blipFill>
          <p:spPr>
            <a:xfrm>
              <a:off x="4588642" y="2643613"/>
              <a:ext cx="3863172" cy="1336227"/>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Resultado de imagen para norte 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25329" y="3497668"/>
              <a:ext cx="269358" cy="3902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64A1D5A1-43C0-4772-9F73-A72D9F8EB47F}"/>
                </a:ext>
              </a:extLst>
            </p:cNvPr>
            <p:cNvSpPr/>
            <p:nvPr/>
          </p:nvSpPr>
          <p:spPr>
            <a:xfrm>
              <a:off x="4588642" y="2561737"/>
              <a:ext cx="347008" cy="505591"/>
            </a:xfrm>
            <a:prstGeom prst="rect">
              <a:avLst/>
            </a:prstGeom>
            <a:noFill/>
          </p:spPr>
          <p:txBody>
            <a:bodyPr wrap="none" lIns="91440" tIns="45720" rIns="91440" bIns="45720">
              <a:spAutoFit/>
            </a:bodyPr>
            <a:lstStyle/>
            <a:p>
              <a:pPr algn="ctr"/>
              <a:r>
                <a:rPr lang="es-ES" sz="3000" b="1" cap="none" spc="0" dirty="0">
                  <a:ln w="0"/>
                  <a:solidFill>
                    <a:srgbClr val="002060"/>
                  </a:solidFill>
                  <a:effectLst>
                    <a:outerShdw blurRad="38100" dist="19050" dir="2700000" algn="tl" rotWithShape="0">
                      <a:schemeClr val="dk1">
                        <a:alpha val="40000"/>
                      </a:schemeClr>
                    </a:outerShdw>
                  </a:effectLst>
                </a:rPr>
                <a:t>2</a:t>
              </a:r>
            </a:p>
          </p:txBody>
        </p:sp>
      </p:grpSp>
      <p:grpSp>
        <p:nvGrpSpPr>
          <p:cNvPr id="18" name="Grupo 17">
            <a:extLst>
              <a:ext uri="{FF2B5EF4-FFF2-40B4-BE49-F238E27FC236}">
                <a16:creationId xmlns:a16="http://schemas.microsoft.com/office/drawing/2014/main" id="{95392AFE-511D-4359-A885-A7C71E39A3A9}"/>
              </a:ext>
            </a:extLst>
          </p:cNvPr>
          <p:cNvGrpSpPr/>
          <p:nvPr/>
        </p:nvGrpSpPr>
        <p:grpSpPr>
          <a:xfrm>
            <a:off x="551747" y="3745000"/>
            <a:ext cx="7044537" cy="2253368"/>
            <a:chOff x="376820" y="3767803"/>
            <a:chExt cx="7530359" cy="2408770"/>
          </a:xfrm>
        </p:grpSpPr>
        <p:grpSp>
          <p:nvGrpSpPr>
            <p:cNvPr id="5" name="Grupo 4">
              <a:extLst>
                <a:ext uri="{FF2B5EF4-FFF2-40B4-BE49-F238E27FC236}">
                  <a16:creationId xmlns:a16="http://schemas.microsoft.com/office/drawing/2014/main" id="{172EE316-BCF9-4081-9263-6BAF9D8F6B62}"/>
                </a:ext>
              </a:extLst>
            </p:cNvPr>
            <p:cNvGrpSpPr/>
            <p:nvPr/>
          </p:nvGrpSpPr>
          <p:grpSpPr>
            <a:xfrm>
              <a:off x="377245" y="3767803"/>
              <a:ext cx="7529934" cy="2111623"/>
              <a:chOff x="321971" y="4309879"/>
              <a:chExt cx="6186237" cy="1734810"/>
            </a:xfrm>
          </p:grpSpPr>
          <p:pic>
            <p:nvPicPr>
              <p:cNvPr id="426" name="Imagen 425">
                <a:extLst>
                  <a:ext uri="{FF2B5EF4-FFF2-40B4-BE49-F238E27FC236}">
                    <a16:creationId xmlns:a16="http://schemas.microsoft.com/office/drawing/2014/main" id="{CD774729-B3F9-49B1-AA33-42EDA13FE8E5}"/>
                  </a:ext>
                </a:extLst>
              </p:cNvPr>
              <p:cNvPicPr>
                <a:picLocks noChangeAspect="1"/>
              </p:cNvPicPr>
              <p:nvPr/>
            </p:nvPicPr>
            <p:blipFill rotWithShape="1">
              <a:blip r:embed="rId4"/>
              <a:srcRect l="10921" t="41989" r="7895" b="18713"/>
              <a:stretch/>
            </p:blipFill>
            <p:spPr>
              <a:xfrm>
                <a:off x="321971" y="4360268"/>
                <a:ext cx="6186237" cy="1684421"/>
              </a:xfrm>
              <a:prstGeom prst="rect">
                <a:avLst/>
              </a:prstGeom>
              <a:ln>
                <a:solidFill>
                  <a:schemeClr val="tx1"/>
                </a:solidFill>
              </a:ln>
              <a:effectLst>
                <a:outerShdw blurRad="50800" dist="38100" dir="2700000" algn="tl" rotWithShape="0">
                  <a:prstClr val="black">
                    <a:alpha val="40000"/>
                  </a:prstClr>
                </a:outerShdw>
              </a:effectLst>
            </p:spPr>
          </p:pic>
          <p:sp>
            <p:nvSpPr>
              <p:cNvPr id="11" name="Rectángulo 10">
                <a:extLst>
                  <a:ext uri="{FF2B5EF4-FFF2-40B4-BE49-F238E27FC236}">
                    <a16:creationId xmlns:a16="http://schemas.microsoft.com/office/drawing/2014/main" id="{64A1D5A1-43C0-4772-9F73-A72D9F8EB47F}"/>
                  </a:ext>
                </a:extLst>
              </p:cNvPr>
              <p:cNvSpPr/>
              <p:nvPr/>
            </p:nvSpPr>
            <p:spPr>
              <a:xfrm>
                <a:off x="321971" y="4309879"/>
                <a:ext cx="380232" cy="553998"/>
              </a:xfrm>
              <a:prstGeom prst="rect">
                <a:avLst/>
              </a:prstGeom>
              <a:noFill/>
            </p:spPr>
            <p:txBody>
              <a:bodyPr wrap="none" lIns="91440" tIns="45720" rIns="91440" bIns="45720">
                <a:spAutoFit/>
              </a:bodyPr>
              <a:lstStyle/>
              <a:p>
                <a:pPr algn="ctr"/>
                <a:r>
                  <a:rPr lang="es-ES" sz="3000" b="1" cap="none" spc="0" dirty="0">
                    <a:ln w="0"/>
                    <a:solidFill>
                      <a:srgbClr val="002060"/>
                    </a:solidFill>
                    <a:effectLst>
                      <a:outerShdw blurRad="38100" dist="19050" dir="2700000" algn="tl" rotWithShape="0">
                        <a:schemeClr val="dk1">
                          <a:alpha val="40000"/>
                        </a:schemeClr>
                      </a:outerShdw>
                    </a:effectLst>
                  </a:rPr>
                  <a:t>1</a:t>
                </a:r>
              </a:p>
            </p:txBody>
          </p:sp>
        </p:grpSp>
        <p:pic>
          <p:nvPicPr>
            <p:cNvPr id="20" name="Imagen 19">
              <a:extLst>
                <a:ext uri="{FF2B5EF4-FFF2-40B4-BE49-F238E27FC236}">
                  <a16:creationId xmlns:a16="http://schemas.microsoft.com/office/drawing/2014/main" id="{2BF7A5FD-B3F6-40C6-A1C1-757A286E83A8}"/>
                </a:ext>
              </a:extLst>
            </p:cNvPr>
            <p:cNvPicPr>
              <a:picLocks noChangeAspect="1"/>
            </p:cNvPicPr>
            <p:nvPr/>
          </p:nvPicPr>
          <p:blipFill rotWithShape="1">
            <a:blip r:embed="rId5"/>
            <a:srcRect l="1686" r="1552"/>
            <a:stretch/>
          </p:blipFill>
          <p:spPr>
            <a:xfrm>
              <a:off x="376820" y="5889094"/>
              <a:ext cx="949060" cy="287479"/>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254826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ángulo redondeado 46">
            <a:extLst>
              <a:ext uri="{FF2B5EF4-FFF2-40B4-BE49-F238E27FC236}">
                <a16:creationId xmlns:a16="http://schemas.microsoft.com/office/drawing/2014/main" id="{A98FB4A8-68A8-4DD3-93B9-344170F460DD}"/>
              </a:ext>
            </a:extLst>
          </p:cNvPr>
          <p:cNvSpPr/>
          <p:nvPr/>
        </p:nvSpPr>
        <p:spPr>
          <a:xfrm>
            <a:off x="267710" y="1766191"/>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5" name="Marcador de número de diapositiva 3">
            <a:extLst>
              <a:ext uri="{FF2B5EF4-FFF2-40B4-BE49-F238E27FC236}">
                <a16:creationId xmlns:a16="http://schemas.microsoft.com/office/drawing/2014/main" id="{611D08C8-3F0A-4ED6-8343-E9CCBC08CD91}"/>
              </a:ext>
            </a:extLst>
          </p:cNvPr>
          <p:cNvSpPr>
            <a:spLocks noGrp="1"/>
          </p:cNvSpPr>
          <p:nvPr>
            <p:ph type="sldNum" sz="quarter" idx="12"/>
          </p:nvPr>
        </p:nvSpPr>
        <p:spPr/>
        <p:txBody>
          <a:bodyPr/>
          <a:lstStyle/>
          <a:p>
            <a:fld id="{10414900-F4B6-4F4D-B282-B8E28E9B300F}" type="slidenum">
              <a:rPr lang="es-US" smtClean="0"/>
              <a:t>36</a:t>
            </a:fld>
            <a:endParaRPr lang="es-US" dirty="0"/>
          </a:p>
        </p:txBody>
      </p:sp>
      <p:sp>
        <p:nvSpPr>
          <p:cNvPr id="216" name="Rectángulo 215">
            <a:extLst>
              <a:ext uri="{FF2B5EF4-FFF2-40B4-BE49-F238E27FC236}">
                <a16:creationId xmlns:a16="http://schemas.microsoft.com/office/drawing/2014/main" id="{2D8F6217-8861-48A9-926F-5B246BCF363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b="1" dirty="0"/>
              <a:t>CONSIDERACIONES ANÁLISIS ORIENTACION DE ELEMENTOS CONSTRUCTIVOS</a:t>
            </a:r>
            <a:endParaRPr lang="es-US" b="1" dirty="0"/>
          </a:p>
        </p:txBody>
      </p:sp>
      <p:sp>
        <p:nvSpPr>
          <p:cNvPr id="218" name="object 9">
            <a:extLst>
              <a:ext uri="{FF2B5EF4-FFF2-40B4-BE49-F238E27FC236}">
                <a16:creationId xmlns:a16="http://schemas.microsoft.com/office/drawing/2014/main" id="{2C7B6962-066C-43B3-A1F7-B037E708DABE}"/>
              </a:ext>
            </a:extLst>
          </p:cNvPr>
          <p:cNvSpPr txBox="1">
            <a:spLocks/>
          </p:cNvSpPr>
          <p:nvPr/>
        </p:nvSpPr>
        <p:spPr>
          <a:xfrm>
            <a:off x="293432" y="1454392"/>
            <a:ext cx="5576428" cy="2898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Análisis de Orientaciones</a:t>
            </a:r>
            <a:endParaRPr lang="es-MX" sz="1800" b="1" dirty="0">
              <a:latin typeface="+mn-lt"/>
            </a:endParaRPr>
          </a:p>
        </p:txBody>
      </p:sp>
      <p:sp>
        <p:nvSpPr>
          <p:cNvPr id="14" name="CuadroTexto 13"/>
          <p:cNvSpPr txBox="1">
            <a:spLocks/>
          </p:cNvSpPr>
          <p:nvPr/>
        </p:nvSpPr>
        <p:spPr>
          <a:xfrm>
            <a:off x="6754670" y="1855823"/>
            <a:ext cx="4500069" cy="1361367"/>
          </a:xfrm>
          <a:prstGeom prst="rect">
            <a:avLst/>
          </a:prstGeom>
          <a:noFill/>
        </p:spPr>
        <p:txBody>
          <a:bodyPr wrap="square" rtlCol="0">
            <a:noAutofit/>
          </a:bodyPr>
          <a:lstStyle/>
          <a:p>
            <a:pPr>
              <a:buClr>
                <a:srgbClr val="002060"/>
              </a:buClr>
              <a:buSzPct val="150000"/>
              <a:tabLst>
                <a:tab pos="4213225" algn="l"/>
              </a:tabLst>
            </a:pPr>
            <a:r>
              <a:rPr lang="es-MX" sz="1400" dirty="0"/>
              <a:t>La orientación de los elementos constructivos en la hoja de Superficies de DEEVi se </a:t>
            </a:r>
            <a:r>
              <a:rPr lang="es-MX" sz="1400" b="1" dirty="0"/>
              <a:t>hace en relación al norte </a:t>
            </a:r>
            <a:r>
              <a:rPr lang="es-MX" sz="1400" dirty="0"/>
              <a:t>y el resto de las direcciones se organizan en el sentido de las manecillas del reloj a </a:t>
            </a:r>
            <a:r>
              <a:rPr lang="es-MX" sz="1400" b="1" dirty="0"/>
              <a:t>partir del norte</a:t>
            </a:r>
            <a:r>
              <a:rPr lang="es-MX" sz="1400" dirty="0"/>
              <a:t>. (ver manual DEEVi 1.0 página 25)</a:t>
            </a:r>
          </a:p>
          <a:p>
            <a:pPr>
              <a:buClr>
                <a:srgbClr val="002060"/>
              </a:buClr>
              <a:buSzPct val="150000"/>
              <a:tabLst>
                <a:tab pos="4213225" algn="l"/>
              </a:tabLst>
            </a:pPr>
            <a:endParaRPr lang="es-MX" sz="1400" dirty="0"/>
          </a:p>
          <a:p>
            <a:pPr>
              <a:buClr>
                <a:srgbClr val="002060"/>
              </a:buClr>
              <a:buSzPct val="150000"/>
              <a:tabLst>
                <a:tab pos="4213225" algn="l"/>
              </a:tabLst>
            </a:pPr>
            <a:r>
              <a:rPr lang="es-MX" sz="1400" b="1" dirty="0">
                <a:solidFill>
                  <a:srgbClr val="C00000"/>
                </a:solidFill>
              </a:rPr>
              <a:t>La orientación para los elementos constructivos </a:t>
            </a:r>
            <a:r>
              <a:rPr lang="es-MX" sz="1400" dirty="0"/>
              <a:t>se consideran a partir de la puerta del prototipo, que es siempre hacia el norte= 0 ° </a:t>
            </a:r>
          </a:p>
        </p:txBody>
      </p:sp>
      <p:grpSp>
        <p:nvGrpSpPr>
          <p:cNvPr id="6" name="Grupo 5">
            <a:extLst>
              <a:ext uri="{FF2B5EF4-FFF2-40B4-BE49-F238E27FC236}">
                <a16:creationId xmlns:a16="http://schemas.microsoft.com/office/drawing/2014/main" id="{EF6A232D-C3EC-42FD-BF5B-D9CCA27260F9}"/>
              </a:ext>
            </a:extLst>
          </p:cNvPr>
          <p:cNvGrpSpPr/>
          <p:nvPr/>
        </p:nvGrpSpPr>
        <p:grpSpPr>
          <a:xfrm>
            <a:off x="356672" y="1916783"/>
            <a:ext cx="5745772" cy="4321763"/>
            <a:chOff x="356672" y="2353324"/>
            <a:chExt cx="4392203" cy="3303657"/>
          </a:xfrm>
          <a:effectLst>
            <a:outerShdw blurRad="50800" dist="38100" dir="2700000" algn="tl" rotWithShape="0">
              <a:prstClr val="black">
                <a:alpha val="40000"/>
              </a:prstClr>
            </a:outerShdw>
          </a:effectLst>
        </p:grpSpPr>
        <p:pic>
          <p:nvPicPr>
            <p:cNvPr id="4" name="Imagen 3">
              <a:extLst>
                <a:ext uri="{FF2B5EF4-FFF2-40B4-BE49-F238E27FC236}">
                  <a16:creationId xmlns:a16="http://schemas.microsoft.com/office/drawing/2014/main" id="{994E6235-FDA2-4CAD-BC46-7AE7FDAED548}"/>
                </a:ext>
              </a:extLst>
            </p:cNvPr>
            <p:cNvPicPr>
              <a:picLocks noChangeAspect="1"/>
            </p:cNvPicPr>
            <p:nvPr/>
          </p:nvPicPr>
          <p:blipFill>
            <a:blip r:embed="rId2"/>
            <a:stretch>
              <a:fillRect/>
            </a:stretch>
          </p:blipFill>
          <p:spPr>
            <a:xfrm>
              <a:off x="356672" y="2353324"/>
              <a:ext cx="4392203" cy="3082137"/>
            </a:xfrm>
            <a:prstGeom prst="rect">
              <a:avLst/>
            </a:prstGeom>
          </p:spPr>
        </p:pic>
        <p:pic>
          <p:nvPicPr>
            <p:cNvPr id="5" name="Imagen 4">
              <a:extLst>
                <a:ext uri="{FF2B5EF4-FFF2-40B4-BE49-F238E27FC236}">
                  <a16:creationId xmlns:a16="http://schemas.microsoft.com/office/drawing/2014/main" id="{00716834-30BF-428E-8326-73E46D816208}"/>
                </a:ext>
              </a:extLst>
            </p:cNvPr>
            <p:cNvPicPr>
              <a:picLocks noChangeAspect="1"/>
            </p:cNvPicPr>
            <p:nvPr/>
          </p:nvPicPr>
          <p:blipFill rotWithShape="1">
            <a:blip r:embed="rId3"/>
            <a:srcRect l="26728" t="7068" r="17013" b="4478"/>
            <a:stretch/>
          </p:blipFill>
          <p:spPr>
            <a:xfrm>
              <a:off x="356672" y="5435255"/>
              <a:ext cx="954260" cy="221726"/>
            </a:xfrm>
            <a:prstGeom prst="rect">
              <a:avLst/>
            </a:prstGeom>
            <a:ln>
              <a:solidFill>
                <a:schemeClr val="tx1"/>
              </a:solidFill>
            </a:ln>
            <a:effectLst>
              <a:outerShdw blurRad="50800" dist="38100" dir="2700000" algn="tl" rotWithShape="0">
                <a:prstClr val="black">
                  <a:alpha val="40000"/>
                </a:prstClr>
              </a:outerShdw>
            </a:effectLst>
          </p:spPr>
        </p:pic>
      </p:grpSp>
      <p:pic>
        <p:nvPicPr>
          <p:cNvPr id="7" name="Imagen 6">
            <a:extLst>
              <a:ext uri="{FF2B5EF4-FFF2-40B4-BE49-F238E27FC236}">
                <a16:creationId xmlns:a16="http://schemas.microsoft.com/office/drawing/2014/main" id="{3B734203-67CB-4617-81BE-DA449B0C2199}"/>
              </a:ext>
            </a:extLst>
          </p:cNvPr>
          <p:cNvPicPr>
            <a:picLocks noChangeAspect="1"/>
          </p:cNvPicPr>
          <p:nvPr/>
        </p:nvPicPr>
        <p:blipFill rotWithShape="1">
          <a:blip r:embed="rId4"/>
          <a:srcRect b="11836"/>
          <a:stretch/>
        </p:blipFill>
        <p:spPr>
          <a:xfrm>
            <a:off x="6861350" y="3932771"/>
            <a:ext cx="4347669" cy="230149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708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ángulo redondeado 46">
            <a:extLst>
              <a:ext uri="{FF2B5EF4-FFF2-40B4-BE49-F238E27FC236}">
                <a16:creationId xmlns:a16="http://schemas.microsoft.com/office/drawing/2014/main" id="{A98FB4A8-68A8-4DD3-93B9-344170F460DD}"/>
              </a:ext>
            </a:extLst>
          </p:cNvPr>
          <p:cNvSpPr/>
          <p:nvPr/>
        </p:nvSpPr>
        <p:spPr>
          <a:xfrm>
            <a:off x="267710" y="1766191"/>
            <a:ext cx="11669469" cy="4597302"/>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5" name="Marcador de número de diapositiva 3">
            <a:extLst>
              <a:ext uri="{FF2B5EF4-FFF2-40B4-BE49-F238E27FC236}">
                <a16:creationId xmlns:a16="http://schemas.microsoft.com/office/drawing/2014/main" id="{611D08C8-3F0A-4ED6-8343-E9CCBC08CD91}"/>
              </a:ext>
            </a:extLst>
          </p:cNvPr>
          <p:cNvSpPr>
            <a:spLocks noGrp="1"/>
          </p:cNvSpPr>
          <p:nvPr>
            <p:ph type="sldNum" sz="quarter" idx="12"/>
          </p:nvPr>
        </p:nvSpPr>
        <p:spPr/>
        <p:txBody>
          <a:bodyPr/>
          <a:lstStyle/>
          <a:p>
            <a:fld id="{10414900-F4B6-4F4D-B282-B8E28E9B300F}" type="slidenum">
              <a:rPr lang="es-US" smtClean="0"/>
              <a:t>37</a:t>
            </a:fld>
            <a:endParaRPr lang="es-US" dirty="0"/>
          </a:p>
        </p:txBody>
      </p:sp>
      <p:sp>
        <p:nvSpPr>
          <p:cNvPr id="216" name="Rectángulo 215">
            <a:extLst>
              <a:ext uri="{FF2B5EF4-FFF2-40B4-BE49-F238E27FC236}">
                <a16:creationId xmlns:a16="http://schemas.microsoft.com/office/drawing/2014/main" id="{2D8F6217-8861-48A9-926F-5B246BCF363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b="1" dirty="0"/>
          </a:p>
        </p:txBody>
      </p:sp>
      <p:sp>
        <p:nvSpPr>
          <p:cNvPr id="11" name="object 9">
            <a:extLst>
              <a:ext uri="{FF2B5EF4-FFF2-40B4-BE49-F238E27FC236}">
                <a16:creationId xmlns:a16="http://schemas.microsoft.com/office/drawing/2014/main" id="{4C4A234D-C78D-4B5F-959F-356D845FEEC3}"/>
              </a:ext>
            </a:extLst>
          </p:cNvPr>
          <p:cNvSpPr txBox="1">
            <a:spLocks/>
          </p:cNvSpPr>
          <p:nvPr/>
        </p:nvSpPr>
        <p:spPr>
          <a:xfrm>
            <a:off x="4755216" y="2624271"/>
            <a:ext cx="2437735"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s-MX" b="1" spc="-5" dirty="0">
                <a:latin typeface="+mn-lt"/>
              </a:rPr>
              <a:t>GRACIAS</a:t>
            </a:r>
            <a:endParaRPr lang="es-MX" sz="2400" b="1" dirty="0">
              <a:latin typeface="+mn-lt"/>
            </a:endParaRPr>
          </a:p>
        </p:txBody>
      </p:sp>
      <p:sp>
        <p:nvSpPr>
          <p:cNvPr id="12" name="object 9">
            <a:extLst>
              <a:ext uri="{FF2B5EF4-FFF2-40B4-BE49-F238E27FC236}">
                <a16:creationId xmlns:a16="http://schemas.microsoft.com/office/drawing/2014/main" id="{4C4A234D-C78D-4B5F-959F-356D845FEEC3}"/>
              </a:ext>
            </a:extLst>
          </p:cNvPr>
          <p:cNvSpPr txBox="1">
            <a:spLocks/>
          </p:cNvSpPr>
          <p:nvPr/>
        </p:nvSpPr>
        <p:spPr>
          <a:xfrm>
            <a:off x="2497577" y="3682686"/>
            <a:ext cx="6953012"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s-MX" sz="2400" b="1" dirty="0">
                <a:solidFill>
                  <a:schemeClr val="accent5">
                    <a:lumMod val="75000"/>
                  </a:schemeClr>
                </a:solidFill>
                <a:hlinkClick r:id="rId2"/>
              </a:rPr>
              <a:t>sustentable@conavi.gob.mx</a:t>
            </a:r>
            <a:r>
              <a:rPr lang="es-MX" sz="2400" b="1" spc="-5" dirty="0">
                <a:solidFill>
                  <a:srgbClr val="C00000"/>
                </a:solidFill>
                <a:latin typeface="+mn-lt"/>
              </a:rPr>
              <a:t> </a:t>
            </a:r>
            <a:endParaRPr lang="es-MX" sz="1200" b="1" dirty="0">
              <a:solidFill>
                <a:srgbClr val="C00000"/>
              </a:solidFill>
              <a:latin typeface="+mn-lt"/>
            </a:endParaRPr>
          </a:p>
        </p:txBody>
      </p:sp>
      <p:sp>
        <p:nvSpPr>
          <p:cNvPr id="7" name="object 9">
            <a:extLst>
              <a:ext uri="{FF2B5EF4-FFF2-40B4-BE49-F238E27FC236}">
                <a16:creationId xmlns:a16="http://schemas.microsoft.com/office/drawing/2014/main" id="{4C4A234D-C78D-4B5F-959F-356D845FEEC3}"/>
              </a:ext>
            </a:extLst>
          </p:cNvPr>
          <p:cNvSpPr txBox="1">
            <a:spLocks/>
          </p:cNvSpPr>
          <p:nvPr/>
        </p:nvSpPr>
        <p:spPr>
          <a:xfrm>
            <a:off x="267710" y="4622548"/>
            <a:ext cx="11412747" cy="2436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s-MX" sz="1500" b="1" dirty="0">
                <a:solidFill>
                  <a:schemeClr val="accent5">
                    <a:lumMod val="75000"/>
                  </a:schemeClr>
                </a:solidFill>
              </a:rPr>
              <a:t>http://www.conavi.gob.mx/documentos/SGAVPS/SUSTENTABILIDAD/GUIA_DE_EVALUACION_DE_VIVIENDA_SUSTENTABLE_11062018.pdf</a:t>
            </a:r>
          </a:p>
        </p:txBody>
      </p:sp>
    </p:spTree>
    <p:extLst>
      <p:ext uri="{BB962C8B-B14F-4D97-AF65-F5344CB8AC3E}">
        <p14:creationId xmlns:p14="http://schemas.microsoft.com/office/powerpoint/2010/main" val="334258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rotWithShape="1">
          <a:blip r:embed="rId2"/>
          <a:srcRect t="39657" r="32438"/>
          <a:stretch/>
        </p:blipFill>
        <p:spPr>
          <a:xfrm>
            <a:off x="3279654" y="4802792"/>
            <a:ext cx="2396528" cy="1141580"/>
          </a:xfrm>
          <a:prstGeom prst="rect">
            <a:avLst/>
          </a:prstGeom>
        </p:spPr>
      </p:pic>
      <p:sp>
        <p:nvSpPr>
          <p:cNvPr id="4" name="Marcador de número de diapositiva 3"/>
          <p:cNvSpPr>
            <a:spLocks noGrp="1"/>
          </p:cNvSpPr>
          <p:nvPr>
            <p:ph type="sldNum" sz="quarter" idx="12"/>
          </p:nvPr>
        </p:nvSpPr>
        <p:spPr/>
        <p:txBody>
          <a:bodyPr/>
          <a:lstStyle/>
          <a:p>
            <a:fld id="{10414900-F4B6-4F4D-B282-B8E28E9B300F}" type="slidenum">
              <a:rPr lang="es-MX" smtClean="0"/>
              <a:t>4</a:t>
            </a:fld>
            <a:endParaRPr lang="es-MX"/>
          </a:p>
        </p:txBody>
      </p:sp>
      <p:grpSp>
        <p:nvGrpSpPr>
          <p:cNvPr id="22" name="Grupo 21"/>
          <p:cNvGrpSpPr/>
          <p:nvPr/>
        </p:nvGrpSpPr>
        <p:grpSpPr>
          <a:xfrm>
            <a:off x="0" y="78795"/>
            <a:ext cx="12192000" cy="1318913"/>
            <a:chOff x="0" y="78795"/>
            <a:chExt cx="12192000" cy="1318913"/>
          </a:xfrm>
        </p:grpSpPr>
        <p:grpSp>
          <p:nvGrpSpPr>
            <p:cNvPr id="23" name="Grupo 22">
              <a:extLst>
                <a:ext uri="{FF2B5EF4-FFF2-40B4-BE49-F238E27FC236}">
                  <a16:creationId xmlns:a16="http://schemas.microsoft.com/office/drawing/2014/main" id="{18AFB48C-0827-304A-89FC-3289053C6979}"/>
                </a:ext>
              </a:extLst>
            </p:cNvPr>
            <p:cNvGrpSpPr/>
            <p:nvPr/>
          </p:nvGrpSpPr>
          <p:grpSpPr>
            <a:xfrm>
              <a:off x="4326291" y="78795"/>
              <a:ext cx="3530249" cy="775802"/>
              <a:chOff x="1375332" y="2981966"/>
              <a:chExt cx="3530249" cy="775802"/>
            </a:xfrm>
          </p:grpSpPr>
          <p:pic>
            <p:nvPicPr>
              <p:cNvPr id="28" name="Imagen 27">
                <a:extLst>
                  <a:ext uri="{FF2B5EF4-FFF2-40B4-BE49-F238E27FC236}">
                    <a16:creationId xmlns:a16="http://schemas.microsoft.com/office/drawing/2014/main" id="{52010259-2AD5-1B41-812E-614293504171}"/>
                  </a:ext>
                </a:extLst>
              </p:cNvPr>
              <p:cNvPicPr>
                <a:picLocks noChangeAspect="1"/>
              </p:cNvPicPr>
              <p:nvPr/>
            </p:nvPicPr>
            <p:blipFill>
              <a:blip r:embed="rId3"/>
              <a:stretch>
                <a:fillRect/>
              </a:stretch>
            </p:blipFill>
            <p:spPr>
              <a:xfrm>
                <a:off x="1375332" y="2981966"/>
                <a:ext cx="2143398" cy="657067"/>
              </a:xfrm>
              <a:prstGeom prst="rect">
                <a:avLst/>
              </a:prstGeom>
              <a:ln>
                <a:noFill/>
              </a:ln>
            </p:spPr>
          </p:pic>
          <p:pic>
            <p:nvPicPr>
              <p:cNvPr id="29" name="Imagen 28">
                <a:extLst>
                  <a:ext uri="{FF2B5EF4-FFF2-40B4-BE49-F238E27FC236}">
                    <a16:creationId xmlns:a16="http://schemas.microsoft.com/office/drawing/2014/main" id="{7E5D07CB-4246-1048-ACCD-E87031AB65B4}"/>
                  </a:ext>
                </a:extLst>
              </p:cNvPr>
              <p:cNvPicPr>
                <a:picLocks noChangeAspect="1"/>
              </p:cNvPicPr>
              <p:nvPr/>
            </p:nvPicPr>
            <p:blipFill>
              <a:blip r:embed="rId4"/>
              <a:stretch>
                <a:fillRect/>
              </a:stretch>
            </p:blipFill>
            <p:spPr>
              <a:xfrm>
                <a:off x="3466626" y="2991026"/>
                <a:ext cx="1438955" cy="766742"/>
              </a:xfrm>
              <a:prstGeom prst="rect">
                <a:avLst/>
              </a:prstGeom>
              <a:ln>
                <a:noFill/>
              </a:ln>
            </p:spPr>
          </p:pic>
        </p:grpSp>
        <p:sp>
          <p:nvSpPr>
            <p:cNvPr id="25" name="Rectángulo 24">
              <a:extLst>
                <a:ext uri="{FF2B5EF4-FFF2-40B4-BE49-F238E27FC236}">
                  <a16:creationId xmlns:a16="http://schemas.microsoft.com/office/drawing/2014/main" id="{15D44445-6FAE-5D47-83E8-CDF970F5C115}"/>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a:t>CONSIDERACIONES GENERALES</a:t>
              </a:r>
            </a:p>
          </p:txBody>
        </p:sp>
        <p:sp>
          <p:nvSpPr>
            <p:cNvPr id="26" name="Rectángulo 25">
              <a:extLst>
                <a:ext uri="{FF2B5EF4-FFF2-40B4-BE49-F238E27FC236}">
                  <a16:creationId xmlns:a16="http://schemas.microsoft.com/office/drawing/2014/main" id="{82BF42B4-C97B-8047-B06B-0878908A45AF}"/>
                </a:ext>
              </a:extLst>
            </p:cNvPr>
            <p:cNvSpPr/>
            <p:nvPr/>
          </p:nvSpPr>
          <p:spPr>
            <a:xfrm>
              <a:off x="0" y="961383"/>
              <a:ext cx="5449554" cy="57337"/>
            </a:xfrm>
            <a:prstGeom prst="rect">
              <a:avLst/>
            </a:prstGeom>
            <a:solidFill>
              <a:srgbClr val="337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b="1"/>
            </a:p>
          </p:txBody>
        </p:sp>
        <p:sp>
          <p:nvSpPr>
            <p:cNvPr id="27" name="Rectángulo 26">
              <a:extLst>
                <a:ext uri="{FF2B5EF4-FFF2-40B4-BE49-F238E27FC236}">
                  <a16:creationId xmlns:a16="http://schemas.microsoft.com/office/drawing/2014/main" id="{82BF42B4-C97B-8047-B06B-0878908A45AF}"/>
                </a:ext>
              </a:extLst>
            </p:cNvPr>
            <p:cNvSpPr/>
            <p:nvPr/>
          </p:nvSpPr>
          <p:spPr>
            <a:xfrm>
              <a:off x="6742446" y="959991"/>
              <a:ext cx="5449554" cy="57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b="1"/>
            </a:p>
          </p:txBody>
        </p:sp>
      </p:grpSp>
      <p:sp>
        <p:nvSpPr>
          <p:cNvPr id="20" name="object 9"/>
          <p:cNvSpPr txBox="1">
            <a:spLocks/>
          </p:cNvSpPr>
          <p:nvPr/>
        </p:nvSpPr>
        <p:spPr>
          <a:xfrm>
            <a:off x="438099" y="1529174"/>
            <a:ext cx="1194435" cy="2997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dirty="0">
                <a:latin typeface="+mn-lt"/>
              </a:rPr>
              <a:t>Requisitos</a:t>
            </a:r>
            <a:endParaRPr lang="es-MX" sz="1800" dirty="0">
              <a:latin typeface="+mn-lt"/>
            </a:endParaRPr>
          </a:p>
        </p:txBody>
      </p:sp>
      <p:sp>
        <p:nvSpPr>
          <p:cNvPr id="24" name="object 11"/>
          <p:cNvSpPr/>
          <p:nvPr/>
        </p:nvSpPr>
        <p:spPr>
          <a:xfrm>
            <a:off x="8368496" y="2592631"/>
            <a:ext cx="3148314" cy="3351741"/>
          </a:xfrm>
          <a:prstGeom prst="rect">
            <a:avLst/>
          </a:prstGeom>
          <a:blipFill>
            <a:blip r:embed="rId5" cstate="print"/>
            <a:stretch>
              <a:fillRect/>
            </a:stretch>
          </a:blipFill>
        </p:spPr>
        <p:txBody>
          <a:bodyPr wrap="square" lIns="0" tIns="0" rIns="0" bIns="0" rtlCol="0"/>
          <a:lstStyle/>
          <a:p>
            <a:endParaRPr lang="es-MX"/>
          </a:p>
        </p:txBody>
      </p:sp>
      <p:sp>
        <p:nvSpPr>
          <p:cNvPr id="30" name="object 12"/>
          <p:cNvSpPr txBox="1"/>
          <p:nvPr/>
        </p:nvSpPr>
        <p:spPr>
          <a:xfrm>
            <a:off x="438099" y="1841244"/>
            <a:ext cx="11290300" cy="2240998"/>
          </a:xfrm>
          <a:prstGeom prst="rect">
            <a:avLst/>
          </a:prstGeom>
        </p:spPr>
        <p:txBody>
          <a:bodyPr vert="horz" wrap="square" lIns="0" tIns="12065" rIns="0" bIns="0" rtlCol="0">
            <a:spAutoFit/>
          </a:bodyPr>
          <a:lstStyle/>
          <a:p>
            <a:pPr marL="326390" indent="-286385">
              <a:lnSpc>
                <a:spcPct val="100000"/>
              </a:lnSpc>
              <a:spcBef>
                <a:spcPts val="95"/>
              </a:spcBef>
              <a:buClr>
                <a:srgbClr val="C00000"/>
              </a:buClr>
              <a:buFont typeface="Wingdings"/>
              <a:buChar char=""/>
              <a:tabLst>
                <a:tab pos="326390" algn="l"/>
                <a:tab pos="327025" algn="l"/>
              </a:tabLst>
            </a:pPr>
            <a:r>
              <a:rPr lang="es-MX" sz="1600" spc="-5" dirty="0">
                <a:cs typeface="Arial"/>
              </a:rPr>
              <a:t>La (s) vivienda (s) deben localizarse en alguno de los contornos U1, U2 o U3 de CONAVI conforme a los PCU en</a:t>
            </a:r>
            <a:r>
              <a:rPr lang="es-MX" sz="1600" spc="260" dirty="0">
                <a:cs typeface="Arial"/>
              </a:rPr>
              <a:t> </a:t>
            </a:r>
            <a:r>
              <a:rPr lang="es-MX" sz="1600" dirty="0">
                <a:cs typeface="Arial"/>
              </a:rPr>
              <a:t>SIG-RUV.</a:t>
            </a:r>
          </a:p>
          <a:p>
            <a:pPr marL="39688" indent="3636963">
              <a:lnSpc>
                <a:spcPct val="100000"/>
              </a:lnSpc>
              <a:spcBef>
                <a:spcPts val="95"/>
              </a:spcBef>
              <a:buClr>
                <a:srgbClr val="C00000"/>
              </a:buClr>
              <a:tabLst>
                <a:tab pos="325438" algn="l"/>
                <a:tab pos="327025" algn="l"/>
                <a:tab pos="3228975" algn="l"/>
              </a:tabLst>
            </a:pPr>
            <a:r>
              <a:rPr lang="es-MX" sz="1600" b="1" spc="-10" dirty="0">
                <a:solidFill>
                  <a:srgbClr val="006600"/>
                </a:solidFill>
                <a:cs typeface="Arial"/>
                <a:hlinkClick r:id="rId6"/>
              </a:rPr>
              <a:t>http://sig.ruv.org.mx/</a:t>
            </a:r>
            <a:endParaRPr lang="es-MX" sz="1600" b="1" spc="-10" dirty="0">
              <a:solidFill>
                <a:srgbClr val="006600"/>
              </a:solidFill>
              <a:cs typeface="Arial"/>
            </a:endParaRPr>
          </a:p>
          <a:p>
            <a:pPr marL="314325" algn="ctr">
              <a:lnSpc>
                <a:spcPct val="100000"/>
              </a:lnSpc>
            </a:pPr>
            <a:endParaRPr lang="es-MX" sz="1600" dirty="0">
              <a:cs typeface="Arial"/>
            </a:endParaRPr>
          </a:p>
          <a:p>
            <a:pPr marL="299085" indent="-286385">
              <a:lnSpc>
                <a:spcPct val="100000"/>
              </a:lnSpc>
              <a:spcBef>
                <a:spcPts val="1160"/>
              </a:spcBef>
              <a:buClr>
                <a:srgbClr val="C00000"/>
              </a:buClr>
              <a:buFont typeface="Wingdings"/>
              <a:buChar char=""/>
              <a:tabLst>
                <a:tab pos="299085" algn="l"/>
                <a:tab pos="299720" algn="l"/>
              </a:tabLst>
            </a:pPr>
            <a:r>
              <a:rPr lang="es-MX" sz="1600" spc="-25" dirty="0">
                <a:cs typeface="Arial"/>
              </a:rPr>
              <a:t>El</a:t>
            </a:r>
            <a:r>
              <a:rPr lang="es-MX" sz="1600" spc="-105" dirty="0">
                <a:cs typeface="Arial"/>
              </a:rPr>
              <a:t> </a:t>
            </a:r>
            <a:r>
              <a:rPr lang="es-MX" sz="1600" spc="-50" dirty="0">
                <a:cs typeface="Arial"/>
              </a:rPr>
              <a:t>prototipo</a:t>
            </a:r>
            <a:r>
              <a:rPr lang="es-MX" sz="1600" spc="-110" dirty="0">
                <a:cs typeface="Arial"/>
              </a:rPr>
              <a:t> </a:t>
            </a:r>
            <a:r>
              <a:rPr lang="es-MX" sz="1600" spc="-40" dirty="0">
                <a:cs typeface="Arial"/>
              </a:rPr>
              <a:t>debe</a:t>
            </a:r>
            <a:r>
              <a:rPr lang="es-MX" sz="1600" spc="-100" dirty="0">
                <a:cs typeface="Arial"/>
              </a:rPr>
              <a:t> </a:t>
            </a:r>
            <a:r>
              <a:rPr lang="es-MX" sz="1600" spc="-45" dirty="0">
                <a:cs typeface="Arial"/>
              </a:rPr>
              <a:t>contar</a:t>
            </a:r>
            <a:r>
              <a:rPr lang="es-MX" sz="1600" spc="-100" dirty="0">
                <a:cs typeface="Arial"/>
              </a:rPr>
              <a:t> </a:t>
            </a:r>
            <a:r>
              <a:rPr lang="es-MX" sz="1600" spc="-35" dirty="0">
                <a:cs typeface="Arial"/>
              </a:rPr>
              <a:t>con</a:t>
            </a:r>
            <a:r>
              <a:rPr lang="es-MX" sz="1600" spc="-110" dirty="0">
                <a:cs typeface="Arial"/>
              </a:rPr>
              <a:t> </a:t>
            </a:r>
            <a:r>
              <a:rPr lang="es-MX" sz="1600" b="1" spc="-30" dirty="0">
                <a:solidFill>
                  <a:srgbClr val="C00000"/>
                </a:solidFill>
                <a:cs typeface="Arial"/>
              </a:rPr>
              <a:t>al</a:t>
            </a:r>
            <a:r>
              <a:rPr lang="es-MX" sz="1600" b="1" spc="-95" dirty="0">
                <a:solidFill>
                  <a:srgbClr val="C00000"/>
                </a:solidFill>
                <a:cs typeface="Arial"/>
              </a:rPr>
              <a:t> </a:t>
            </a:r>
            <a:r>
              <a:rPr lang="es-MX" sz="1600" b="1" spc="-45" dirty="0">
                <a:solidFill>
                  <a:srgbClr val="C00000"/>
                </a:solidFill>
                <a:cs typeface="Arial"/>
              </a:rPr>
              <a:t>menos</a:t>
            </a:r>
            <a:r>
              <a:rPr lang="es-MX" sz="1600" b="1" spc="-105" dirty="0">
                <a:solidFill>
                  <a:srgbClr val="C00000"/>
                </a:solidFill>
                <a:cs typeface="Arial"/>
              </a:rPr>
              <a:t> </a:t>
            </a:r>
            <a:r>
              <a:rPr lang="es-MX" sz="1600" b="1" spc="-5" dirty="0">
                <a:solidFill>
                  <a:srgbClr val="C00000"/>
                </a:solidFill>
                <a:cs typeface="Arial"/>
              </a:rPr>
              <a:t>2</a:t>
            </a:r>
            <a:r>
              <a:rPr lang="es-MX" sz="1600" b="1" spc="-100" dirty="0">
                <a:solidFill>
                  <a:srgbClr val="C00000"/>
                </a:solidFill>
                <a:cs typeface="Arial"/>
              </a:rPr>
              <a:t> </a:t>
            </a:r>
            <a:r>
              <a:rPr lang="es-MX" sz="1600" b="1" spc="-50" dirty="0">
                <a:solidFill>
                  <a:srgbClr val="C00000"/>
                </a:solidFill>
                <a:cs typeface="Arial"/>
              </a:rPr>
              <a:t>recámaras</a:t>
            </a:r>
            <a:r>
              <a:rPr lang="es-MX" sz="1600" spc="-50" dirty="0">
                <a:cs typeface="Arial"/>
              </a:rPr>
              <a:t>,</a:t>
            </a:r>
            <a:r>
              <a:rPr lang="es-MX" sz="1600" spc="-85" dirty="0">
                <a:cs typeface="Arial"/>
              </a:rPr>
              <a:t> </a:t>
            </a:r>
            <a:r>
              <a:rPr lang="es-MX" sz="1600" spc="-50" dirty="0">
                <a:cs typeface="Arial"/>
              </a:rPr>
              <a:t>respecto</a:t>
            </a:r>
            <a:r>
              <a:rPr lang="es-MX" sz="1600" spc="-110" dirty="0">
                <a:cs typeface="Arial"/>
              </a:rPr>
              <a:t> </a:t>
            </a:r>
            <a:r>
              <a:rPr lang="es-MX" sz="1600" spc="-5" dirty="0">
                <a:cs typeface="Arial"/>
              </a:rPr>
              <a:t>a</a:t>
            </a:r>
            <a:r>
              <a:rPr lang="es-MX" sz="1600" spc="-100" dirty="0">
                <a:cs typeface="Arial"/>
              </a:rPr>
              <a:t> </a:t>
            </a:r>
            <a:r>
              <a:rPr lang="es-MX" sz="1600" spc="-25" dirty="0">
                <a:cs typeface="Arial"/>
              </a:rPr>
              <a:t>la</a:t>
            </a:r>
            <a:r>
              <a:rPr lang="es-MX" sz="1600" spc="-110" dirty="0">
                <a:cs typeface="Arial"/>
              </a:rPr>
              <a:t> </a:t>
            </a:r>
            <a:r>
              <a:rPr lang="es-MX" sz="1600" spc="-50" dirty="0">
                <a:cs typeface="Arial"/>
              </a:rPr>
              <a:t>normatividad</a:t>
            </a:r>
            <a:r>
              <a:rPr lang="es-MX" sz="1600" spc="-125" dirty="0">
                <a:cs typeface="Arial"/>
              </a:rPr>
              <a:t> </a:t>
            </a:r>
            <a:r>
              <a:rPr lang="es-MX" sz="1600" spc="-45" dirty="0">
                <a:cs typeface="Arial"/>
              </a:rPr>
              <a:t>vigente.</a:t>
            </a:r>
          </a:p>
          <a:p>
            <a:pPr marL="299085" indent="-286385">
              <a:lnSpc>
                <a:spcPct val="100000"/>
              </a:lnSpc>
              <a:spcBef>
                <a:spcPts val="1160"/>
              </a:spcBef>
              <a:buClr>
                <a:srgbClr val="C00000"/>
              </a:buClr>
              <a:buFont typeface="Wingdings"/>
              <a:buChar char=""/>
              <a:tabLst>
                <a:tab pos="299085" algn="l"/>
                <a:tab pos="299720" algn="l"/>
              </a:tabLst>
            </a:pPr>
            <a:r>
              <a:rPr lang="es-MX" sz="1600" spc="-45" dirty="0">
                <a:cs typeface="Arial"/>
              </a:rPr>
              <a:t>Los documentos deberán estar totalmente requisitados, aquellos que no registren su </a:t>
            </a:r>
          </a:p>
          <a:p>
            <a:pPr marL="12700">
              <a:lnSpc>
                <a:spcPct val="100000"/>
              </a:lnSpc>
              <a:spcBef>
                <a:spcPts val="1160"/>
              </a:spcBef>
              <a:buClr>
                <a:srgbClr val="C00000"/>
              </a:buClr>
              <a:tabLst>
                <a:tab pos="299085" algn="l"/>
                <a:tab pos="299720" algn="l"/>
              </a:tabLst>
            </a:pPr>
            <a:r>
              <a:rPr lang="es-MX" sz="1600" spc="-45" dirty="0">
                <a:cs typeface="Arial"/>
              </a:rPr>
              <a:t>	información </a:t>
            </a:r>
            <a:r>
              <a:rPr lang="es-MX" sz="1600" b="1" spc="-45" dirty="0">
                <a:cs typeface="Arial"/>
              </a:rPr>
              <a:t>serán rechazados</a:t>
            </a:r>
            <a:r>
              <a:rPr lang="es-MX" sz="1600" spc="-45" dirty="0">
                <a:cs typeface="Arial"/>
              </a:rPr>
              <a:t>.</a:t>
            </a:r>
            <a:endParaRPr lang="es-MX" sz="1600" dirty="0">
              <a:cs typeface="Arial"/>
            </a:endParaRPr>
          </a:p>
          <a:p>
            <a:pPr>
              <a:lnSpc>
                <a:spcPct val="100000"/>
              </a:lnSpc>
            </a:pPr>
            <a:endParaRPr lang="es-MX" sz="1800" dirty="0">
              <a:cs typeface="Times New Roman"/>
            </a:endParaRPr>
          </a:p>
        </p:txBody>
      </p:sp>
      <p:sp>
        <p:nvSpPr>
          <p:cNvPr id="31" name="Rectángulo 30"/>
          <p:cNvSpPr/>
          <p:nvPr/>
        </p:nvSpPr>
        <p:spPr>
          <a:xfrm>
            <a:off x="1035316" y="6077247"/>
            <a:ext cx="10181590" cy="923330"/>
          </a:xfrm>
          <a:prstGeom prst="rect">
            <a:avLst/>
          </a:prstGeom>
        </p:spPr>
        <p:txBody>
          <a:bodyPr wrap="square">
            <a:spAutoFit/>
          </a:bodyPr>
          <a:lstStyle/>
          <a:p>
            <a:pPr algn="ctr"/>
            <a:r>
              <a:rPr lang="es-MX" dirty="0"/>
              <a:t>Cualquier envío de documentación o dudas respecto al proceso </a:t>
            </a:r>
            <a:r>
              <a:rPr lang="es-MX" b="1" dirty="0">
                <a:solidFill>
                  <a:srgbClr val="C00000"/>
                </a:solidFill>
              </a:rPr>
              <a:t>sólo se recibe </a:t>
            </a:r>
            <a:r>
              <a:rPr lang="es-MX" dirty="0"/>
              <a:t>a través del correo: </a:t>
            </a:r>
            <a:r>
              <a:rPr lang="es-MX" b="1" dirty="0">
                <a:hlinkClick r:id="rId7"/>
              </a:rPr>
              <a:t>sustentable@conavi.gob.mx</a:t>
            </a:r>
            <a:endParaRPr lang="es-MX" b="1" dirty="0"/>
          </a:p>
          <a:p>
            <a:pPr algn="ctr"/>
            <a:endParaRPr lang="es-MX" b="1" dirty="0"/>
          </a:p>
        </p:txBody>
      </p:sp>
      <p:pic>
        <p:nvPicPr>
          <p:cNvPr id="2" name="Imagen 1"/>
          <p:cNvPicPr>
            <a:picLocks noChangeAspect="1"/>
          </p:cNvPicPr>
          <p:nvPr/>
        </p:nvPicPr>
        <p:blipFill>
          <a:blip r:embed="rId8"/>
          <a:stretch>
            <a:fillRect/>
          </a:stretch>
        </p:blipFill>
        <p:spPr>
          <a:xfrm>
            <a:off x="711553" y="3823689"/>
            <a:ext cx="7229475" cy="390525"/>
          </a:xfrm>
          <a:prstGeom prst="rect">
            <a:avLst/>
          </a:prstGeom>
        </p:spPr>
      </p:pic>
      <p:pic>
        <p:nvPicPr>
          <p:cNvPr id="3" name="Imagen 2"/>
          <p:cNvPicPr>
            <a:picLocks noChangeAspect="1"/>
          </p:cNvPicPr>
          <p:nvPr/>
        </p:nvPicPr>
        <p:blipFill rotWithShape="1">
          <a:blip r:embed="rId2"/>
          <a:srcRect b="72878"/>
          <a:stretch/>
        </p:blipFill>
        <p:spPr>
          <a:xfrm>
            <a:off x="2533650" y="4240047"/>
            <a:ext cx="3547155" cy="513108"/>
          </a:xfrm>
          <a:prstGeom prst="rect">
            <a:avLst/>
          </a:prstGeom>
        </p:spPr>
      </p:pic>
      <p:sp>
        <p:nvSpPr>
          <p:cNvPr id="5" name="Rectángulo 4"/>
          <p:cNvSpPr/>
          <p:nvPr/>
        </p:nvSpPr>
        <p:spPr>
          <a:xfrm>
            <a:off x="3253776" y="4804997"/>
            <a:ext cx="2340275" cy="1137169"/>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355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46">
            <a:extLst>
              <a:ext uri="{FF2B5EF4-FFF2-40B4-BE49-F238E27FC236}">
                <a16:creationId xmlns:a16="http://schemas.microsoft.com/office/drawing/2014/main" id="{B6634F3F-26D6-4A16-939A-4E08289E9BDF}"/>
              </a:ext>
            </a:extLst>
          </p:cNvPr>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MX" smtClean="0"/>
              <a:t>5</a:t>
            </a:fld>
            <a:endParaRPr lang="es-MX"/>
          </a:p>
        </p:txBody>
      </p:sp>
      <p:sp>
        <p:nvSpPr>
          <p:cNvPr id="34" name="object 9"/>
          <p:cNvSpPr txBox="1"/>
          <p:nvPr/>
        </p:nvSpPr>
        <p:spPr>
          <a:xfrm>
            <a:off x="316057" y="2898494"/>
            <a:ext cx="11478547" cy="2230739"/>
          </a:xfrm>
          <a:prstGeom prst="rect">
            <a:avLst/>
          </a:prstGeom>
        </p:spPr>
        <p:txBody>
          <a:bodyPr vert="horz" wrap="square" lIns="0" tIns="12065" rIns="0" bIns="0" rtlCol="0">
            <a:spAutoFit/>
          </a:bodyPr>
          <a:lstStyle/>
          <a:p>
            <a:pPr>
              <a:lnSpc>
                <a:spcPct val="100000"/>
              </a:lnSpc>
              <a:spcBef>
                <a:spcPts val="20"/>
              </a:spcBef>
            </a:pPr>
            <a:endParaRPr lang="es-MX" sz="1650" dirty="0">
              <a:cs typeface="Times New Roman"/>
            </a:endParaRPr>
          </a:p>
          <a:p>
            <a:pPr marL="355600" indent="-342900">
              <a:lnSpc>
                <a:spcPct val="100000"/>
              </a:lnSpc>
              <a:buClr>
                <a:srgbClr val="006600"/>
              </a:buClr>
              <a:buAutoNum type="arabicPeriod"/>
              <a:tabLst>
                <a:tab pos="354965" algn="l"/>
                <a:tab pos="355600" algn="l"/>
              </a:tabLst>
            </a:pPr>
            <a:r>
              <a:rPr lang="es-MX" sz="1600" b="1" spc="-5" dirty="0">
                <a:cs typeface="Arial"/>
              </a:rPr>
              <a:t>Formato Datos Generales</a:t>
            </a:r>
            <a:endParaRPr lang="es-MX" sz="1600" dirty="0">
              <a:cs typeface="Arial"/>
            </a:endParaRPr>
          </a:p>
          <a:p>
            <a:pPr marL="354965" marR="5080" algn="just">
              <a:lnSpc>
                <a:spcPct val="100000"/>
              </a:lnSpc>
            </a:pPr>
            <a:r>
              <a:rPr lang="es-MX" sz="1600" spc="-5" dirty="0">
                <a:cs typeface="Arial"/>
              </a:rPr>
              <a:t>En formato editable (archivo de Excel), debe estar completamente lleno con los datos de la empresa  incluyendo la dirección y datos del</a:t>
            </a:r>
            <a:r>
              <a:rPr lang="es-MX" sz="1600" spc="30" dirty="0">
                <a:cs typeface="Arial"/>
              </a:rPr>
              <a:t> </a:t>
            </a:r>
            <a:r>
              <a:rPr lang="es-MX" sz="1600" spc="-5" dirty="0">
                <a:cs typeface="Arial"/>
              </a:rPr>
              <a:t>responsable.</a:t>
            </a:r>
          </a:p>
          <a:p>
            <a:pPr marL="354965" marR="5080" algn="just">
              <a:lnSpc>
                <a:spcPct val="100000"/>
              </a:lnSpc>
            </a:pPr>
            <a:endParaRPr lang="es-MX" sz="1600" dirty="0">
              <a:cs typeface="Arial"/>
            </a:endParaRPr>
          </a:p>
          <a:p>
            <a:pPr marL="355600" indent="-342900">
              <a:lnSpc>
                <a:spcPct val="100000"/>
              </a:lnSpc>
              <a:buClr>
                <a:srgbClr val="006600"/>
              </a:buClr>
              <a:buFont typeface="+mj-lt"/>
              <a:buAutoNum type="arabicPeriod" startAt="2"/>
              <a:tabLst>
                <a:tab pos="354965" algn="l"/>
                <a:tab pos="355600" algn="l"/>
              </a:tabLst>
            </a:pPr>
            <a:r>
              <a:rPr lang="es-MX" sz="1600" b="1" spc="-5" dirty="0">
                <a:cs typeface="Arial"/>
              </a:rPr>
              <a:t>Planos del prototipo </a:t>
            </a:r>
            <a:r>
              <a:rPr lang="es-MX" sz="1600" spc="-5" dirty="0">
                <a:cs typeface="Arial"/>
              </a:rPr>
              <a:t>(En formato DWG y PDF).</a:t>
            </a:r>
            <a:endParaRPr lang="es-MX" sz="1600" dirty="0">
              <a:cs typeface="Arial"/>
            </a:endParaRPr>
          </a:p>
          <a:p>
            <a:pPr marL="812800" lvl="1" indent="-342900">
              <a:lnSpc>
                <a:spcPct val="100000"/>
              </a:lnSpc>
              <a:buClr>
                <a:srgbClr val="006600"/>
              </a:buClr>
              <a:buFont typeface="+mj-lt"/>
              <a:buAutoNum type="alphaLcParenR"/>
              <a:tabLst>
                <a:tab pos="812165" algn="l"/>
                <a:tab pos="812800" algn="l"/>
              </a:tabLst>
            </a:pPr>
            <a:r>
              <a:rPr lang="es-MX" sz="1600" spc="-5" dirty="0">
                <a:cs typeface="Arial"/>
              </a:rPr>
              <a:t>Plano de sembrado con indicación del norte y </a:t>
            </a:r>
            <a:r>
              <a:rPr lang="es-MX" sz="1600" b="1" spc="-5" dirty="0">
                <a:solidFill>
                  <a:srgbClr val="C00000"/>
                </a:solidFill>
                <a:cs typeface="Arial"/>
              </a:rPr>
              <a:t>localización de las viviendas a</a:t>
            </a:r>
            <a:r>
              <a:rPr lang="es-MX" sz="1600" b="1" spc="-25" dirty="0">
                <a:solidFill>
                  <a:srgbClr val="C00000"/>
                </a:solidFill>
                <a:cs typeface="Arial"/>
              </a:rPr>
              <a:t> </a:t>
            </a:r>
            <a:r>
              <a:rPr lang="es-MX" sz="1600" b="1" spc="-10" dirty="0">
                <a:solidFill>
                  <a:srgbClr val="C00000"/>
                </a:solidFill>
                <a:cs typeface="Arial"/>
              </a:rPr>
              <a:t>optimizar</a:t>
            </a:r>
            <a:r>
              <a:rPr lang="es-MX" sz="1600" spc="-10" dirty="0">
                <a:cs typeface="Arial"/>
              </a:rPr>
              <a:t>.</a:t>
            </a:r>
            <a:endParaRPr lang="es-MX" sz="1600" dirty="0">
              <a:cs typeface="Arial"/>
            </a:endParaRPr>
          </a:p>
          <a:p>
            <a:pPr marL="812800" lvl="1" indent="-342900">
              <a:lnSpc>
                <a:spcPts val="1895"/>
              </a:lnSpc>
              <a:buClr>
                <a:srgbClr val="006600"/>
              </a:buClr>
              <a:buFont typeface="+mj-lt"/>
              <a:buAutoNum type="alphaLcParenR"/>
              <a:tabLst>
                <a:tab pos="812165" algn="l"/>
                <a:tab pos="812800" algn="l"/>
              </a:tabLst>
            </a:pPr>
            <a:r>
              <a:rPr lang="es-MX" sz="1600" spc="-5" dirty="0">
                <a:cs typeface="Arial"/>
              </a:rPr>
              <a:t>Planos arquitectónicos con indicación del norte (plantas, cortes y</a:t>
            </a:r>
            <a:r>
              <a:rPr lang="es-MX" sz="1600" spc="25" dirty="0">
                <a:cs typeface="Arial"/>
              </a:rPr>
              <a:t> </a:t>
            </a:r>
            <a:r>
              <a:rPr lang="es-MX" sz="1600" spc="-5" dirty="0">
                <a:cs typeface="Arial"/>
              </a:rPr>
              <a:t>fachadas).</a:t>
            </a:r>
            <a:endParaRPr lang="es-MX" sz="1600" dirty="0">
              <a:cs typeface="Arial"/>
            </a:endParaRPr>
          </a:p>
          <a:p>
            <a:pPr marL="812800" lvl="1" indent="-342900">
              <a:lnSpc>
                <a:spcPts val="1895"/>
              </a:lnSpc>
              <a:buClr>
                <a:srgbClr val="006600"/>
              </a:buClr>
              <a:buFont typeface="+mj-lt"/>
              <a:buAutoNum type="alphaLcParenR"/>
              <a:tabLst>
                <a:tab pos="812165" algn="l"/>
                <a:tab pos="812800" algn="l"/>
              </a:tabLst>
            </a:pPr>
            <a:r>
              <a:rPr lang="es-MX" sz="1600" spc="-5" dirty="0">
                <a:cs typeface="Arial"/>
              </a:rPr>
              <a:t>Planos de instalaciones</a:t>
            </a:r>
            <a:r>
              <a:rPr lang="es-MX" sz="1600" spc="-35" dirty="0">
                <a:cs typeface="Arial"/>
              </a:rPr>
              <a:t> </a:t>
            </a:r>
            <a:r>
              <a:rPr lang="es-MX" sz="1600" spc="-5" dirty="0">
                <a:cs typeface="Arial"/>
              </a:rPr>
              <a:t>hidráulicas.</a:t>
            </a:r>
            <a:endParaRPr lang="es-MX" sz="1600" dirty="0">
              <a:cs typeface="Arial"/>
            </a:endParaRPr>
          </a:p>
        </p:txBody>
      </p:sp>
      <p:sp>
        <p:nvSpPr>
          <p:cNvPr id="36" name="object 11"/>
          <p:cNvSpPr/>
          <p:nvPr/>
        </p:nvSpPr>
        <p:spPr>
          <a:xfrm>
            <a:off x="1518349" y="2167372"/>
            <a:ext cx="2600706" cy="592086"/>
          </a:xfrm>
          <a:prstGeom prst="rect">
            <a:avLst/>
          </a:prstGeom>
          <a:blipFill>
            <a:blip r:embed="rId2"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lang="es-MX"/>
          </a:p>
        </p:txBody>
      </p:sp>
      <p:sp>
        <p:nvSpPr>
          <p:cNvPr id="37"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lang="es-MX" sz="2000" b="1">
                <a:solidFill>
                  <a:srgbClr val="FFFFFF"/>
                </a:solidFill>
                <a:cs typeface="Arial"/>
              </a:rPr>
              <a:t>P</a:t>
            </a:r>
            <a:r>
              <a:rPr lang="es-MX" sz="2000" b="1" spc="-265">
                <a:solidFill>
                  <a:srgbClr val="FFFFFF"/>
                </a:solidFill>
                <a:cs typeface="Arial"/>
              </a:rPr>
              <a:t> </a:t>
            </a:r>
            <a:r>
              <a:rPr lang="es-MX" sz="2000" b="1">
                <a:solidFill>
                  <a:srgbClr val="FFFFFF"/>
                </a:solidFill>
                <a:cs typeface="Arial"/>
              </a:rPr>
              <a:t>a</a:t>
            </a:r>
            <a:r>
              <a:rPr lang="es-MX" sz="2000" b="1" spc="-260">
                <a:solidFill>
                  <a:srgbClr val="FFFFFF"/>
                </a:solidFill>
                <a:cs typeface="Arial"/>
              </a:rPr>
              <a:t> </a:t>
            </a:r>
            <a:r>
              <a:rPr lang="es-MX" sz="2000" b="1">
                <a:solidFill>
                  <a:srgbClr val="FFFFFF"/>
                </a:solidFill>
                <a:cs typeface="Arial"/>
              </a:rPr>
              <a:t>s</a:t>
            </a:r>
            <a:r>
              <a:rPr lang="es-MX" sz="2000" b="1" spc="-260">
                <a:solidFill>
                  <a:srgbClr val="FFFFFF"/>
                </a:solidFill>
                <a:cs typeface="Arial"/>
              </a:rPr>
              <a:t> </a:t>
            </a:r>
            <a:r>
              <a:rPr lang="es-MX" sz="2000" b="1">
                <a:solidFill>
                  <a:srgbClr val="FFFFFF"/>
                </a:solidFill>
                <a:cs typeface="Arial"/>
              </a:rPr>
              <a:t>o	1</a:t>
            </a:r>
            <a:endParaRPr lang="es-MX" sz="2000">
              <a:cs typeface="Arial"/>
            </a:endParaRPr>
          </a:p>
        </p:txBody>
      </p:sp>
      <p:sp>
        <p:nvSpPr>
          <p:cNvPr id="38"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b="1" dirty="0">
                <a:cs typeface="Arial"/>
              </a:rPr>
              <a:t>Solicitud </a:t>
            </a:r>
            <a:r>
              <a:rPr lang="es-MX" sz="1800" b="1" spc="-5" dirty="0">
                <a:cs typeface="Arial"/>
              </a:rPr>
              <a:t>de </a:t>
            </a:r>
            <a:r>
              <a:rPr lang="es-MX" sz="1800" b="1" spc="-10" dirty="0">
                <a:cs typeface="Arial"/>
              </a:rPr>
              <a:t>Evaluación </a:t>
            </a:r>
            <a:r>
              <a:rPr lang="es-MX" sz="1800" b="1" spc="-5" dirty="0">
                <a:cs typeface="Arial"/>
              </a:rPr>
              <a:t>por</a:t>
            </a:r>
            <a:r>
              <a:rPr lang="es-MX" sz="1800" b="1" spc="30" dirty="0">
                <a:cs typeface="Arial"/>
              </a:rPr>
              <a:t> </a:t>
            </a:r>
            <a:r>
              <a:rPr lang="es-MX" sz="1800" b="1" spc="-5" dirty="0">
                <a:cs typeface="Arial"/>
              </a:rPr>
              <a:t>prototipo</a:t>
            </a:r>
            <a:endParaRPr lang="es-MX" sz="1800" dirty="0">
              <a:cs typeface="Arial"/>
            </a:endParaRPr>
          </a:p>
        </p:txBody>
      </p:sp>
      <p:sp>
        <p:nvSpPr>
          <p:cNvPr id="39" name="object 14"/>
          <p:cNvSpPr txBox="1"/>
          <p:nvPr/>
        </p:nvSpPr>
        <p:spPr>
          <a:xfrm>
            <a:off x="688420" y="6178826"/>
            <a:ext cx="11052810" cy="166071"/>
          </a:xfrm>
          <a:prstGeom prst="rect">
            <a:avLst/>
          </a:prstGeom>
        </p:spPr>
        <p:txBody>
          <a:bodyPr vert="horz" wrap="square" lIns="0" tIns="12065" rIns="0" bIns="0" rtlCol="0">
            <a:spAutoFit/>
          </a:bodyPr>
          <a:lstStyle/>
          <a:p>
            <a:pPr marL="12700">
              <a:lnSpc>
                <a:spcPct val="100000"/>
              </a:lnSpc>
              <a:spcBef>
                <a:spcPts val="95"/>
              </a:spcBef>
            </a:pPr>
            <a:r>
              <a:rPr lang="es-MX" sz="1000" spc="-15">
                <a:solidFill>
                  <a:srgbClr val="C00000"/>
                </a:solidFill>
                <a:cs typeface="Arial"/>
              </a:rPr>
              <a:t>*</a:t>
            </a:r>
            <a:r>
              <a:rPr lang="es-MX" sz="1000" b="1" spc="-15">
                <a:solidFill>
                  <a:srgbClr val="C00000"/>
                </a:solidFill>
                <a:cs typeface="Arial"/>
              </a:rPr>
              <a:t>Los archivos solo </a:t>
            </a:r>
            <a:r>
              <a:rPr lang="es-MX" sz="1000" b="1" spc="-10">
                <a:solidFill>
                  <a:srgbClr val="C00000"/>
                </a:solidFill>
                <a:cs typeface="Arial"/>
              </a:rPr>
              <a:t>se </a:t>
            </a:r>
            <a:r>
              <a:rPr lang="es-MX" sz="1000" b="1" spc="-20">
                <a:solidFill>
                  <a:srgbClr val="C00000"/>
                </a:solidFill>
                <a:cs typeface="Arial"/>
              </a:rPr>
              <a:t>recibirán </a:t>
            </a:r>
            <a:r>
              <a:rPr lang="es-MX" sz="1000" b="1" spc="-15">
                <a:solidFill>
                  <a:srgbClr val="C00000"/>
                </a:solidFill>
                <a:cs typeface="Arial"/>
              </a:rPr>
              <a:t>adjuntos </a:t>
            </a:r>
            <a:r>
              <a:rPr lang="es-MX" sz="1000" b="1" spc="-10">
                <a:solidFill>
                  <a:srgbClr val="C00000"/>
                </a:solidFill>
                <a:cs typeface="Arial"/>
              </a:rPr>
              <a:t>al </a:t>
            </a:r>
            <a:r>
              <a:rPr lang="es-MX" sz="1000" b="1" spc="-15">
                <a:solidFill>
                  <a:srgbClr val="C00000"/>
                </a:solidFill>
                <a:cs typeface="Arial"/>
              </a:rPr>
              <a:t>correo, </a:t>
            </a:r>
            <a:r>
              <a:rPr lang="es-MX" sz="1000" b="1" spc="-10">
                <a:solidFill>
                  <a:srgbClr val="C00000"/>
                </a:solidFill>
                <a:cs typeface="Arial"/>
              </a:rPr>
              <a:t>si por su </a:t>
            </a:r>
            <a:r>
              <a:rPr lang="es-MX" sz="1000" b="1" spc="-15">
                <a:solidFill>
                  <a:srgbClr val="C00000"/>
                </a:solidFill>
                <a:cs typeface="Arial"/>
              </a:rPr>
              <a:t>dimensión, </a:t>
            </a:r>
            <a:r>
              <a:rPr lang="es-MX" sz="1000" b="1" spc="-10">
                <a:solidFill>
                  <a:srgbClr val="C00000"/>
                </a:solidFill>
                <a:cs typeface="Arial"/>
              </a:rPr>
              <a:t>su </a:t>
            </a:r>
            <a:r>
              <a:rPr lang="es-MX" sz="1000" b="1" spc="-15">
                <a:solidFill>
                  <a:srgbClr val="C00000"/>
                </a:solidFill>
                <a:cs typeface="Arial"/>
              </a:rPr>
              <a:t>servidor </a:t>
            </a:r>
            <a:r>
              <a:rPr lang="es-MX" sz="1000" b="1" spc="-10">
                <a:solidFill>
                  <a:srgbClr val="C00000"/>
                </a:solidFill>
                <a:cs typeface="Arial"/>
              </a:rPr>
              <a:t>no </a:t>
            </a:r>
            <a:r>
              <a:rPr lang="es-MX" sz="1000" b="1" spc="-15">
                <a:solidFill>
                  <a:srgbClr val="C00000"/>
                </a:solidFill>
                <a:cs typeface="Arial"/>
              </a:rPr>
              <a:t>les permite enviarlo, les pedimos </a:t>
            </a:r>
            <a:r>
              <a:rPr lang="es-MX" sz="1000" b="1" spc="-10">
                <a:solidFill>
                  <a:srgbClr val="C00000"/>
                </a:solidFill>
                <a:cs typeface="Arial"/>
              </a:rPr>
              <a:t>que </a:t>
            </a:r>
            <a:r>
              <a:rPr lang="es-MX" sz="1000" b="1" spc="-20">
                <a:solidFill>
                  <a:srgbClr val="C00000"/>
                </a:solidFill>
                <a:cs typeface="Arial"/>
              </a:rPr>
              <a:t>aligeren </a:t>
            </a:r>
            <a:r>
              <a:rPr lang="es-MX" sz="1000" b="1" spc="-10">
                <a:solidFill>
                  <a:srgbClr val="C00000"/>
                </a:solidFill>
                <a:cs typeface="Arial"/>
              </a:rPr>
              <a:t>el </a:t>
            </a:r>
            <a:r>
              <a:rPr lang="es-MX" sz="1000" b="1" spc="-15">
                <a:solidFill>
                  <a:srgbClr val="C00000"/>
                </a:solidFill>
                <a:cs typeface="Arial"/>
              </a:rPr>
              <a:t>archivo sin </a:t>
            </a:r>
            <a:r>
              <a:rPr lang="es-MX" sz="1000" b="1" spc="-20">
                <a:solidFill>
                  <a:srgbClr val="C00000"/>
                </a:solidFill>
                <a:cs typeface="Arial"/>
              </a:rPr>
              <a:t>sacrificar </a:t>
            </a:r>
            <a:r>
              <a:rPr lang="es-MX" sz="1000" b="1" spc="-10">
                <a:solidFill>
                  <a:srgbClr val="C00000"/>
                </a:solidFill>
                <a:cs typeface="Arial"/>
              </a:rPr>
              <a:t>la </a:t>
            </a:r>
            <a:r>
              <a:rPr lang="es-MX" sz="1000" b="1" spc="-15">
                <a:solidFill>
                  <a:srgbClr val="C00000"/>
                </a:solidFill>
                <a:cs typeface="Arial"/>
              </a:rPr>
              <a:t>resolución </a:t>
            </a:r>
            <a:r>
              <a:rPr lang="es-MX" sz="1000" b="1" spc="-10">
                <a:solidFill>
                  <a:srgbClr val="C00000"/>
                </a:solidFill>
                <a:cs typeface="Arial"/>
              </a:rPr>
              <a:t>de </a:t>
            </a:r>
            <a:r>
              <a:rPr lang="es-MX" sz="1000" b="1" spc="-15">
                <a:solidFill>
                  <a:srgbClr val="C00000"/>
                </a:solidFill>
                <a:cs typeface="Arial"/>
              </a:rPr>
              <a:t>las</a:t>
            </a:r>
            <a:r>
              <a:rPr lang="es-MX" sz="1000" b="1" spc="85">
                <a:solidFill>
                  <a:srgbClr val="C00000"/>
                </a:solidFill>
                <a:cs typeface="Arial"/>
              </a:rPr>
              <a:t> </a:t>
            </a:r>
            <a:r>
              <a:rPr lang="es-MX" sz="1000" b="1" spc="-15">
                <a:solidFill>
                  <a:srgbClr val="C00000"/>
                </a:solidFill>
                <a:cs typeface="Arial"/>
              </a:rPr>
              <a:t>imágenes</a:t>
            </a:r>
            <a:endParaRPr lang="es-MX" sz="1000">
              <a:cs typeface="Arial"/>
            </a:endParaRPr>
          </a:p>
        </p:txBody>
      </p:sp>
      <p:grpSp>
        <p:nvGrpSpPr>
          <p:cNvPr id="21" name="Grupo 20">
            <a:extLst>
              <a:ext uri="{FF2B5EF4-FFF2-40B4-BE49-F238E27FC236}">
                <a16:creationId xmlns:a16="http://schemas.microsoft.com/office/drawing/2014/main" id="{E36238CC-5D0C-4E3D-B480-3F93F7476A4D}"/>
              </a:ext>
            </a:extLst>
          </p:cNvPr>
          <p:cNvGrpSpPr/>
          <p:nvPr/>
        </p:nvGrpSpPr>
        <p:grpSpPr>
          <a:xfrm>
            <a:off x="316057" y="1693261"/>
            <a:ext cx="1110084" cy="1110084"/>
            <a:chOff x="2072941" y="1846126"/>
            <a:chExt cx="1828801" cy="1828799"/>
          </a:xfrm>
        </p:grpSpPr>
        <p:sp>
          <p:nvSpPr>
            <p:cNvPr id="24" name="Rectángulo: esquinas redondeadas 19">
              <a:extLst>
                <a:ext uri="{FF2B5EF4-FFF2-40B4-BE49-F238E27FC236}">
                  <a16:creationId xmlns:a16="http://schemas.microsoft.com/office/drawing/2014/main" id="{B449818D-03CC-4101-854C-DCF0FE92E4FA}"/>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3"/>
              </a:endParaRPr>
            </a:p>
            <a:p>
              <a:pPr algn="ctr"/>
              <a:endParaRPr lang="es-MX" sz="600" dirty="0">
                <a:hlinkClick r:id="rId3"/>
              </a:endParaRPr>
            </a:p>
            <a:p>
              <a:pPr algn="ctr"/>
              <a:r>
                <a:rPr lang="es-MX" sz="400" dirty="0">
                  <a:hlinkClick r:id="rId3"/>
                </a:rPr>
                <a:t>sustentable@conavi.gob.mx</a:t>
              </a:r>
              <a:endParaRPr lang="es-MX" sz="400" dirty="0"/>
            </a:p>
          </p:txBody>
        </p:sp>
        <p:pic>
          <p:nvPicPr>
            <p:cNvPr id="30" name="Imagen 27">
              <a:extLst>
                <a:ext uri="{FF2B5EF4-FFF2-40B4-BE49-F238E27FC236}">
                  <a16:creationId xmlns:a16="http://schemas.microsoft.com/office/drawing/2014/main" id="{E2FD2E19-B690-4285-8040-7E757F5F9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20" name="Rectángulo 19">
            <a:extLst>
              <a:ext uri="{FF2B5EF4-FFF2-40B4-BE49-F238E27FC236}">
                <a16:creationId xmlns:a16="http://schemas.microsoft.com/office/drawing/2014/main" id="{3A96ADFF-C2FC-478A-8D4D-269EA3F34FF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14"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Tree>
    <p:extLst>
      <p:ext uri="{BB962C8B-B14F-4D97-AF65-F5344CB8AC3E}">
        <p14:creationId xmlns:p14="http://schemas.microsoft.com/office/powerpoint/2010/main" val="97566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46">
            <a:extLst>
              <a:ext uri="{FF2B5EF4-FFF2-40B4-BE49-F238E27FC236}">
                <a16:creationId xmlns:a16="http://schemas.microsoft.com/office/drawing/2014/main" id="{BA693A87-CCB1-45CB-988F-A0D8B174622D}"/>
              </a:ext>
            </a:extLst>
          </p:cNvPr>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US" smtClean="0"/>
              <a:t>6</a:t>
            </a:fld>
            <a:endParaRPr lang="es-US"/>
          </a:p>
        </p:txBody>
      </p:sp>
      <p:sp>
        <p:nvSpPr>
          <p:cNvPr id="57" name="object 10"/>
          <p:cNvSpPr txBox="1">
            <a:spLocks noGrp="1"/>
          </p:cNvSpPr>
          <p:nvPr>
            <p:ph type="title" idx="4294967295"/>
          </p:nvPr>
        </p:nvSpPr>
        <p:spPr>
          <a:xfrm>
            <a:off x="1517445" y="1758950"/>
            <a:ext cx="8624888" cy="300038"/>
          </a:xfrm>
          <a:prstGeom prst="rect">
            <a:avLst/>
          </a:prstGeom>
        </p:spPr>
        <p:txBody>
          <a:bodyPr vert="horz" wrap="square" lIns="0" tIns="12700" rIns="0" bIns="0" rtlCol="0">
            <a:spAutoFit/>
          </a:bodyPr>
          <a:lstStyle/>
          <a:p>
            <a:pPr marL="12700">
              <a:lnSpc>
                <a:spcPct val="100000"/>
              </a:lnSpc>
              <a:spcBef>
                <a:spcPts val="100"/>
              </a:spcBef>
            </a:pPr>
            <a:r>
              <a:rPr sz="1800" spc="-5" dirty="0">
                <a:latin typeface="+mn-lt"/>
              </a:rPr>
              <a:t>El Desarrollador </a:t>
            </a:r>
            <a:r>
              <a:rPr sz="1800" spc="-10" dirty="0">
                <a:latin typeface="+mn-lt"/>
              </a:rPr>
              <a:t>lleva </a:t>
            </a:r>
            <a:r>
              <a:rPr sz="1800" spc="-5" dirty="0">
                <a:latin typeface="+mn-lt"/>
              </a:rPr>
              <a:t>a cabo las </a:t>
            </a:r>
            <a:r>
              <a:rPr sz="1800" spc="-10" dirty="0">
                <a:latin typeface="+mn-lt"/>
              </a:rPr>
              <a:t>actividades </a:t>
            </a:r>
            <a:r>
              <a:rPr sz="1800" spc="-5" dirty="0">
                <a:latin typeface="+mn-lt"/>
              </a:rPr>
              <a:t>descritas en los siguientes</a:t>
            </a:r>
            <a:r>
              <a:rPr sz="1800" spc="275" dirty="0">
                <a:latin typeface="+mn-lt"/>
              </a:rPr>
              <a:t> </a:t>
            </a:r>
            <a:r>
              <a:rPr sz="1800" spc="-5" dirty="0">
                <a:latin typeface="+mn-lt"/>
              </a:rPr>
              <a:t>pasos:</a:t>
            </a:r>
            <a:endParaRPr sz="1800" dirty="0">
              <a:latin typeface="+mn-lt"/>
            </a:endParaRPr>
          </a:p>
        </p:txBody>
      </p:sp>
      <p:sp>
        <p:nvSpPr>
          <p:cNvPr id="48" name="object 11"/>
          <p:cNvSpPr/>
          <p:nvPr/>
        </p:nvSpPr>
        <p:spPr>
          <a:xfrm>
            <a:off x="581430" y="5447110"/>
            <a:ext cx="10956116" cy="680478"/>
          </a:xfrm>
          <a:prstGeom prst="rect">
            <a:avLst/>
          </a:prstGeom>
          <a:blipFill>
            <a:blip r:embed="rId2" cstate="print"/>
            <a:stretch>
              <a:fillRect/>
            </a:stretch>
          </a:blipFill>
        </p:spPr>
        <p:txBody>
          <a:bodyPr wrap="square" lIns="0" tIns="0" rIns="0" bIns="0" rtlCol="0"/>
          <a:lstStyle/>
          <a:p>
            <a:pPr algn="ctr"/>
            <a:r>
              <a:rPr lang="es-MX" b="1" spc="-5" dirty="0">
                <a:solidFill>
                  <a:srgbClr val="C00000"/>
                </a:solidFill>
                <a:cs typeface="Arial"/>
              </a:rPr>
              <a:t>NO </a:t>
            </a:r>
            <a:r>
              <a:rPr lang="es-MX" spc="-5" dirty="0">
                <a:solidFill>
                  <a:srgbClr val="C00000"/>
                </a:solidFill>
                <a:cs typeface="Arial"/>
              </a:rPr>
              <a:t>serán evaluadas</a:t>
            </a:r>
            <a:r>
              <a:rPr lang="es-MX" spc="-5" dirty="0">
                <a:cs typeface="Arial"/>
              </a:rPr>
              <a:t>, </a:t>
            </a:r>
            <a:r>
              <a:rPr lang="es-MX" spc="-40" dirty="0">
                <a:cs typeface="Arial"/>
              </a:rPr>
              <a:t>Las </a:t>
            </a:r>
            <a:r>
              <a:rPr lang="es-MX" spc="-50" dirty="0">
                <a:cs typeface="Arial"/>
              </a:rPr>
              <a:t>solicitudes recibidas </a:t>
            </a:r>
            <a:r>
              <a:rPr lang="es-MX" spc="-40" dirty="0">
                <a:cs typeface="Arial"/>
              </a:rPr>
              <a:t>que </a:t>
            </a:r>
            <a:r>
              <a:rPr lang="es-MX" b="1" spc="-25" dirty="0">
                <a:cs typeface="Arial"/>
              </a:rPr>
              <a:t>no </a:t>
            </a:r>
            <a:r>
              <a:rPr lang="es-MX" b="1" spc="-45" dirty="0">
                <a:cs typeface="Arial"/>
              </a:rPr>
              <a:t>cumplan </a:t>
            </a:r>
            <a:r>
              <a:rPr lang="es-MX" b="1" spc="-35" dirty="0">
                <a:cs typeface="Arial"/>
              </a:rPr>
              <a:t>con los requisitos</a:t>
            </a:r>
            <a:r>
              <a:rPr lang="es-MX" spc="-50" dirty="0">
                <a:cs typeface="Arial"/>
              </a:rPr>
              <a:t>, </a:t>
            </a:r>
            <a:r>
              <a:rPr lang="es-MX" spc="-5" dirty="0">
                <a:cs typeface="Arial"/>
              </a:rPr>
              <a:t>o </a:t>
            </a:r>
            <a:r>
              <a:rPr lang="es-MX" spc="-40" dirty="0">
                <a:cs typeface="Arial"/>
              </a:rPr>
              <a:t>que </a:t>
            </a:r>
            <a:r>
              <a:rPr lang="es-MX" b="1" spc="-50" dirty="0">
                <a:cs typeface="Arial"/>
              </a:rPr>
              <a:t>vengan incompletas </a:t>
            </a:r>
            <a:r>
              <a:rPr lang="es-MX" b="1" spc="-50" dirty="0">
                <a:solidFill>
                  <a:srgbClr val="C00000"/>
                </a:solidFill>
                <a:cs typeface="Arial"/>
              </a:rPr>
              <a:t> </a:t>
            </a:r>
            <a:r>
              <a:rPr lang="es-MX" spc="-5" dirty="0">
                <a:cs typeface="Arial"/>
              </a:rPr>
              <a:t>tal como se explica en el envío de correos, sin archivos</a:t>
            </a:r>
            <a:r>
              <a:rPr lang="es-MX" spc="200" dirty="0">
                <a:cs typeface="Arial"/>
              </a:rPr>
              <a:t> </a:t>
            </a:r>
            <a:r>
              <a:rPr lang="es-MX" spc="-5" dirty="0">
                <a:cs typeface="Arial"/>
              </a:rPr>
              <a:t>adicionales</a:t>
            </a:r>
            <a:r>
              <a:rPr lang="es-MX" b="1" spc="-5" dirty="0">
                <a:cs typeface="Arial"/>
              </a:rPr>
              <a:t>*</a:t>
            </a:r>
            <a:endParaRPr lang="es-MX" dirty="0">
              <a:cs typeface="Arial"/>
            </a:endParaRPr>
          </a:p>
          <a:p>
            <a:endParaRPr dirty="0"/>
          </a:p>
        </p:txBody>
      </p:sp>
      <p:sp>
        <p:nvSpPr>
          <p:cNvPr id="49" name="object 12"/>
          <p:cNvSpPr txBox="1"/>
          <p:nvPr/>
        </p:nvSpPr>
        <p:spPr>
          <a:xfrm>
            <a:off x="334963" y="2988106"/>
            <a:ext cx="11449050" cy="2487219"/>
          </a:xfrm>
          <a:prstGeom prst="rect">
            <a:avLst/>
          </a:prstGeom>
        </p:spPr>
        <p:txBody>
          <a:bodyPr vert="horz" wrap="square" lIns="0" tIns="12065" rIns="0" bIns="0" rtlCol="0">
            <a:spAutoFit/>
          </a:bodyPr>
          <a:lstStyle/>
          <a:p>
            <a:pPr marL="355600" indent="-342900">
              <a:lnSpc>
                <a:spcPct val="100000"/>
              </a:lnSpc>
              <a:spcBef>
                <a:spcPts val="95"/>
              </a:spcBef>
              <a:buClr>
                <a:srgbClr val="006600"/>
              </a:buClr>
              <a:buFont typeface="+mj-lt"/>
              <a:buAutoNum type="arabicPeriod" startAt="3"/>
              <a:tabLst>
                <a:tab pos="354965" algn="l"/>
                <a:tab pos="355600" algn="l"/>
              </a:tabLst>
            </a:pPr>
            <a:r>
              <a:rPr lang="es-MX" sz="1600" b="1" spc="-5" dirty="0">
                <a:cs typeface="Arial"/>
              </a:rPr>
              <a:t>Especificaciones de materiales y</a:t>
            </a:r>
            <a:r>
              <a:rPr lang="es-MX" sz="1600" b="1" spc="65" dirty="0">
                <a:cs typeface="Arial"/>
              </a:rPr>
              <a:t> </a:t>
            </a:r>
            <a:r>
              <a:rPr lang="es-MX" sz="1600" b="1" spc="-5" dirty="0">
                <a:cs typeface="Arial"/>
              </a:rPr>
              <a:t>acabados.</a:t>
            </a:r>
            <a:endParaRPr lang="es-MX" sz="1600" dirty="0">
              <a:cs typeface="Arial"/>
            </a:endParaRPr>
          </a:p>
          <a:p>
            <a:pPr marL="12700">
              <a:lnSpc>
                <a:spcPct val="100000"/>
              </a:lnSpc>
              <a:spcBef>
                <a:spcPts val="95"/>
              </a:spcBef>
              <a:buClr>
                <a:srgbClr val="006600"/>
              </a:buClr>
              <a:tabLst>
                <a:tab pos="354965" algn="l"/>
                <a:tab pos="355600" algn="l"/>
              </a:tabLst>
            </a:pPr>
            <a:r>
              <a:rPr lang="es-MX" sz="1600" spc="-25" dirty="0">
                <a:cs typeface="Arial"/>
              </a:rPr>
              <a:t>En un solo documento las especificaciones del sistema constructivo, materiales, acabados y elementos utilizados para la optimización del prototipo, es</a:t>
            </a:r>
            <a:r>
              <a:rPr lang="es-MX" sz="1600" spc="-90" dirty="0">
                <a:cs typeface="Arial"/>
              </a:rPr>
              <a:t> </a:t>
            </a:r>
            <a:r>
              <a:rPr lang="es-MX" sz="1600" spc="-50" dirty="0">
                <a:cs typeface="Arial"/>
              </a:rPr>
              <a:t>necesario</a:t>
            </a:r>
            <a:r>
              <a:rPr lang="es-MX" sz="1600" spc="-110" dirty="0">
                <a:cs typeface="Arial"/>
              </a:rPr>
              <a:t> </a:t>
            </a:r>
            <a:r>
              <a:rPr lang="es-MX" sz="1600" spc="-45" dirty="0">
                <a:cs typeface="Arial"/>
              </a:rPr>
              <a:t>incluir</a:t>
            </a:r>
            <a:r>
              <a:rPr lang="es-MX" sz="1600" spc="-110" dirty="0">
                <a:cs typeface="Arial"/>
              </a:rPr>
              <a:t> </a:t>
            </a:r>
            <a:r>
              <a:rPr lang="es-MX" sz="1600" spc="-50" dirty="0">
                <a:cs typeface="Arial"/>
              </a:rPr>
              <a:t>certificados</a:t>
            </a:r>
            <a:r>
              <a:rPr lang="es-MX" sz="1600" spc="-120" dirty="0">
                <a:cs typeface="Arial"/>
              </a:rPr>
              <a:t> </a:t>
            </a:r>
            <a:r>
              <a:rPr lang="es-MX" sz="1600" spc="-50" dirty="0">
                <a:cs typeface="Arial"/>
              </a:rPr>
              <a:t>vigentes d</a:t>
            </a:r>
            <a:r>
              <a:rPr lang="es-MX" sz="1600" spc="-30" dirty="0">
                <a:cs typeface="Arial"/>
              </a:rPr>
              <a:t>e</a:t>
            </a:r>
            <a:r>
              <a:rPr lang="es-MX" sz="1600" spc="-85" dirty="0">
                <a:cs typeface="Arial"/>
              </a:rPr>
              <a:t> un</a:t>
            </a:r>
            <a:r>
              <a:rPr lang="es-MX" sz="1600" spc="-50" dirty="0">
                <a:cs typeface="Arial"/>
              </a:rPr>
              <a:t> Organismo de Certificación</a:t>
            </a:r>
            <a:r>
              <a:rPr lang="es-MX" sz="1600" spc="-80" dirty="0">
                <a:cs typeface="Arial"/>
              </a:rPr>
              <a:t> </a:t>
            </a:r>
            <a:r>
              <a:rPr lang="es-MX" sz="1600" spc="-35" dirty="0">
                <a:cs typeface="Arial"/>
              </a:rPr>
              <a:t>(si</a:t>
            </a:r>
            <a:r>
              <a:rPr lang="es-MX" sz="1600" spc="-90" dirty="0">
                <a:cs typeface="Arial"/>
              </a:rPr>
              <a:t> </a:t>
            </a:r>
            <a:r>
              <a:rPr lang="es-MX" sz="1600" spc="-50" dirty="0">
                <a:cs typeface="Arial"/>
              </a:rPr>
              <a:t>procede)</a:t>
            </a:r>
            <a:r>
              <a:rPr lang="es-MX" sz="1600" spc="-85" dirty="0">
                <a:cs typeface="Arial"/>
              </a:rPr>
              <a:t> (ONNCCE, ANCE, CNCP),  propuestos para la optimización del prototipo</a:t>
            </a:r>
            <a:r>
              <a:rPr lang="es-MX" sz="1600" spc="-110" dirty="0">
                <a:cs typeface="Arial"/>
              </a:rPr>
              <a:t> </a:t>
            </a:r>
            <a:r>
              <a:rPr lang="es-MX" sz="1600" spc="-40" dirty="0">
                <a:cs typeface="Arial"/>
              </a:rPr>
              <a:t>que</a:t>
            </a:r>
            <a:r>
              <a:rPr lang="es-MX" sz="1600" spc="-85" dirty="0">
                <a:cs typeface="Arial"/>
              </a:rPr>
              <a:t> </a:t>
            </a:r>
            <a:r>
              <a:rPr lang="es-MX" sz="1600" spc="-5" dirty="0">
                <a:cs typeface="Arial"/>
              </a:rPr>
              <a:t>cumple con los criterios de reducción de emisiones de CO</a:t>
            </a:r>
            <a:r>
              <a:rPr lang="es-MX" sz="1575" spc="-7" baseline="-21164" dirty="0">
                <a:cs typeface="Arial"/>
              </a:rPr>
              <a:t>2 </a:t>
            </a:r>
            <a:r>
              <a:rPr lang="es-MX" sz="1600" spc="-5" dirty="0">
                <a:cs typeface="Arial"/>
              </a:rPr>
              <a:t>(se anotan los datos en el formato</a:t>
            </a:r>
            <a:r>
              <a:rPr lang="es-MX" sz="1600" spc="0" dirty="0">
                <a:cs typeface="Arial"/>
              </a:rPr>
              <a:t> </a:t>
            </a:r>
            <a:r>
              <a:rPr lang="es-MX" sz="1600" spc="-5" dirty="0">
                <a:cs typeface="Arial"/>
              </a:rPr>
              <a:t>PDF). </a:t>
            </a:r>
          </a:p>
          <a:p>
            <a:pPr marL="12700">
              <a:lnSpc>
                <a:spcPct val="100000"/>
              </a:lnSpc>
              <a:spcBef>
                <a:spcPts val="95"/>
              </a:spcBef>
              <a:buClr>
                <a:srgbClr val="006600"/>
              </a:buClr>
              <a:tabLst>
                <a:tab pos="354965" algn="l"/>
                <a:tab pos="355600" algn="l"/>
              </a:tabLst>
            </a:pPr>
            <a:r>
              <a:rPr lang="es-MX" sz="1600" spc="-5" dirty="0">
                <a:solidFill>
                  <a:srgbClr val="FF0000"/>
                </a:solidFill>
                <a:cs typeface="Arial"/>
              </a:rPr>
              <a:t>Nota: La CONAVI podrá solicitar algún otro documento que se requiera para la evaluación de los prototipos, previo aviso vía correo.</a:t>
            </a:r>
          </a:p>
          <a:p>
            <a:pPr marL="355600" indent="-342900">
              <a:lnSpc>
                <a:spcPts val="1895"/>
              </a:lnSpc>
              <a:buClr>
                <a:srgbClr val="006600"/>
              </a:buClr>
              <a:buFont typeface="+mj-lt"/>
              <a:buAutoNum type="arabicPeriod" startAt="4"/>
              <a:tabLst>
                <a:tab pos="354965" algn="l"/>
                <a:tab pos="355600" algn="l"/>
              </a:tabLst>
            </a:pPr>
            <a:r>
              <a:rPr lang="es-MX" sz="1600" b="1" spc="-5" dirty="0">
                <a:cs typeface="Arial"/>
              </a:rPr>
              <a:t>Simulaciones </a:t>
            </a:r>
            <a:r>
              <a:rPr lang="es-MX" sz="1600" b="1" spc="-10" dirty="0">
                <a:cs typeface="Arial"/>
              </a:rPr>
              <a:t>Sisevive-Ecocasa (DEEVi </a:t>
            </a:r>
            <a:r>
              <a:rPr lang="es-MX" sz="1600" b="1" spc="-5" dirty="0">
                <a:cs typeface="Arial"/>
              </a:rPr>
              <a:t>y </a:t>
            </a:r>
            <a:r>
              <a:rPr lang="es-MX" sz="1600" b="1" spc="-40" dirty="0">
                <a:cs typeface="Arial"/>
              </a:rPr>
              <a:t>SAAVi) </a:t>
            </a:r>
            <a:r>
              <a:rPr lang="es-MX" sz="1600" b="1" spc="-5" dirty="0">
                <a:cs typeface="Arial"/>
              </a:rPr>
              <a:t>del prototipo</a:t>
            </a:r>
            <a:r>
              <a:rPr lang="es-MX" sz="1600" b="1" spc="280" dirty="0">
                <a:cs typeface="Arial"/>
              </a:rPr>
              <a:t> </a:t>
            </a:r>
            <a:r>
              <a:rPr lang="es-MX" sz="1600" b="1" spc="-5" dirty="0">
                <a:cs typeface="Arial"/>
              </a:rPr>
              <a:t>optimizado.</a:t>
            </a:r>
            <a:endParaRPr lang="es-MX" sz="1600" dirty="0">
              <a:cs typeface="Arial"/>
            </a:endParaRPr>
          </a:p>
          <a:p>
            <a:pPr marL="12700">
              <a:lnSpc>
                <a:spcPts val="1895"/>
              </a:lnSpc>
              <a:buClr>
                <a:srgbClr val="006600"/>
              </a:buClr>
              <a:tabLst>
                <a:tab pos="354965" algn="l"/>
                <a:tab pos="355600" algn="l"/>
              </a:tabLst>
            </a:pPr>
            <a:r>
              <a:rPr lang="es-MX" sz="1600" spc="-5" dirty="0">
                <a:cs typeface="Arial"/>
              </a:rPr>
              <a:t>Donde se demuestre la reducción mínima de emisiones de </a:t>
            </a:r>
            <a:r>
              <a:rPr lang="es-MX" sz="1600" dirty="0">
                <a:cs typeface="Arial"/>
              </a:rPr>
              <a:t>CO</a:t>
            </a:r>
            <a:r>
              <a:rPr lang="es-MX" sz="1575" baseline="-21164" dirty="0">
                <a:cs typeface="Arial"/>
              </a:rPr>
              <a:t>2 </a:t>
            </a:r>
            <a:r>
              <a:rPr lang="es-MX" sz="1575" dirty="0">
                <a:cs typeface="Arial"/>
              </a:rPr>
              <a:t>solicitada, </a:t>
            </a:r>
            <a:r>
              <a:rPr lang="es-MX" sz="1600" spc="-5" dirty="0">
                <a:cs typeface="Arial"/>
              </a:rPr>
              <a:t>según la calculadora. (se anota el dato en el formato</a:t>
            </a:r>
            <a:r>
              <a:rPr lang="es-MX" sz="1600" spc="100" dirty="0">
                <a:cs typeface="Arial"/>
              </a:rPr>
              <a:t> </a:t>
            </a:r>
            <a:r>
              <a:rPr lang="es-MX" sz="1600" spc="-5" dirty="0">
                <a:cs typeface="Arial"/>
              </a:rPr>
              <a:t>Excel).</a:t>
            </a:r>
          </a:p>
          <a:p>
            <a:pPr marL="342900" indent="-342900">
              <a:lnSpc>
                <a:spcPts val="1895"/>
              </a:lnSpc>
              <a:buFont typeface="+mj-lt"/>
              <a:buAutoNum type="arabicPeriod" startAt="5"/>
            </a:pPr>
            <a:r>
              <a:rPr lang="es-MX" sz="1600" b="1" spc="-5" dirty="0">
                <a:cs typeface="Arial"/>
              </a:rPr>
              <a:t>Índice de Desempeño Global (IDG) del prototipo optimizado.</a:t>
            </a:r>
          </a:p>
          <a:p>
            <a:pPr>
              <a:lnSpc>
                <a:spcPts val="1895"/>
              </a:lnSpc>
            </a:pPr>
            <a:r>
              <a:rPr lang="es-MX" sz="1600" spc="-5" dirty="0">
                <a:cs typeface="Arial"/>
              </a:rPr>
              <a:t>Donde se demuestre la calificación de acuerdo a su zona climática tipología etc. (se anota el dato en el formato</a:t>
            </a:r>
            <a:r>
              <a:rPr lang="es-MX" sz="1600" spc="100" dirty="0">
                <a:cs typeface="Arial"/>
              </a:rPr>
              <a:t> </a:t>
            </a:r>
            <a:r>
              <a:rPr lang="es-MX" sz="1600" spc="-5" dirty="0">
                <a:cs typeface="Arial"/>
              </a:rPr>
              <a:t>Excel).</a:t>
            </a:r>
          </a:p>
          <a:p>
            <a:pPr>
              <a:lnSpc>
                <a:spcPts val="1895"/>
              </a:lnSpc>
            </a:pPr>
            <a:endParaRPr sz="1600" b="1" dirty="0">
              <a:cs typeface="Arial"/>
            </a:endParaRPr>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dirty="0">
                <a:cs typeface="Arial"/>
              </a:rPr>
              <a:t>Solicitud </a:t>
            </a:r>
            <a:r>
              <a:rPr sz="1800" b="1" spc="-5" dirty="0">
                <a:cs typeface="Arial"/>
              </a:rPr>
              <a:t>de </a:t>
            </a:r>
            <a:r>
              <a:rPr lang="es-MX" sz="1800" b="1" spc="-10" dirty="0">
                <a:cs typeface="Arial"/>
              </a:rPr>
              <a:t>Evaluación </a:t>
            </a:r>
            <a:r>
              <a:rPr lang="es-MX" b="1" spc="-5" dirty="0">
                <a:cs typeface="Arial"/>
              </a:rPr>
              <a:t>por</a:t>
            </a:r>
            <a:r>
              <a:rPr sz="1800" b="1" spc="30" dirty="0">
                <a:cs typeface="Arial"/>
              </a:rPr>
              <a:t> </a:t>
            </a:r>
            <a:r>
              <a:rPr sz="1800" b="1" spc="-5" dirty="0">
                <a:cs typeface="Arial"/>
              </a:rPr>
              <a:t>prototipo</a:t>
            </a:r>
            <a:endParaRPr sz="1800" dirty="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sz="2000" b="1" dirty="0">
                <a:solidFill>
                  <a:srgbClr val="FFFFFF"/>
                </a:solidFill>
                <a:cs typeface="Arial"/>
              </a:rPr>
              <a:t>P</a:t>
            </a:r>
            <a:r>
              <a:rPr sz="2000" b="1" spc="-265" dirty="0">
                <a:solidFill>
                  <a:srgbClr val="FFFFFF"/>
                </a:solidFill>
                <a:cs typeface="Arial"/>
              </a:rPr>
              <a:t> </a:t>
            </a:r>
            <a:r>
              <a:rPr sz="2000" b="1" dirty="0">
                <a:solidFill>
                  <a:srgbClr val="FFFFFF"/>
                </a:solidFill>
                <a:cs typeface="Arial"/>
              </a:rPr>
              <a:t>a</a:t>
            </a:r>
            <a:r>
              <a:rPr sz="2000" b="1" spc="-260" dirty="0">
                <a:solidFill>
                  <a:srgbClr val="FFFFFF"/>
                </a:solidFill>
                <a:cs typeface="Arial"/>
              </a:rPr>
              <a:t> </a:t>
            </a:r>
            <a:r>
              <a:rPr sz="2000" b="1" dirty="0">
                <a:solidFill>
                  <a:srgbClr val="FFFFFF"/>
                </a:solidFill>
                <a:cs typeface="Arial"/>
              </a:rPr>
              <a:t>s</a:t>
            </a:r>
            <a:r>
              <a:rPr sz="2000" b="1" spc="-260" dirty="0">
                <a:solidFill>
                  <a:srgbClr val="FFFFFF"/>
                </a:solidFill>
                <a:cs typeface="Arial"/>
              </a:rPr>
              <a:t> </a:t>
            </a:r>
            <a:r>
              <a:rPr sz="2000" b="1" dirty="0">
                <a:solidFill>
                  <a:srgbClr val="FFFFFF"/>
                </a:solidFill>
                <a:cs typeface="Arial"/>
              </a:rPr>
              <a:t>o	1</a:t>
            </a:r>
            <a:endParaRPr sz="2000" dirty="0">
              <a:cs typeface="Arial"/>
            </a:endParaRPr>
          </a:p>
        </p:txBody>
      </p:sp>
      <p:grpSp>
        <p:nvGrpSpPr>
          <p:cNvPr id="20" name="Grupo 19">
            <a:extLst>
              <a:ext uri="{FF2B5EF4-FFF2-40B4-BE49-F238E27FC236}">
                <a16:creationId xmlns:a16="http://schemas.microsoft.com/office/drawing/2014/main" id="{FDDEB959-CFD7-4412-8BDB-DADEDDD71FBC}"/>
              </a:ext>
            </a:extLst>
          </p:cNvPr>
          <p:cNvGrpSpPr/>
          <p:nvPr/>
        </p:nvGrpSpPr>
        <p:grpSpPr>
          <a:xfrm>
            <a:off x="316057" y="1693261"/>
            <a:ext cx="1110084" cy="1110084"/>
            <a:chOff x="2072941" y="1846126"/>
            <a:chExt cx="1828801" cy="1828799"/>
          </a:xfrm>
        </p:grpSpPr>
        <p:sp>
          <p:nvSpPr>
            <p:cNvPr id="32" name="Rectángulo: esquinas redondeadas 19">
              <a:extLst>
                <a:ext uri="{FF2B5EF4-FFF2-40B4-BE49-F238E27FC236}">
                  <a16:creationId xmlns:a16="http://schemas.microsoft.com/office/drawing/2014/main" id="{889CDB19-7415-4B43-BF10-1EB54757B6C6}"/>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4"/>
              </a:endParaRPr>
            </a:p>
            <a:p>
              <a:pPr algn="ctr"/>
              <a:endParaRPr lang="es-MX" sz="600" dirty="0">
                <a:hlinkClick r:id="rId4"/>
              </a:endParaRPr>
            </a:p>
            <a:p>
              <a:pPr algn="ctr"/>
              <a:r>
                <a:rPr lang="es-MX" sz="400" dirty="0">
                  <a:hlinkClick r:id="rId4"/>
                </a:rPr>
                <a:t>sustentable@conavi.gob.mx</a:t>
              </a:r>
              <a:endParaRPr lang="es-MX" sz="400" dirty="0"/>
            </a:p>
          </p:txBody>
        </p:sp>
        <p:pic>
          <p:nvPicPr>
            <p:cNvPr id="33" name="Imagen 27">
              <a:extLst>
                <a:ext uri="{FF2B5EF4-FFF2-40B4-BE49-F238E27FC236}">
                  <a16:creationId xmlns:a16="http://schemas.microsoft.com/office/drawing/2014/main" id="{72417FE7-5B8B-447F-B4A3-A843401F9B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24" name="Rectángulo 23">
            <a:extLst>
              <a:ext uri="{FF2B5EF4-FFF2-40B4-BE49-F238E27FC236}">
                <a16:creationId xmlns:a16="http://schemas.microsoft.com/office/drawing/2014/main" id="{6E4C427B-29CF-4AB8-8FCF-276CC62B10B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Tree>
    <p:extLst>
      <p:ext uri="{BB962C8B-B14F-4D97-AF65-F5344CB8AC3E}">
        <p14:creationId xmlns:p14="http://schemas.microsoft.com/office/powerpoint/2010/main" val="384287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46">
            <a:extLst>
              <a:ext uri="{FF2B5EF4-FFF2-40B4-BE49-F238E27FC236}">
                <a16:creationId xmlns:a16="http://schemas.microsoft.com/office/drawing/2014/main" id="{BA693A87-CCB1-45CB-988F-A0D8B174622D}"/>
              </a:ext>
            </a:extLst>
          </p:cNvPr>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US" smtClean="0"/>
              <a:t>7</a:t>
            </a:fld>
            <a:endParaRPr lang="es-US"/>
          </a:p>
        </p:txBody>
      </p:sp>
      <p:sp>
        <p:nvSpPr>
          <p:cNvPr id="24" name="Rectángulo 23">
            <a:extLst>
              <a:ext uri="{FF2B5EF4-FFF2-40B4-BE49-F238E27FC236}">
                <a16:creationId xmlns:a16="http://schemas.microsoft.com/office/drawing/2014/main" id="{6E4C427B-29CF-4AB8-8FCF-276CC62B10B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205703" y="2450596"/>
            <a:ext cx="11743818" cy="3025458"/>
          </a:xfrm>
          <a:prstGeom prst="rect">
            <a:avLst/>
          </a:prstGeom>
          <a:noFill/>
        </p:spPr>
      </p:pic>
      <p:sp>
        <p:nvSpPr>
          <p:cNvPr id="15" name="object 9">
            <a:extLst>
              <a:ext uri="{FF2B5EF4-FFF2-40B4-BE49-F238E27FC236}">
                <a16:creationId xmlns:a16="http://schemas.microsoft.com/office/drawing/2014/main" id="{4C4A234D-C78D-4B5F-959F-356D845FEEC3}"/>
              </a:ext>
            </a:extLst>
          </p:cNvPr>
          <p:cNvSpPr txBox="1">
            <a:spLocks/>
          </p:cNvSpPr>
          <p:nvPr/>
        </p:nvSpPr>
        <p:spPr>
          <a:xfrm>
            <a:off x="2169856" y="5457568"/>
            <a:ext cx="99244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2400" b="1" spc="-5" dirty="0">
                <a:solidFill>
                  <a:srgbClr val="C00000"/>
                </a:solidFill>
                <a:latin typeface="+mn-lt"/>
              </a:rPr>
              <a:t>DEEVi</a:t>
            </a:r>
            <a:endParaRPr lang="es-MX" sz="2400" b="1" dirty="0">
              <a:solidFill>
                <a:srgbClr val="C00000"/>
              </a:solidFill>
              <a:latin typeface="+mn-lt"/>
            </a:endParaRPr>
          </a:p>
        </p:txBody>
      </p:sp>
      <p:sp>
        <p:nvSpPr>
          <p:cNvPr id="16" name="object 9">
            <a:extLst>
              <a:ext uri="{FF2B5EF4-FFF2-40B4-BE49-F238E27FC236}">
                <a16:creationId xmlns:a16="http://schemas.microsoft.com/office/drawing/2014/main" id="{4C4A234D-C78D-4B5F-959F-356D845FEEC3}"/>
              </a:ext>
            </a:extLst>
          </p:cNvPr>
          <p:cNvSpPr txBox="1">
            <a:spLocks/>
          </p:cNvSpPr>
          <p:nvPr/>
        </p:nvSpPr>
        <p:spPr>
          <a:xfrm>
            <a:off x="5563265" y="5457568"/>
            <a:ext cx="99244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2400" b="1" spc="-5" dirty="0" err="1">
                <a:solidFill>
                  <a:srgbClr val="C00000"/>
                </a:solidFill>
                <a:latin typeface="+mn-lt"/>
              </a:rPr>
              <a:t>SAAVi</a:t>
            </a:r>
            <a:endParaRPr lang="es-MX" sz="2400" b="1" dirty="0">
              <a:solidFill>
                <a:srgbClr val="C00000"/>
              </a:solidFill>
              <a:latin typeface="+mn-lt"/>
            </a:endParaRPr>
          </a:p>
        </p:txBody>
      </p:sp>
      <p:sp>
        <p:nvSpPr>
          <p:cNvPr id="17" name="object 9">
            <a:extLst>
              <a:ext uri="{FF2B5EF4-FFF2-40B4-BE49-F238E27FC236}">
                <a16:creationId xmlns:a16="http://schemas.microsoft.com/office/drawing/2014/main" id="{4C4A234D-C78D-4B5F-959F-356D845FEEC3}"/>
              </a:ext>
            </a:extLst>
          </p:cNvPr>
          <p:cNvSpPr txBox="1">
            <a:spLocks/>
          </p:cNvSpPr>
          <p:nvPr/>
        </p:nvSpPr>
        <p:spPr>
          <a:xfrm>
            <a:off x="9354215" y="5457568"/>
            <a:ext cx="992443"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2400" b="1" spc="-5" dirty="0">
                <a:solidFill>
                  <a:srgbClr val="C00000"/>
                </a:solidFill>
                <a:latin typeface="+mn-lt"/>
              </a:rPr>
              <a:t>IDG</a:t>
            </a:r>
            <a:endParaRPr lang="es-MX" sz="2400" b="1" dirty="0">
              <a:solidFill>
                <a:srgbClr val="C00000"/>
              </a:solidFill>
              <a:latin typeface="+mn-lt"/>
            </a:endParaRPr>
          </a:p>
        </p:txBody>
      </p:sp>
    </p:spTree>
    <p:extLst>
      <p:ext uri="{BB962C8B-B14F-4D97-AF65-F5344CB8AC3E}">
        <p14:creationId xmlns:p14="http://schemas.microsoft.com/office/powerpoint/2010/main" val="149278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46">
            <a:extLst>
              <a:ext uri="{FF2B5EF4-FFF2-40B4-BE49-F238E27FC236}">
                <a16:creationId xmlns:a16="http://schemas.microsoft.com/office/drawing/2014/main" id="{BA693A87-CCB1-45CB-988F-A0D8B174622D}"/>
              </a:ext>
            </a:extLst>
          </p:cNvPr>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p:cNvSpPr>
            <a:spLocks noGrp="1"/>
          </p:cNvSpPr>
          <p:nvPr>
            <p:ph type="sldNum" sz="quarter" idx="12"/>
          </p:nvPr>
        </p:nvSpPr>
        <p:spPr/>
        <p:txBody>
          <a:bodyPr/>
          <a:lstStyle/>
          <a:p>
            <a:fld id="{10414900-F4B6-4F4D-B282-B8E28E9B300F}" type="slidenum">
              <a:rPr lang="es-US" smtClean="0"/>
              <a:t>8</a:t>
            </a:fld>
            <a:endParaRPr lang="es-US"/>
          </a:p>
        </p:txBody>
      </p:sp>
      <p:sp>
        <p:nvSpPr>
          <p:cNvPr id="29" name="object 13"/>
          <p:cNvSpPr txBox="1"/>
          <p:nvPr/>
        </p:nvSpPr>
        <p:spPr>
          <a:xfrm>
            <a:off x="306589" y="1719528"/>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dirty="0">
                <a:cs typeface="Arial"/>
              </a:rPr>
              <a:t>¿Dónde consultar el ID de prototipo?</a:t>
            </a:r>
            <a:endParaRPr sz="1800" dirty="0">
              <a:cs typeface="Arial"/>
            </a:endParaRPr>
          </a:p>
        </p:txBody>
      </p:sp>
      <p:sp>
        <p:nvSpPr>
          <p:cNvPr id="24" name="Rectángulo 23">
            <a:extLst>
              <a:ext uri="{FF2B5EF4-FFF2-40B4-BE49-F238E27FC236}">
                <a16:creationId xmlns:a16="http://schemas.microsoft.com/office/drawing/2014/main" id="{6E4C427B-29CF-4AB8-8FCF-276CC62B10BD}"/>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grpSp>
        <p:nvGrpSpPr>
          <p:cNvPr id="6" name="Grupo 5">
            <a:extLst>
              <a:ext uri="{FF2B5EF4-FFF2-40B4-BE49-F238E27FC236}">
                <a16:creationId xmlns:a16="http://schemas.microsoft.com/office/drawing/2014/main" id="{063F5A54-21B2-4F04-9C9C-135A363B4351}"/>
              </a:ext>
            </a:extLst>
          </p:cNvPr>
          <p:cNvGrpSpPr/>
          <p:nvPr/>
        </p:nvGrpSpPr>
        <p:grpSpPr>
          <a:xfrm>
            <a:off x="3683350" y="2152879"/>
            <a:ext cx="7910637" cy="3620891"/>
            <a:chOff x="740903" y="1842895"/>
            <a:chExt cx="5024076" cy="2299642"/>
          </a:xfrm>
        </p:grpSpPr>
        <p:pic>
          <p:nvPicPr>
            <p:cNvPr id="7" name="Imagen 6">
              <a:extLst>
                <a:ext uri="{FF2B5EF4-FFF2-40B4-BE49-F238E27FC236}">
                  <a16:creationId xmlns:a16="http://schemas.microsoft.com/office/drawing/2014/main" id="{073E2D62-962C-4A15-A82E-A7EF8337E376}"/>
                </a:ext>
              </a:extLst>
            </p:cNvPr>
            <p:cNvPicPr>
              <a:picLocks noChangeAspect="1"/>
            </p:cNvPicPr>
            <p:nvPr/>
          </p:nvPicPr>
          <p:blipFill rotWithShape="1">
            <a:blip r:embed="rId2"/>
            <a:srcRect l="45350"/>
            <a:stretch/>
          </p:blipFill>
          <p:spPr>
            <a:xfrm>
              <a:off x="773957" y="1963133"/>
              <a:ext cx="2739261" cy="2104043"/>
            </a:xfrm>
            <a:prstGeom prst="rect">
              <a:avLst/>
            </a:prstGeom>
            <a:ln>
              <a:solidFill>
                <a:schemeClr val="tx1"/>
              </a:solidFill>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A3CBE5CE-3928-4EC5-85C5-550BE3B2B39A}"/>
                </a:ext>
              </a:extLst>
            </p:cNvPr>
            <p:cNvSpPr txBox="1"/>
            <p:nvPr/>
          </p:nvSpPr>
          <p:spPr>
            <a:xfrm>
              <a:off x="4124529" y="3589357"/>
              <a:ext cx="317716" cy="169277"/>
            </a:xfrm>
            <a:prstGeom prst="rect">
              <a:avLst/>
            </a:prstGeom>
            <a:noFill/>
          </p:spPr>
          <p:txBody>
            <a:bodyPr wrap="none" rtlCol="0">
              <a:spAutoFit/>
            </a:bodyPr>
            <a:lstStyle/>
            <a:p>
              <a:r>
                <a:rPr lang="es-MX" sz="500" b="1" dirty="0"/>
                <a:t>PLUS</a:t>
              </a:r>
              <a:endParaRPr lang="es-MX" sz="800" b="1" dirty="0"/>
            </a:p>
          </p:txBody>
        </p:sp>
        <p:grpSp>
          <p:nvGrpSpPr>
            <p:cNvPr id="9" name="Grupo 8">
              <a:extLst>
                <a:ext uri="{FF2B5EF4-FFF2-40B4-BE49-F238E27FC236}">
                  <a16:creationId xmlns:a16="http://schemas.microsoft.com/office/drawing/2014/main" id="{EFB7131F-4A45-4BF5-974B-92AF51AE0481}"/>
                </a:ext>
              </a:extLst>
            </p:cNvPr>
            <p:cNvGrpSpPr/>
            <p:nvPr/>
          </p:nvGrpSpPr>
          <p:grpSpPr>
            <a:xfrm>
              <a:off x="2601165" y="1880028"/>
              <a:ext cx="3163814" cy="1960779"/>
              <a:chOff x="2044932" y="1880028"/>
              <a:chExt cx="3720047" cy="2305505"/>
            </a:xfrm>
          </p:grpSpPr>
          <p:pic>
            <p:nvPicPr>
              <p:cNvPr id="19" name="Imagen 18">
                <a:extLst>
                  <a:ext uri="{FF2B5EF4-FFF2-40B4-BE49-F238E27FC236}">
                    <a16:creationId xmlns:a16="http://schemas.microsoft.com/office/drawing/2014/main" id="{09A5E240-41FE-4248-AFE0-59516232BA94}"/>
                  </a:ext>
                </a:extLst>
              </p:cNvPr>
              <p:cNvPicPr>
                <a:picLocks noChangeAspect="1"/>
              </p:cNvPicPr>
              <p:nvPr/>
            </p:nvPicPr>
            <p:blipFill rotWithShape="1">
              <a:blip r:embed="rId2"/>
              <a:srcRect l="462" t="2558" r="55486" b="32401"/>
              <a:stretch/>
            </p:blipFill>
            <p:spPr>
              <a:xfrm>
                <a:off x="2044932" y="1880028"/>
                <a:ext cx="3720047" cy="2305505"/>
              </a:xfrm>
              <a:prstGeom prst="rect">
                <a:avLst/>
              </a:prstGeom>
              <a:ln w="25400">
                <a:solidFill>
                  <a:srgbClr val="C00000"/>
                </a:solidFill>
                <a:prstDash val="sysDot"/>
              </a:ln>
              <a:effectLst>
                <a:outerShdw blurRad="50800" dist="38100" dir="2700000" algn="tl" rotWithShape="0">
                  <a:prstClr val="black">
                    <a:alpha val="40000"/>
                  </a:prstClr>
                </a:outerShdw>
              </a:effectLst>
            </p:spPr>
          </p:pic>
          <p:sp>
            <p:nvSpPr>
              <p:cNvPr id="20" name="CuadroTexto 19">
                <a:extLst>
                  <a:ext uri="{FF2B5EF4-FFF2-40B4-BE49-F238E27FC236}">
                    <a16:creationId xmlns:a16="http://schemas.microsoft.com/office/drawing/2014/main" id="{752349A5-C637-4867-8759-1DB2EA2AC077}"/>
                  </a:ext>
                </a:extLst>
              </p:cNvPr>
              <p:cNvSpPr txBox="1"/>
              <p:nvPr/>
            </p:nvSpPr>
            <p:spPr>
              <a:xfrm>
                <a:off x="3138280" y="3571438"/>
                <a:ext cx="493768" cy="199038"/>
              </a:xfrm>
              <a:prstGeom prst="rect">
                <a:avLst/>
              </a:prstGeom>
              <a:noFill/>
            </p:spPr>
            <p:txBody>
              <a:bodyPr wrap="square" rtlCol="0">
                <a:spAutoFit/>
              </a:bodyPr>
              <a:lstStyle/>
              <a:p>
                <a:r>
                  <a:rPr lang="es-MX" sz="500" b="1" dirty="0"/>
                  <a:t>876051</a:t>
                </a:r>
              </a:p>
            </p:txBody>
          </p:sp>
          <p:sp>
            <p:nvSpPr>
              <p:cNvPr id="22" name="CuadroTexto 21">
                <a:extLst>
                  <a:ext uri="{FF2B5EF4-FFF2-40B4-BE49-F238E27FC236}">
                    <a16:creationId xmlns:a16="http://schemas.microsoft.com/office/drawing/2014/main" id="{0BD783E4-0B2F-4FD5-88EB-B68568F6C158}"/>
                  </a:ext>
                </a:extLst>
              </p:cNvPr>
              <p:cNvSpPr txBox="1"/>
              <p:nvPr/>
            </p:nvSpPr>
            <p:spPr>
              <a:xfrm>
                <a:off x="3217111" y="3778099"/>
                <a:ext cx="255198" cy="169277"/>
              </a:xfrm>
              <a:prstGeom prst="rect">
                <a:avLst/>
              </a:prstGeom>
              <a:noFill/>
            </p:spPr>
            <p:txBody>
              <a:bodyPr wrap="none" rtlCol="0">
                <a:spAutoFit/>
              </a:bodyPr>
              <a:lstStyle/>
              <a:p>
                <a:pPr algn="ctr"/>
                <a:r>
                  <a:rPr lang="es-MX" sz="500" b="1" dirty="0"/>
                  <a:t>UF</a:t>
                </a:r>
              </a:p>
            </p:txBody>
          </p:sp>
          <p:sp>
            <p:nvSpPr>
              <p:cNvPr id="23" name="CuadroTexto 22">
                <a:extLst>
                  <a:ext uri="{FF2B5EF4-FFF2-40B4-BE49-F238E27FC236}">
                    <a16:creationId xmlns:a16="http://schemas.microsoft.com/office/drawing/2014/main" id="{DA6A891D-950E-408C-A074-4F9DC46FD79E}"/>
                  </a:ext>
                </a:extLst>
              </p:cNvPr>
              <p:cNvSpPr txBox="1"/>
              <p:nvPr/>
            </p:nvSpPr>
            <p:spPr>
              <a:xfrm>
                <a:off x="3179443" y="3674309"/>
                <a:ext cx="330540" cy="169277"/>
              </a:xfrm>
              <a:prstGeom prst="rect">
                <a:avLst/>
              </a:prstGeom>
              <a:noFill/>
            </p:spPr>
            <p:txBody>
              <a:bodyPr wrap="none" rtlCol="0">
                <a:spAutoFit/>
              </a:bodyPr>
              <a:lstStyle/>
              <a:p>
                <a:pPr algn="ctr"/>
                <a:r>
                  <a:rPr lang="es-MX" sz="500" b="1" dirty="0"/>
                  <a:t>40.53</a:t>
                </a:r>
              </a:p>
            </p:txBody>
          </p:sp>
          <p:sp>
            <p:nvSpPr>
              <p:cNvPr id="25" name="CuadroTexto 24">
                <a:extLst>
                  <a:ext uri="{FF2B5EF4-FFF2-40B4-BE49-F238E27FC236}">
                    <a16:creationId xmlns:a16="http://schemas.microsoft.com/office/drawing/2014/main" id="{E66C5BDF-E896-4678-A3A6-A104EE902FB3}"/>
                  </a:ext>
                </a:extLst>
              </p:cNvPr>
              <p:cNvSpPr txBox="1"/>
              <p:nvPr/>
            </p:nvSpPr>
            <p:spPr>
              <a:xfrm>
                <a:off x="3773761" y="2574494"/>
                <a:ext cx="986167" cy="215444"/>
              </a:xfrm>
              <a:prstGeom prst="rect">
                <a:avLst/>
              </a:prstGeom>
              <a:noFill/>
            </p:spPr>
            <p:txBody>
              <a:bodyPr wrap="none" rtlCol="0">
                <a:spAutoFit/>
              </a:bodyPr>
              <a:lstStyle/>
              <a:p>
                <a:r>
                  <a:rPr lang="es-MX" sz="800" b="1" dirty="0">
                    <a:solidFill>
                      <a:srgbClr val="FF0000"/>
                    </a:solidFill>
                  </a:rPr>
                  <a:t>------------------------</a:t>
                </a:r>
              </a:p>
            </p:txBody>
          </p:sp>
          <p:sp>
            <p:nvSpPr>
              <p:cNvPr id="26" name="CuadroTexto 25">
                <a:extLst>
                  <a:ext uri="{FF2B5EF4-FFF2-40B4-BE49-F238E27FC236}">
                    <a16:creationId xmlns:a16="http://schemas.microsoft.com/office/drawing/2014/main" id="{166B5629-C43B-4984-9E89-2E86A10D449D}"/>
                  </a:ext>
                </a:extLst>
              </p:cNvPr>
              <p:cNvSpPr txBox="1"/>
              <p:nvPr/>
            </p:nvSpPr>
            <p:spPr>
              <a:xfrm>
                <a:off x="2402369" y="2571439"/>
                <a:ext cx="986167" cy="215444"/>
              </a:xfrm>
              <a:prstGeom prst="rect">
                <a:avLst/>
              </a:prstGeom>
              <a:noFill/>
            </p:spPr>
            <p:txBody>
              <a:bodyPr wrap="none" rtlCol="0">
                <a:spAutoFit/>
              </a:bodyPr>
              <a:lstStyle/>
              <a:p>
                <a:r>
                  <a:rPr lang="es-MX" sz="800" b="1" dirty="0">
                    <a:solidFill>
                      <a:srgbClr val="FF0000"/>
                    </a:solidFill>
                  </a:rPr>
                  <a:t>------------------------</a:t>
                </a:r>
              </a:p>
            </p:txBody>
          </p:sp>
          <p:sp>
            <p:nvSpPr>
              <p:cNvPr id="27" name="CuadroTexto 26">
                <a:extLst>
                  <a:ext uri="{FF2B5EF4-FFF2-40B4-BE49-F238E27FC236}">
                    <a16:creationId xmlns:a16="http://schemas.microsoft.com/office/drawing/2014/main" id="{E0241B6B-CD54-4912-9043-D9A785C6F48E}"/>
                  </a:ext>
                </a:extLst>
              </p:cNvPr>
              <p:cNvSpPr txBox="1"/>
              <p:nvPr/>
            </p:nvSpPr>
            <p:spPr>
              <a:xfrm>
                <a:off x="2506739" y="3086972"/>
                <a:ext cx="986167" cy="215444"/>
              </a:xfrm>
              <a:prstGeom prst="rect">
                <a:avLst/>
              </a:prstGeom>
              <a:noFill/>
            </p:spPr>
            <p:txBody>
              <a:bodyPr wrap="none" rtlCol="0">
                <a:spAutoFit/>
              </a:bodyPr>
              <a:lstStyle/>
              <a:p>
                <a:r>
                  <a:rPr lang="es-MX" sz="800" b="1" dirty="0">
                    <a:solidFill>
                      <a:srgbClr val="FF0000"/>
                    </a:solidFill>
                  </a:rPr>
                  <a:t>------------------------</a:t>
                </a:r>
              </a:p>
            </p:txBody>
          </p:sp>
          <p:sp>
            <p:nvSpPr>
              <p:cNvPr id="28" name="CuadroTexto 27">
                <a:extLst>
                  <a:ext uri="{FF2B5EF4-FFF2-40B4-BE49-F238E27FC236}">
                    <a16:creationId xmlns:a16="http://schemas.microsoft.com/office/drawing/2014/main" id="{4E1791E2-7AE5-4881-B441-D2D3C9A86E1B}"/>
                  </a:ext>
                </a:extLst>
              </p:cNvPr>
              <p:cNvSpPr txBox="1"/>
              <p:nvPr/>
            </p:nvSpPr>
            <p:spPr>
              <a:xfrm>
                <a:off x="2379592" y="2886293"/>
                <a:ext cx="986167" cy="215444"/>
              </a:xfrm>
              <a:prstGeom prst="rect">
                <a:avLst/>
              </a:prstGeom>
              <a:noFill/>
            </p:spPr>
            <p:txBody>
              <a:bodyPr wrap="none" rtlCol="0">
                <a:spAutoFit/>
              </a:bodyPr>
              <a:lstStyle/>
              <a:p>
                <a:r>
                  <a:rPr lang="es-MX" sz="800" b="1" dirty="0">
                    <a:solidFill>
                      <a:srgbClr val="FF0000"/>
                    </a:solidFill>
                  </a:rPr>
                  <a:t>------------------------</a:t>
                </a:r>
              </a:p>
            </p:txBody>
          </p:sp>
        </p:grpSp>
        <p:sp>
          <p:nvSpPr>
            <p:cNvPr id="10" name="Rectángulo 9">
              <a:extLst>
                <a:ext uri="{FF2B5EF4-FFF2-40B4-BE49-F238E27FC236}">
                  <a16:creationId xmlns:a16="http://schemas.microsoft.com/office/drawing/2014/main" id="{64A1D5A1-43C0-4772-9F73-A72D9F8EB47F}"/>
                </a:ext>
              </a:extLst>
            </p:cNvPr>
            <p:cNvSpPr/>
            <p:nvPr/>
          </p:nvSpPr>
          <p:spPr>
            <a:xfrm>
              <a:off x="740903" y="2087502"/>
              <a:ext cx="380232" cy="553998"/>
            </a:xfrm>
            <a:prstGeom prst="rect">
              <a:avLst/>
            </a:prstGeom>
            <a:noFill/>
          </p:spPr>
          <p:txBody>
            <a:bodyPr wrap="none" lIns="91440" tIns="45720" rIns="91440" bIns="45720">
              <a:spAutoFit/>
            </a:bodyPr>
            <a:lstStyle/>
            <a:p>
              <a:pPr algn="ctr"/>
              <a:r>
                <a:rPr lang="es-ES" sz="3000" b="1" cap="none" spc="0" dirty="0">
                  <a:ln w="0"/>
                  <a:solidFill>
                    <a:srgbClr val="002060"/>
                  </a:solidFill>
                  <a:effectLst>
                    <a:outerShdw blurRad="38100" dist="19050" dir="2700000" algn="tl" rotWithShape="0">
                      <a:schemeClr val="dk1">
                        <a:alpha val="40000"/>
                      </a:schemeClr>
                    </a:outerShdw>
                  </a:effectLst>
                </a:rPr>
                <a:t>1</a:t>
              </a:r>
            </a:p>
          </p:txBody>
        </p:sp>
        <p:sp>
          <p:nvSpPr>
            <p:cNvPr id="11" name="Rectángulo 10">
              <a:extLst>
                <a:ext uri="{FF2B5EF4-FFF2-40B4-BE49-F238E27FC236}">
                  <a16:creationId xmlns:a16="http://schemas.microsoft.com/office/drawing/2014/main" id="{CC201AFA-B12B-4CF4-9708-E29A2899DA16}"/>
                </a:ext>
              </a:extLst>
            </p:cNvPr>
            <p:cNvSpPr/>
            <p:nvPr/>
          </p:nvSpPr>
          <p:spPr>
            <a:xfrm>
              <a:off x="5361793" y="1842895"/>
              <a:ext cx="380232" cy="553998"/>
            </a:xfrm>
            <a:prstGeom prst="rect">
              <a:avLst/>
            </a:prstGeom>
            <a:noFill/>
          </p:spPr>
          <p:txBody>
            <a:bodyPr wrap="none" lIns="91440" tIns="45720" rIns="91440" bIns="45720">
              <a:spAutoFit/>
            </a:bodyPr>
            <a:lstStyle/>
            <a:p>
              <a:pPr algn="ctr"/>
              <a:r>
                <a:rPr lang="es-ES" sz="3000" b="1" dirty="0">
                  <a:ln w="0"/>
                  <a:solidFill>
                    <a:srgbClr val="002060"/>
                  </a:solidFill>
                  <a:effectLst>
                    <a:outerShdw blurRad="38100" dist="19050" dir="2700000" algn="tl" rotWithShape="0">
                      <a:schemeClr val="dk1">
                        <a:alpha val="40000"/>
                      </a:schemeClr>
                    </a:outerShdw>
                  </a:effectLst>
                </a:rPr>
                <a:t>2</a:t>
              </a:r>
            </a:p>
          </p:txBody>
        </p:sp>
        <p:grpSp>
          <p:nvGrpSpPr>
            <p:cNvPr id="12" name="Grupo 11">
              <a:extLst>
                <a:ext uri="{FF2B5EF4-FFF2-40B4-BE49-F238E27FC236}">
                  <a16:creationId xmlns:a16="http://schemas.microsoft.com/office/drawing/2014/main" id="{ECA7F8A5-9CDE-4E7A-80A8-F6F541B62A80}"/>
                </a:ext>
              </a:extLst>
            </p:cNvPr>
            <p:cNvGrpSpPr/>
            <p:nvPr/>
          </p:nvGrpSpPr>
          <p:grpSpPr>
            <a:xfrm>
              <a:off x="973576" y="3747236"/>
              <a:ext cx="744583" cy="395301"/>
              <a:chOff x="844187" y="3635775"/>
              <a:chExt cx="1004704" cy="533400"/>
            </a:xfrm>
          </p:grpSpPr>
          <p:pic>
            <p:nvPicPr>
              <p:cNvPr id="17" name="Imagen 16">
                <a:extLst>
                  <a:ext uri="{FF2B5EF4-FFF2-40B4-BE49-F238E27FC236}">
                    <a16:creationId xmlns:a16="http://schemas.microsoft.com/office/drawing/2014/main" id="{4C04D473-E40A-4CEF-B1CF-63F286F89D9D}"/>
                  </a:ext>
                </a:extLst>
              </p:cNvPr>
              <p:cNvPicPr>
                <a:picLocks noChangeAspect="1"/>
              </p:cNvPicPr>
              <p:nvPr/>
            </p:nvPicPr>
            <p:blipFill>
              <a:blip r:embed="rId3"/>
              <a:stretch>
                <a:fillRect/>
              </a:stretch>
            </p:blipFill>
            <p:spPr>
              <a:xfrm>
                <a:off x="844187" y="3635775"/>
                <a:ext cx="742950" cy="533400"/>
              </a:xfrm>
              <a:prstGeom prst="rect">
                <a:avLst/>
              </a:prstGeom>
              <a:ln w="19050">
                <a:solidFill>
                  <a:schemeClr val="tx1"/>
                </a:solidFill>
              </a:ln>
            </p:spPr>
          </p:pic>
          <p:pic>
            <p:nvPicPr>
              <p:cNvPr id="18" name="Imagen 17">
                <a:extLst>
                  <a:ext uri="{FF2B5EF4-FFF2-40B4-BE49-F238E27FC236}">
                    <a16:creationId xmlns:a16="http://schemas.microsoft.com/office/drawing/2014/main" id="{7DC6AB04-0485-4510-A509-587226B0D0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495925">
                <a:off x="1536663" y="3749447"/>
                <a:ext cx="312228" cy="329902"/>
              </a:xfrm>
              <a:prstGeom prst="rect">
                <a:avLst/>
              </a:prstGeom>
            </p:spPr>
          </p:pic>
        </p:grpSp>
        <p:pic>
          <p:nvPicPr>
            <p:cNvPr id="13" name="Imagen 12">
              <a:extLst>
                <a:ext uri="{FF2B5EF4-FFF2-40B4-BE49-F238E27FC236}">
                  <a16:creationId xmlns:a16="http://schemas.microsoft.com/office/drawing/2014/main" id="{0079E279-03F8-4E6F-8B8B-05292D8357A6}"/>
                </a:ext>
              </a:extLst>
            </p:cNvPr>
            <p:cNvPicPr>
              <a:picLocks noChangeAspect="1"/>
            </p:cNvPicPr>
            <p:nvPr/>
          </p:nvPicPr>
          <p:blipFill>
            <a:blip r:embed="rId5"/>
            <a:stretch>
              <a:fillRect/>
            </a:stretch>
          </p:blipFill>
          <p:spPr>
            <a:xfrm>
              <a:off x="2448475" y="3234165"/>
              <a:ext cx="1521128" cy="404095"/>
            </a:xfrm>
            <a:prstGeom prst="rect">
              <a:avLst/>
            </a:prstGeom>
            <a:ln w="19050">
              <a:solidFill>
                <a:schemeClr val="tx1"/>
              </a:solidFill>
            </a:ln>
          </p:spPr>
        </p:pic>
        <p:pic>
          <p:nvPicPr>
            <p:cNvPr id="15" name="Imagen 14">
              <a:extLst>
                <a:ext uri="{FF2B5EF4-FFF2-40B4-BE49-F238E27FC236}">
                  <a16:creationId xmlns:a16="http://schemas.microsoft.com/office/drawing/2014/main" id="{435B69C3-AA28-424D-82C9-FA67939A0B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495925">
              <a:off x="3947630" y="3314063"/>
              <a:ext cx="231391" cy="244489"/>
            </a:xfrm>
            <a:prstGeom prst="rect">
              <a:avLst/>
            </a:prstGeom>
          </p:spPr>
        </p:pic>
        <p:cxnSp>
          <p:nvCxnSpPr>
            <p:cNvPr id="16" name="Conector: angular 66">
              <a:extLst>
                <a:ext uri="{FF2B5EF4-FFF2-40B4-BE49-F238E27FC236}">
                  <a16:creationId xmlns:a16="http://schemas.microsoft.com/office/drawing/2014/main" id="{020736C0-AC0C-49CE-826F-61AD7264B0DE}"/>
                </a:ext>
              </a:extLst>
            </p:cNvPr>
            <p:cNvCxnSpPr>
              <a:cxnSpLocks/>
              <a:stCxn id="17" idx="1"/>
              <a:endCxn id="19" idx="1"/>
            </p:cNvCxnSpPr>
            <p:nvPr/>
          </p:nvCxnSpPr>
          <p:spPr>
            <a:xfrm rot="10800000" flipH="1">
              <a:off x="973575" y="2860419"/>
              <a:ext cx="1627589" cy="1084469"/>
            </a:xfrm>
            <a:prstGeom prst="bentConnector3">
              <a:avLst>
                <a:gd name="adj1" fmla="val -14045"/>
              </a:avLst>
            </a:prstGeom>
            <a:ln w="15875">
              <a:solidFill>
                <a:srgbClr val="C0000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30" name="CuadroTexto 29"/>
          <p:cNvSpPr txBox="1">
            <a:spLocks/>
          </p:cNvSpPr>
          <p:nvPr/>
        </p:nvSpPr>
        <p:spPr>
          <a:xfrm>
            <a:off x="341532" y="2374615"/>
            <a:ext cx="3149924" cy="2776736"/>
          </a:xfrm>
          <a:prstGeom prst="rect">
            <a:avLst/>
          </a:prstGeom>
          <a:noFill/>
        </p:spPr>
        <p:txBody>
          <a:bodyPr wrap="square" rtlCol="0">
            <a:noAutofit/>
          </a:bodyPr>
          <a:lstStyle/>
          <a:p>
            <a:pPr marL="228600" indent="-228600">
              <a:buClr>
                <a:srgbClr val="002060"/>
              </a:buClr>
              <a:buSzPct val="150000"/>
              <a:buFont typeface="+mj-lt"/>
              <a:buAutoNum type="arabicPeriod"/>
              <a:tabLst>
                <a:tab pos="4213225" algn="l"/>
              </a:tabLst>
            </a:pPr>
            <a:r>
              <a:rPr lang="es-MX" sz="1400" dirty="0"/>
              <a:t>En consulta General </a:t>
            </a:r>
            <a:r>
              <a:rPr lang="es-MX" sz="1400" dirty="0">
                <a:hlinkClick r:id="rId6"/>
              </a:rPr>
              <a:t>http://portal.ruv.org.mx/</a:t>
            </a:r>
            <a:r>
              <a:rPr lang="es-MX" sz="1400" dirty="0"/>
              <a:t> revisar las características de registro del prototipo a analizar.</a:t>
            </a:r>
          </a:p>
          <a:p>
            <a:pPr>
              <a:buClr>
                <a:srgbClr val="002060"/>
              </a:buClr>
              <a:buSzPct val="150000"/>
              <a:tabLst>
                <a:tab pos="4213225" algn="l"/>
              </a:tabLst>
            </a:pPr>
            <a:endParaRPr lang="es-MX" sz="1400" dirty="0"/>
          </a:p>
          <a:p>
            <a:pPr marL="342900" indent="-342900">
              <a:buClr>
                <a:srgbClr val="002060"/>
              </a:buClr>
              <a:buSzPct val="150000"/>
              <a:buFont typeface="+mj-lt"/>
              <a:buAutoNum type="arabicPeriod" startAt="2"/>
              <a:tabLst>
                <a:tab pos="4213225" algn="l"/>
              </a:tabLst>
            </a:pPr>
            <a:r>
              <a:rPr lang="es-MX" sz="1400" dirty="0"/>
              <a:t>La características de la vivienda las podrás encontrar seleccionando el ID correspondiente.</a:t>
            </a:r>
          </a:p>
        </p:txBody>
      </p:sp>
    </p:spTree>
    <p:extLst>
      <p:ext uri="{BB962C8B-B14F-4D97-AF65-F5344CB8AC3E}">
        <p14:creationId xmlns:p14="http://schemas.microsoft.com/office/powerpoint/2010/main" val="105042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0414900-F4B6-4F4D-B282-B8E28E9B300F}" type="slidenum">
              <a:rPr lang="es-US" smtClean="0"/>
              <a:t>9</a:t>
            </a:fld>
            <a:endParaRPr lang="es-US"/>
          </a:p>
        </p:txBody>
      </p:sp>
      <p:sp>
        <p:nvSpPr>
          <p:cNvPr id="47" name="Rectángulo redondeado 46"/>
          <p:cNvSpPr/>
          <p:nvPr/>
        </p:nvSpPr>
        <p:spPr>
          <a:xfrm>
            <a:off x="224753" y="1570300"/>
            <a:ext cx="11669469" cy="4786050"/>
          </a:xfrm>
          <a:prstGeom prst="roundRect">
            <a:avLst>
              <a:gd name="adj" fmla="val 3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object 11"/>
          <p:cNvSpPr/>
          <p:nvPr/>
        </p:nvSpPr>
        <p:spPr>
          <a:xfrm>
            <a:off x="1518349" y="2167372"/>
            <a:ext cx="2600706" cy="592086"/>
          </a:xfrm>
          <a:prstGeom prst="rect">
            <a:avLst/>
          </a:prstGeom>
          <a:blipFill>
            <a:blip r:embed="rId3"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5" name="object 13"/>
          <p:cNvSpPr txBox="1"/>
          <p:nvPr/>
        </p:nvSpPr>
        <p:spPr>
          <a:xfrm>
            <a:off x="4273234" y="2348252"/>
            <a:ext cx="5414776" cy="289823"/>
          </a:xfrm>
          <a:prstGeom prst="rect">
            <a:avLst/>
          </a:prstGeom>
        </p:spPr>
        <p:txBody>
          <a:bodyPr vert="horz" wrap="square" lIns="0" tIns="12700" rIns="0" bIns="0" rtlCol="0">
            <a:spAutoFit/>
          </a:bodyPr>
          <a:lstStyle/>
          <a:p>
            <a:pPr marL="12700">
              <a:lnSpc>
                <a:spcPct val="100000"/>
              </a:lnSpc>
              <a:spcBef>
                <a:spcPts val="100"/>
              </a:spcBef>
            </a:pPr>
            <a:r>
              <a:rPr lang="es-MX" sz="1800" b="1" dirty="0">
                <a:cs typeface="Arial"/>
              </a:rPr>
              <a:t>Solicitud </a:t>
            </a:r>
            <a:r>
              <a:rPr sz="1800" b="1" spc="-5" dirty="0">
                <a:cs typeface="Arial"/>
              </a:rPr>
              <a:t>de </a:t>
            </a:r>
            <a:r>
              <a:rPr lang="es-MX" sz="1800" b="1" spc="-10" dirty="0">
                <a:cs typeface="Arial"/>
              </a:rPr>
              <a:t>Evaluación </a:t>
            </a:r>
            <a:r>
              <a:rPr lang="es-MX" b="1" spc="-5" dirty="0">
                <a:cs typeface="Arial"/>
              </a:rPr>
              <a:t>por</a:t>
            </a:r>
            <a:r>
              <a:rPr sz="1800" b="1" spc="30" dirty="0">
                <a:cs typeface="Arial"/>
              </a:rPr>
              <a:t> </a:t>
            </a:r>
            <a:r>
              <a:rPr sz="1800" b="1" spc="-5" dirty="0">
                <a:cs typeface="Arial"/>
              </a:rPr>
              <a:t>prototipo</a:t>
            </a:r>
            <a:endParaRPr sz="1800" dirty="0">
              <a:cs typeface="Arial"/>
            </a:endParaRPr>
          </a:p>
        </p:txBody>
      </p:sp>
      <p:sp>
        <p:nvSpPr>
          <p:cNvPr id="56" name="object 12"/>
          <p:cNvSpPr txBox="1"/>
          <p:nvPr/>
        </p:nvSpPr>
        <p:spPr>
          <a:xfrm>
            <a:off x="2268869" y="2301897"/>
            <a:ext cx="1034415" cy="330835"/>
          </a:xfrm>
          <a:prstGeom prst="rect">
            <a:avLst/>
          </a:prstGeom>
        </p:spPr>
        <p:txBody>
          <a:bodyPr vert="horz" wrap="square" lIns="0" tIns="13335" rIns="0" bIns="0" rtlCol="0">
            <a:spAutoFit/>
          </a:bodyPr>
          <a:lstStyle/>
          <a:p>
            <a:pPr marL="12700">
              <a:lnSpc>
                <a:spcPct val="100000"/>
              </a:lnSpc>
              <a:spcBef>
                <a:spcPts val="105"/>
              </a:spcBef>
              <a:tabLst>
                <a:tab pos="879475" algn="l"/>
              </a:tabLst>
            </a:pPr>
            <a:r>
              <a:rPr sz="2000" b="1" dirty="0">
                <a:solidFill>
                  <a:srgbClr val="FFFFFF"/>
                </a:solidFill>
                <a:cs typeface="Arial"/>
              </a:rPr>
              <a:t>P</a:t>
            </a:r>
            <a:r>
              <a:rPr sz="2000" b="1" spc="-265" dirty="0">
                <a:solidFill>
                  <a:srgbClr val="FFFFFF"/>
                </a:solidFill>
                <a:cs typeface="Arial"/>
              </a:rPr>
              <a:t> </a:t>
            </a:r>
            <a:r>
              <a:rPr sz="2000" b="1" dirty="0">
                <a:solidFill>
                  <a:srgbClr val="FFFFFF"/>
                </a:solidFill>
                <a:cs typeface="Arial"/>
              </a:rPr>
              <a:t>a</a:t>
            </a:r>
            <a:r>
              <a:rPr sz="2000" b="1" spc="-260" dirty="0">
                <a:solidFill>
                  <a:srgbClr val="FFFFFF"/>
                </a:solidFill>
                <a:cs typeface="Arial"/>
              </a:rPr>
              <a:t> </a:t>
            </a:r>
            <a:r>
              <a:rPr sz="2000" b="1" dirty="0">
                <a:solidFill>
                  <a:srgbClr val="FFFFFF"/>
                </a:solidFill>
                <a:cs typeface="Arial"/>
              </a:rPr>
              <a:t>s</a:t>
            </a:r>
            <a:r>
              <a:rPr sz="2000" b="1" spc="-260" dirty="0">
                <a:solidFill>
                  <a:srgbClr val="FFFFFF"/>
                </a:solidFill>
                <a:cs typeface="Arial"/>
              </a:rPr>
              <a:t> </a:t>
            </a:r>
            <a:r>
              <a:rPr sz="2000" b="1" dirty="0">
                <a:solidFill>
                  <a:srgbClr val="FFFFFF"/>
                </a:solidFill>
                <a:cs typeface="Arial"/>
              </a:rPr>
              <a:t>o	1</a:t>
            </a:r>
            <a:endParaRPr sz="2000" dirty="0">
              <a:cs typeface="Arial"/>
            </a:endParaRPr>
          </a:p>
        </p:txBody>
      </p:sp>
      <p:sp>
        <p:nvSpPr>
          <p:cNvPr id="21" name="object 12"/>
          <p:cNvSpPr txBox="1"/>
          <p:nvPr/>
        </p:nvSpPr>
        <p:spPr>
          <a:xfrm>
            <a:off x="334963" y="2889250"/>
            <a:ext cx="11449050" cy="761106"/>
          </a:xfrm>
          <a:prstGeom prst="rect">
            <a:avLst/>
          </a:prstGeom>
        </p:spPr>
        <p:txBody>
          <a:bodyPr vert="horz" wrap="square" lIns="0" tIns="12065" rIns="0" bIns="0" rtlCol="0">
            <a:spAutoFit/>
          </a:bodyPr>
          <a:lstStyle/>
          <a:p>
            <a:pPr marL="12700">
              <a:lnSpc>
                <a:spcPct val="100000"/>
              </a:lnSpc>
              <a:spcBef>
                <a:spcPts val="95"/>
              </a:spcBef>
              <a:buClr>
                <a:srgbClr val="006600"/>
              </a:buClr>
              <a:tabLst>
                <a:tab pos="354965" algn="l"/>
                <a:tab pos="355600" algn="l"/>
              </a:tabLst>
            </a:pPr>
            <a:r>
              <a:rPr lang="es-MX" sz="1600" b="1" spc="-5" dirty="0">
                <a:cs typeface="Arial"/>
              </a:rPr>
              <a:t>Nomenclatura de archivos </a:t>
            </a:r>
          </a:p>
          <a:p>
            <a:pPr marL="12700">
              <a:lnSpc>
                <a:spcPct val="100000"/>
              </a:lnSpc>
              <a:spcBef>
                <a:spcPts val="95"/>
              </a:spcBef>
              <a:buClr>
                <a:srgbClr val="006600"/>
              </a:buClr>
              <a:tabLst>
                <a:tab pos="354965" algn="l"/>
                <a:tab pos="355600" algn="l"/>
              </a:tabLst>
            </a:pPr>
            <a:r>
              <a:rPr lang="es-MX" sz="1600" spc="-5" dirty="0">
                <a:cs typeface="Arial"/>
              </a:rPr>
              <a:t>Los documentos solicitados deberán ser enviados con la siguiente estructura:</a:t>
            </a:r>
          </a:p>
          <a:p>
            <a:pPr>
              <a:lnSpc>
                <a:spcPts val="1895"/>
              </a:lnSpc>
            </a:pPr>
            <a:endParaRPr sz="1600" b="1" dirty="0">
              <a:cs typeface="Arial"/>
            </a:endParaRPr>
          </a:p>
        </p:txBody>
      </p:sp>
      <p:sp>
        <p:nvSpPr>
          <p:cNvPr id="2" name="Rectángulo 1"/>
          <p:cNvSpPr/>
          <p:nvPr/>
        </p:nvSpPr>
        <p:spPr>
          <a:xfrm>
            <a:off x="334964" y="3712858"/>
            <a:ext cx="7047613" cy="2062103"/>
          </a:xfrm>
          <a:prstGeom prst="rect">
            <a:avLst/>
          </a:prstGeom>
        </p:spPr>
        <p:txBody>
          <a:bodyPr wrap="square">
            <a:spAutoFit/>
          </a:bodyPr>
          <a:lstStyle/>
          <a:p>
            <a:pPr marL="12700">
              <a:lnSpc>
                <a:spcPct val="100000"/>
              </a:lnSpc>
              <a:buClr>
                <a:srgbClr val="006600"/>
              </a:buClr>
              <a:tabLst>
                <a:tab pos="354965" algn="l"/>
                <a:tab pos="355600" algn="l"/>
              </a:tabLst>
            </a:pPr>
            <a:r>
              <a:rPr lang="es-MX" sz="1600" b="1" spc="-5" dirty="0">
                <a:cs typeface="Arial"/>
              </a:rPr>
              <a:t>Documento				Nomenclatura</a:t>
            </a:r>
          </a:p>
          <a:p>
            <a:pPr marL="12700">
              <a:lnSpc>
                <a:spcPct val="100000"/>
              </a:lnSpc>
              <a:buClr>
                <a:srgbClr val="006600"/>
              </a:buClr>
              <a:tabLst>
                <a:tab pos="354965" algn="l"/>
                <a:tab pos="355600" algn="l"/>
              </a:tabLst>
            </a:pPr>
            <a:endParaRPr lang="es-MX" sz="1600" b="1" spc="-5" dirty="0">
              <a:cs typeface="Arial"/>
            </a:endParaRPr>
          </a:p>
          <a:p>
            <a:pPr marL="355600" indent="-342900">
              <a:lnSpc>
                <a:spcPct val="100000"/>
              </a:lnSpc>
              <a:buClr>
                <a:srgbClr val="006600"/>
              </a:buClr>
              <a:buAutoNum type="arabicPeriod"/>
              <a:tabLst>
                <a:tab pos="354965" algn="l"/>
                <a:tab pos="355600" algn="l"/>
              </a:tabLst>
            </a:pPr>
            <a:r>
              <a:rPr lang="es-MX" sz="1600" b="1" spc="-5" dirty="0">
                <a:cs typeface="Arial"/>
              </a:rPr>
              <a:t>Formato Datos Generales (EXCEL) -------------------	FDG_</a:t>
            </a:r>
          </a:p>
          <a:p>
            <a:pPr marL="355600" indent="-342900">
              <a:lnSpc>
                <a:spcPct val="100000"/>
              </a:lnSpc>
              <a:buClr>
                <a:srgbClr val="006600"/>
              </a:buClr>
              <a:buFont typeface="+mj-lt"/>
              <a:buAutoNum type="arabicPeriod" startAt="2"/>
              <a:tabLst>
                <a:tab pos="354965" algn="l"/>
                <a:tab pos="355600" algn="l"/>
              </a:tabLst>
            </a:pPr>
            <a:r>
              <a:rPr lang="es-MX" sz="1600" b="1" spc="-5" dirty="0">
                <a:cs typeface="Arial"/>
              </a:rPr>
              <a:t>Planos del prototipo (PDF y DWG)</a:t>
            </a:r>
          </a:p>
          <a:p>
            <a:pPr marL="355600" indent="184150">
              <a:lnSpc>
                <a:spcPct val="100000"/>
              </a:lnSpc>
              <a:buClr>
                <a:srgbClr val="006600"/>
              </a:buClr>
              <a:buFont typeface="+mj-lt"/>
              <a:buAutoNum type="alphaLcParenR"/>
              <a:tabLst>
                <a:tab pos="355600" algn="l"/>
                <a:tab pos="808038" algn="l"/>
              </a:tabLst>
            </a:pPr>
            <a:r>
              <a:rPr lang="es-MX" sz="1600" spc="-5" dirty="0">
                <a:cs typeface="Arial"/>
              </a:rPr>
              <a:t>Plano de sembrado. </a:t>
            </a:r>
            <a:r>
              <a:rPr lang="es-MX" sz="1600" b="1" spc="-5" dirty="0">
                <a:cs typeface="Arial"/>
              </a:rPr>
              <a:t>-----------------------------------	P_SEM_</a:t>
            </a:r>
          </a:p>
          <a:p>
            <a:pPr marL="355600" indent="184150">
              <a:lnSpc>
                <a:spcPct val="100000"/>
              </a:lnSpc>
              <a:buClr>
                <a:srgbClr val="006600"/>
              </a:buClr>
              <a:buFont typeface="+mj-lt"/>
              <a:buAutoNum type="alphaLcParenR"/>
              <a:tabLst>
                <a:tab pos="355600" algn="l"/>
                <a:tab pos="808038" algn="l"/>
              </a:tabLst>
            </a:pPr>
            <a:r>
              <a:rPr lang="es-MX" sz="1600" spc="-5" dirty="0">
                <a:cs typeface="Arial"/>
              </a:rPr>
              <a:t>Planos arquitectónicos.</a:t>
            </a:r>
            <a:r>
              <a:rPr lang="es-MX" sz="1600" b="1" spc="-5" dirty="0">
                <a:cs typeface="Arial"/>
              </a:rPr>
              <a:t> -------------------------------	P_ARQ_</a:t>
            </a:r>
          </a:p>
          <a:p>
            <a:pPr marL="355600" indent="184150">
              <a:buClr>
                <a:srgbClr val="006600"/>
              </a:buClr>
              <a:buFont typeface="+mj-lt"/>
              <a:buAutoNum type="alphaLcParenR"/>
              <a:tabLst>
                <a:tab pos="355600" algn="l"/>
                <a:tab pos="808038" algn="l"/>
              </a:tabLst>
            </a:pPr>
            <a:r>
              <a:rPr lang="es-MX" sz="1600" spc="-5" dirty="0">
                <a:cs typeface="Arial"/>
              </a:rPr>
              <a:t>Planos de instalaciones</a:t>
            </a:r>
            <a:r>
              <a:rPr lang="es-MX" sz="1600" spc="-35" dirty="0">
                <a:cs typeface="Arial"/>
              </a:rPr>
              <a:t> </a:t>
            </a:r>
            <a:r>
              <a:rPr lang="es-MX" sz="1600" spc="-5" dirty="0">
                <a:cs typeface="Arial"/>
              </a:rPr>
              <a:t>hidráulicas.</a:t>
            </a:r>
            <a:r>
              <a:rPr lang="es-MX" sz="1600" b="1" spc="-5" dirty="0">
                <a:cs typeface="Arial"/>
              </a:rPr>
              <a:t> ---------------	P_INST_</a:t>
            </a:r>
            <a:endParaRPr lang="es-MX" sz="1600" spc="-5" dirty="0">
              <a:cs typeface="Arial"/>
            </a:endParaRPr>
          </a:p>
          <a:p>
            <a:pPr marL="342900" indent="-342900">
              <a:lnSpc>
                <a:spcPct val="100000"/>
              </a:lnSpc>
              <a:buClr>
                <a:srgbClr val="006600"/>
              </a:buClr>
              <a:buFont typeface="+mj-lt"/>
              <a:buAutoNum type="arabicPeriod" startAt="3"/>
              <a:tabLst>
                <a:tab pos="0" algn="l"/>
                <a:tab pos="808038" algn="l"/>
              </a:tabLst>
            </a:pPr>
            <a:r>
              <a:rPr lang="es-MX" sz="1600" b="1" spc="-5" dirty="0">
                <a:cs typeface="Arial"/>
              </a:rPr>
              <a:t>Especificaciones de materiales y</a:t>
            </a:r>
            <a:r>
              <a:rPr lang="es-MX" sz="1600" b="1" spc="65" dirty="0">
                <a:cs typeface="Arial"/>
              </a:rPr>
              <a:t> </a:t>
            </a:r>
            <a:r>
              <a:rPr lang="es-MX" sz="1600" b="1" spc="-5" dirty="0">
                <a:cs typeface="Arial"/>
              </a:rPr>
              <a:t>acabados--------	E_MAT_ACA_</a:t>
            </a:r>
          </a:p>
        </p:txBody>
      </p:sp>
      <p:grpSp>
        <p:nvGrpSpPr>
          <p:cNvPr id="31" name="Grupo 30">
            <a:extLst>
              <a:ext uri="{FF2B5EF4-FFF2-40B4-BE49-F238E27FC236}">
                <a16:creationId xmlns:a16="http://schemas.microsoft.com/office/drawing/2014/main" id="{43A13E90-44C3-460C-8008-951CF7011752}"/>
              </a:ext>
            </a:extLst>
          </p:cNvPr>
          <p:cNvGrpSpPr/>
          <p:nvPr/>
        </p:nvGrpSpPr>
        <p:grpSpPr>
          <a:xfrm>
            <a:off x="316057" y="1693261"/>
            <a:ext cx="1110084" cy="1110084"/>
            <a:chOff x="2072941" y="1846126"/>
            <a:chExt cx="1828801" cy="1828799"/>
          </a:xfrm>
        </p:grpSpPr>
        <p:sp>
          <p:nvSpPr>
            <p:cNvPr id="32" name="Rectángulo: esquinas redondeadas 19">
              <a:extLst>
                <a:ext uri="{FF2B5EF4-FFF2-40B4-BE49-F238E27FC236}">
                  <a16:creationId xmlns:a16="http://schemas.microsoft.com/office/drawing/2014/main" id="{01D2579A-D19E-4934-B95F-D8F64274DF2A}"/>
                </a:ext>
              </a:extLst>
            </p:cNvPr>
            <p:cNvSpPr/>
            <p:nvPr/>
          </p:nvSpPr>
          <p:spPr>
            <a:xfrm>
              <a:off x="2072941" y="1846126"/>
              <a:ext cx="1828801" cy="1828799"/>
            </a:xfrm>
            <a:prstGeom prst="roundRect">
              <a:avLst/>
            </a:prstGeom>
            <a:ln w="3175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600" dirty="0"/>
                <a:t>Solicitud</a:t>
              </a:r>
            </a:p>
            <a:p>
              <a:pPr algn="ctr"/>
              <a:r>
                <a:rPr lang="es-MX" sz="600" dirty="0"/>
                <a:t>Desarrollador</a:t>
              </a:r>
            </a:p>
            <a:p>
              <a:pPr algn="ctr"/>
              <a:endParaRPr lang="es-MX" sz="600" dirty="0"/>
            </a:p>
            <a:p>
              <a:pPr algn="ctr"/>
              <a:endParaRPr lang="es-MX" sz="600" dirty="0"/>
            </a:p>
            <a:p>
              <a:pPr algn="ctr"/>
              <a:endParaRPr lang="es-MX" sz="600" dirty="0"/>
            </a:p>
            <a:p>
              <a:pPr algn="ctr"/>
              <a:endParaRPr lang="es-MX" sz="600" dirty="0">
                <a:hlinkClick r:id="rId4"/>
              </a:endParaRPr>
            </a:p>
            <a:p>
              <a:pPr algn="ctr"/>
              <a:endParaRPr lang="es-MX" sz="600" dirty="0">
                <a:hlinkClick r:id="rId4"/>
              </a:endParaRPr>
            </a:p>
            <a:p>
              <a:pPr algn="ctr"/>
              <a:r>
                <a:rPr lang="es-MX" sz="400" dirty="0">
                  <a:hlinkClick r:id="rId4"/>
                </a:rPr>
                <a:t>sustentable@conavi.gob.mx</a:t>
              </a:r>
              <a:endParaRPr lang="es-MX" sz="400" dirty="0"/>
            </a:p>
          </p:txBody>
        </p:sp>
        <p:pic>
          <p:nvPicPr>
            <p:cNvPr id="33" name="Imagen 27">
              <a:extLst>
                <a:ext uri="{FF2B5EF4-FFF2-40B4-BE49-F238E27FC236}">
                  <a16:creationId xmlns:a16="http://schemas.microsoft.com/office/drawing/2014/main" id="{3DF5A652-2117-4631-9F20-C91A0DA68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0933" y="2530322"/>
              <a:ext cx="652817" cy="652816"/>
            </a:xfrm>
            <a:prstGeom prst="rect">
              <a:avLst/>
            </a:prstGeom>
          </p:spPr>
        </p:pic>
      </p:grpSp>
      <p:sp>
        <p:nvSpPr>
          <p:cNvPr id="20" name="Rectángulo 19">
            <a:extLst>
              <a:ext uri="{FF2B5EF4-FFF2-40B4-BE49-F238E27FC236}">
                <a16:creationId xmlns:a16="http://schemas.microsoft.com/office/drawing/2014/main" id="{A261C4AA-2C32-4DEF-9F6F-0A339FB1F26B}"/>
              </a:ext>
            </a:extLst>
          </p:cNvPr>
          <p:cNvSpPr/>
          <p:nvPr/>
        </p:nvSpPr>
        <p:spPr>
          <a:xfrm>
            <a:off x="0" y="1144258"/>
            <a:ext cx="12192000" cy="253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1. SOLICITUD</a:t>
            </a:r>
          </a:p>
        </p:txBody>
      </p:sp>
      <p:sp>
        <p:nvSpPr>
          <p:cNvPr id="14" name="object 10"/>
          <p:cNvSpPr txBox="1">
            <a:spLocks/>
          </p:cNvSpPr>
          <p:nvPr/>
        </p:nvSpPr>
        <p:spPr>
          <a:xfrm>
            <a:off x="1517445" y="1758950"/>
            <a:ext cx="8624888" cy="30003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s-MX" sz="1800" spc="-5">
                <a:latin typeface="+mn-lt"/>
              </a:rPr>
              <a:t>El Desarrollador </a:t>
            </a:r>
            <a:r>
              <a:rPr lang="es-MX" sz="1800" spc="-10">
                <a:latin typeface="+mn-lt"/>
              </a:rPr>
              <a:t>lleva </a:t>
            </a:r>
            <a:r>
              <a:rPr lang="es-MX" sz="1800" spc="-5">
                <a:latin typeface="+mn-lt"/>
              </a:rPr>
              <a:t>a cabo las </a:t>
            </a:r>
            <a:r>
              <a:rPr lang="es-MX" sz="1800" spc="-10">
                <a:latin typeface="+mn-lt"/>
              </a:rPr>
              <a:t>actividades </a:t>
            </a:r>
            <a:r>
              <a:rPr lang="es-MX" sz="1800" spc="-5">
                <a:latin typeface="+mn-lt"/>
              </a:rPr>
              <a:t>descritas en los siguientes</a:t>
            </a:r>
            <a:r>
              <a:rPr lang="es-MX" sz="1800" spc="275">
                <a:latin typeface="+mn-lt"/>
              </a:rPr>
              <a:t> </a:t>
            </a:r>
            <a:r>
              <a:rPr lang="es-MX" sz="1800" spc="-5">
                <a:latin typeface="+mn-lt"/>
              </a:rPr>
              <a:t>pasos:</a:t>
            </a:r>
            <a:endParaRPr lang="es-MX" sz="1800" dirty="0">
              <a:latin typeface="+mn-lt"/>
            </a:endParaRPr>
          </a:p>
        </p:txBody>
      </p:sp>
      <p:sp>
        <p:nvSpPr>
          <p:cNvPr id="15" name="Rectángulo: esquinas redondeadas 31">
            <a:extLst>
              <a:ext uri="{FF2B5EF4-FFF2-40B4-BE49-F238E27FC236}">
                <a16:creationId xmlns:a16="http://schemas.microsoft.com/office/drawing/2014/main" id="{4C4DE4CB-864E-482B-B504-95E2954DA6CE}"/>
              </a:ext>
            </a:extLst>
          </p:cNvPr>
          <p:cNvSpPr/>
          <p:nvPr/>
        </p:nvSpPr>
        <p:spPr>
          <a:xfrm>
            <a:off x="6858000" y="3000901"/>
            <a:ext cx="4926013" cy="3287713"/>
          </a:xfrm>
          <a:prstGeom prst="roundRect">
            <a:avLst>
              <a:gd name="adj" fmla="val 4821"/>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object 13"/>
          <p:cNvSpPr txBox="1"/>
          <p:nvPr/>
        </p:nvSpPr>
        <p:spPr>
          <a:xfrm>
            <a:off x="7051148" y="3209683"/>
            <a:ext cx="4732865" cy="1047082"/>
          </a:xfrm>
          <a:prstGeom prst="rect">
            <a:avLst/>
          </a:prstGeom>
        </p:spPr>
        <p:txBody>
          <a:bodyPr vert="horz" wrap="square" lIns="0" tIns="635" rIns="0" bIns="0" rtlCol="0">
            <a:spAutoFit/>
          </a:bodyPr>
          <a:lstStyle/>
          <a:p>
            <a:pPr marR="5080">
              <a:lnSpc>
                <a:spcPct val="100000"/>
              </a:lnSpc>
              <a:spcBef>
                <a:spcPts val="5"/>
              </a:spcBef>
            </a:pPr>
            <a:r>
              <a:rPr sz="1000" spc="-5" dirty="0">
                <a:solidFill>
                  <a:srgbClr val="C00000"/>
                </a:solidFill>
                <a:cs typeface="Arial"/>
              </a:rPr>
              <a:t>*</a:t>
            </a:r>
            <a:r>
              <a:rPr lang="es-MX" sz="1000" b="1" spc="-5" dirty="0">
                <a:solidFill>
                  <a:srgbClr val="C00000"/>
                </a:solidFill>
                <a:cs typeface="Arial"/>
              </a:rPr>
              <a:t>Cada  documento deberá tener incluido el número de prototipo</a:t>
            </a:r>
          </a:p>
          <a:p>
            <a:pPr marR="5080">
              <a:lnSpc>
                <a:spcPct val="100000"/>
              </a:lnSpc>
              <a:spcBef>
                <a:spcPts val="5"/>
              </a:spcBef>
            </a:pPr>
            <a:endParaRPr lang="es-MX" sz="1000" b="1" spc="-5" dirty="0">
              <a:solidFill>
                <a:srgbClr val="C00000"/>
              </a:solidFill>
              <a:cs typeface="Arial"/>
            </a:endParaRPr>
          </a:p>
          <a:p>
            <a:pPr marR="5080">
              <a:lnSpc>
                <a:spcPct val="100000"/>
              </a:lnSpc>
              <a:spcBef>
                <a:spcPts val="5"/>
              </a:spcBef>
            </a:pPr>
            <a:r>
              <a:rPr lang="es-MX" sz="1600" b="1" spc="-5" dirty="0">
                <a:solidFill>
                  <a:srgbClr val="C00000"/>
                </a:solidFill>
                <a:cs typeface="Arial"/>
              </a:rPr>
              <a:t>Ejemplo: </a:t>
            </a:r>
          </a:p>
          <a:p>
            <a:pPr marR="5080">
              <a:lnSpc>
                <a:spcPct val="100000"/>
              </a:lnSpc>
              <a:spcBef>
                <a:spcPts val="5"/>
              </a:spcBef>
            </a:pPr>
            <a:endParaRPr lang="es-MX" sz="1600" b="1" spc="-5" dirty="0">
              <a:solidFill>
                <a:srgbClr val="C00000"/>
              </a:solidFill>
              <a:cs typeface="Arial"/>
            </a:endParaRPr>
          </a:p>
          <a:p>
            <a:pPr marR="5080" algn="ctr">
              <a:lnSpc>
                <a:spcPct val="100000"/>
              </a:lnSpc>
              <a:spcBef>
                <a:spcPts val="5"/>
              </a:spcBef>
            </a:pPr>
            <a:r>
              <a:rPr lang="es-MX" sz="1600" b="1" spc="-5" dirty="0">
                <a:solidFill>
                  <a:srgbClr val="C00000"/>
                </a:solidFill>
                <a:cs typeface="Arial"/>
              </a:rPr>
              <a:t>NOMENCLATURA_ID DE PROTOTIPO </a:t>
            </a:r>
            <a:endParaRPr sz="1600" dirty="0">
              <a:cs typeface="Arial"/>
            </a:endParaRPr>
          </a:p>
        </p:txBody>
      </p:sp>
      <p:grpSp>
        <p:nvGrpSpPr>
          <p:cNvPr id="17" name="Grupo 16">
            <a:extLst>
              <a:ext uri="{FF2B5EF4-FFF2-40B4-BE49-F238E27FC236}">
                <a16:creationId xmlns:a16="http://schemas.microsoft.com/office/drawing/2014/main" id="{429BE728-D1B0-46C0-BBF9-D56686A3F077}"/>
              </a:ext>
            </a:extLst>
          </p:cNvPr>
          <p:cNvGrpSpPr/>
          <p:nvPr/>
        </p:nvGrpSpPr>
        <p:grpSpPr>
          <a:xfrm>
            <a:off x="7078582" y="4213451"/>
            <a:ext cx="4522188" cy="1990796"/>
            <a:chOff x="7552004" y="4645359"/>
            <a:chExt cx="3731151" cy="1642559"/>
          </a:xfrm>
        </p:grpSpPr>
        <p:pic>
          <p:nvPicPr>
            <p:cNvPr id="18" name="Imagen 17"/>
            <p:cNvPicPr>
              <a:picLocks noChangeAspect="1"/>
            </p:cNvPicPr>
            <p:nvPr/>
          </p:nvPicPr>
          <p:blipFill rotWithShape="1">
            <a:blip r:embed="rId6"/>
            <a:srcRect t="15456"/>
            <a:stretch/>
          </p:blipFill>
          <p:spPr>
            <a:xfrm>
              <a:off x="7552004" y="4645359"/>
              <a:ext cx="3731151" cy="1642559"/>
            </a:xfrm>
            <a:prstGeom prst="rect">
              <a:avLst/>
            </a:prstGeom>
            <a:ln>
              <a:solidFill>
                <a:schemeClr val="tx1"/>
              </a:solidFill>
            </a:ln>
            <a:effectLst>
              <a:outerShdw blurRad="50800" dist="38100" dir="2700000" algn="tl" rotWithShape="0">
                <a:prstClr val="black">
                  <a:alpha val="40000"/>
                </a:prstClr>
              </a:outerShdw>
            </a:effectLst>
          </p:spPr>
        </p:pic>
        <p:sp>
          <p:nvSpPr>
            <p:cNvPr id="19" name="Rectángulo 18">
              <a:extLst>
                <a:ext uri="{FF2B5EF4-FFF2-40B4-BE49-F238E27FC236}">
                  <a16:creationId xmlns:a16="http://schemas.microsoft.com/office/drawing/2014/main" id="{61A68070-65C8-4CE1-BEB8-461B52FBFFEC}"/>
                </a:ext>
              </a:extLst>
            </p:cNvPr>
            <p:cNvSpPr/>
            <p:nvPr/>
          </p:nvSpPr>
          <p:spPr>
            <a:xfrm>
              <a:off x="7833360" y="4696460"/>
              <a:ext cx="957580" cy="109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6A24DC51-F8EA-40B7-8C53-59C7FA574441}"/>
                </a:ext>
              </a:extLst>
            </p:cNvPr>
            <p:cNvSpPr txBox="1"/>
            <p:nvPr/>
          </p:nvSpPr>
          <p:spPr>
            <a:xfrm>
              <a:off x="7769748" y="4645360"/>
              <a:ext cx="1109660" cy="190454"/>
            </a:xfrm>
            <a:prstGeom prst="rect">
              <a:avLst/>
            </a:prstGeom>
            <a:noFill/>
          </p:spPr>
          <p:txBody>
            <a:bodyPr wrap="square" rtlCol="0">
              <a:spAutoFit/>
            </a:bodyPr>
            <a:lstStyle/>
            <a:p>
              <a:r>
                <a:rPr lang="es-MX" sz="900" dirty="0"/>
                <a:t>DEEVi_OPT_888888</a:t>
              </a:r>
            </a:p>
          </p:txBody>
        </p:sp>
      </p:grpSp>
      <p:sp>
        <p:nvSpPr>
          <p:cNvPr id="23" name="CuadroTexto 22">
            <a:extLst>
              <a:ext uri="{FF2B5EF4-FFF2-40B4-BE49-F238E27FC236}">
                <a16:creationId xmlns:a16="http://schemas.microsoft.com/office/drawing/2014/main" id="{71246E5D-AD58-4C8D-A47E-0A23688B4473}"/>
              </a:ext>
            </a:extLst>
          </p:cNvPr>
          <p:cNvSpPr txBox="1"/>
          <p:nvPr/>
        </p:nvSpPr>
        <p:spPr>
          <a:xfrm>
            <a:off x="7376018" y="4567566"/>
            <a:ext cx="1344918" cy="230832"/>
          </a:xfrm>
          <a:prstGeom prst="rect">
            <a:avLst/>
          </a:prstGeom>
          <a:solidFill>
            <a:schemeClr val="bg1"/>
          </a:solidFill>
        </p:spPr>
        <p:txBody>
          <a:bodyPr wrap="square" rtlCol="0">
            <a:spAutoFit/>
          </a:bodyPr>
          <a:lstStyle/>
          <a:p>
            <a:r>
              <a:rPr lang="es-MX" sz="900" dirty="0"/>
              <a:t>FDG_888888</a:t>
            </a:r>
          </a:p>
        </p:txBody>
      </p:sp>
    </p:spTree>
    <p:extLst>
      <p:ext uri="{BB962C8B-B14F-4D97-AF65-F5344CB8AC3E}">
        <p14:creationId xmlns:p14="http://schemas.microsoft.com/office/powerpoint/2010/main" val="24879554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19168</TotalTime>
  <Words>4770</Words>
  <Application>Microsoft Office PowerPoint</Application>
  <PresentationFormat>Panorámica</PresentationFormat>
  <Paragraphs>1287</Paragraphs>
  <Slides>37</Slides>
  <Notes>9</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El Desarrollador lleva a cabo las actividades descritas en los siguientes pasos: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Alien GIZ</dc:creator>
  <cp:lastModifiedBy>Roberto Colin Gonzalez</cp:lastModifiedBy>
  <cp:revision>324</cp:revision>
  <dcterms:modified xsi:type="dcterms:W3CDTF">2018-06-14T16:07:05Z</dcterms:modified>
</cp:coreProperties>
</file>