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7840" cy="464821"/>
          </a:xfrm>
          <a:prstGeom prst="rect">
            <a:avLst/>
          </a:prstGeom>
        </p:spPr>
        <p:txBody>
          <a:bodyPr vert="horz" lIns="93155" tIns="46577" rIns="93155" bIns="46577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1"/>
          </a:xfrm>
          <a:prstGeom prst="rect">
            <a:avLst/>
          </a:prstGeom>
        </p:spPr>
        <p:txBody>
          <a:bodyPr vert="horz" lIns="93155" tIns="46577" rIns="93155" bIns="46577" rtlCol="0"/>
          <a:lstStyle>
            <a:lvl1pPr algn="r">
              <a:defRPr sz="1200"/>
            </a:lvl1pPr>
          </a:lstStyle>
          <a:p>
            <a:fld id="{DE681549-B325-4F4C-939C-545C6E64E8C5}" type="datetimeFigureOut">
              <a:rPr lang="es-MX" smtClean="0"/>
              <a:t>26/06/2017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5" tIns="46577" rIns="93155" bIns="46577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2"/>
            <a:ext cx="5608320" cy="4183381"/>
          </a:xfrm>
          <a:prstGeom prst="rect">
            <a:avLst/>
          </a:prstGeom>
        </p:spPr>
        <p:txBody>
          <a:bodyPr vert="horz" lIns="93155" tIns="46577" rIns="93155" bIns="4657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8829968"/>
            <a:ext cx="3037840" cy="464821"/>
          </a:xfrm>
          <a:prstGeom prst="rect">
            <a:avLst/>
          </a:prstGeom>
        </p:spPr>
        <p:txBody>
          <a:bodyPr vert="horz" lIns="93155" tIns="46577" rIns="93155" bIns="46577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1"/>
          </a:xfrm>
          <a:prstGeom prst="rect">
            <a:avLst/>
          </a:prstGeom>
        </p:spPr>
        <p:txBody>
          <a:bodyPr vert="horz" lIns="93155" tIns="46577" rIns="93155" bIns="46577" rtlCol="0" anchor="b"/>
          <a:lstStyle>
            <a:lvl1pPr algn="r">
              <a:defRPr sz="1200"/>
            </a:lvl1pPr>
          </a:lstStyle>
          <a:p>
            <a:fld id="{038F27D5-FA3D-4710-BB60-35117AEE371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40369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A01EE0-B951-4584-86C7-777580AB1717}" type="slidenum">
              <a:rPr lang="es-ES">
                <a:solidFill>
                  <a:prstClr val="black"/>
                </a:solidFill>
              </a:rPr>
              <a:pPr/>
              <a:t>2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A01EE0-B951-4584-86C7-777580AB1717}" type="slidenum">
              <a:rPr lang="es-ES">
                <a:solidFill>
                  <a:prstClr val="black"/>
                </a:solidFill>
              </a:rPr>
              <a:pPr/>
              <a:t>3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A01EE0-B951-4584-86C7-777580AB1717}" type="slidenum">
              <a:rPr lang="es-ES">
                <a:solidFill>
                  <a:prstClr val="black"/>
                </a:solidFill>
              </a:rPr>
              <a:pPr/>
              <a:t>4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A01EE0-B951-4584-86C7-777580AB1717}" type="slidenum">
              <a:rPr lang="es-ES">
                <a:solidFill>
                  <a:prstClr val="black"/>
                </a:solidFill>
              </a:rPr>
              <a:pPr/>
              <a:t>5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A01EE0-B951-4584-86C7-777580AB1717}" type="slidenum">
              <a:rPr lang="es-ES">
                <a:solidFill>
                  <a:prstClr val="black"/>
                </a:solidFill>
              </a:rPr>
              <a:pPr/>
              <a:t>6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A01EE0-B951-4584-86C7-777580AB1717}" type="slidenum">
              <a:rPr lang="es-ES">
                <a:solidFill>
                  <a:prstClr val="black"/>
                </a:solidFill>
              </a:rPr>
              <a:pPr/>
              <a:t>7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A01EE0-B951-4584-86C7-777580AB1717}" type="slidenum">
              <a:rPr lang="es-ES">
                <a:solidFill>
                  <a:prstClr val="black"/>
                </a:solidFill>
              </a:rPr>
              <a:pPr/>
              <a:t>8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5AC62-38A2-43D3-8D67-FD5657039482}" type="datetimeFigureOut">
              <a:rPr lang="es-MX" smtClean="0"/>
              <a:t>26/06/2017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5E86-7369-437D-9210-C37CE2D2AA3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788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5AC62-38A2-43D3-8D67-FD5657039482}" type="datetimeFigureOut">
              <a:rPr lang="es-MX" smtClean="0"/>
              <a:t>26/06/2017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5E86-7369-437D-9210-C37CE2D2AA3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746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5AC62-38A2-43D3-8D67-FD5657039482}" type="datetimeFigureOut">
              <a:rPr lang="es-MX" smtClean="0"/>
              <a:t>26/06/2017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5E86-7369-437D-9210-C37CE2D2AA3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6408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5AC62-38A2-43D3-8D67-FD5657039482}" type="datetimeFigureOut">
              <a:rPr lang="es-MX" smtClean="0"/>
              <a:t>26/06/2017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5E86-7369-437D-9210-C37CE2D2AA3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418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5AC62-38A2-43D3-8D67-FD5657039482}" type="datetimeFigureOut">
              <a:rPr lang="es-MX" smtClean="0"/>
              <a:t>26/06/2017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5E86-7369-437D-9210-C37CE2D2AA3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4055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5AC62-38A2-43D3-8D67-FD5657039482}" type="datetimeFigureOut">
              <a:rPr lang="es-MX" smtClean="0"/>
              <a:t>26/06/2017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5E86-7369-437D-9210-C37CE2D2AA3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4819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5AC62-38A2-43D3-8D67-FD5657039482}" type="datetimeFigureOut">
              <a:rPr lang="es-MX" smtClean="0"/>
              <a:t>26/06/2017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5E86-7369-437D-9210-C37CE2D2AA3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4797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5AC62-38A2-43D3-8D67-FD5657039482}" type="datetimeFigureOut">
              <a:rPr lang="es-MX" smtClean="0"/>
              <a:t>26/06/2017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5E86-7369-437D-9210-C37CE2D2AA3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0306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5AC62-38A2-43D3-8D67-FD5657039482}" type="datetimeFigureOut">
              <a:rPr lang="es-MX" smtClean="0"/>
              <a:t>26/06/2017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5E86-7369-437D-9210-C37CE2D2AA3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064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5AC62-38A2-43D3-8D67-FD5657039482}" type="datetimeFigureOut">
              <a:rPr lang="es-MX" smtClean="0"/>
              <a:t>26/06/2017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5E86-7369-437D-9210-C37CE2D2AA3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46078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5AC62-38A2-43D3-8D67-FD5657039482}" type="datetimeFigureOut">
              <a:rPr lang="es-MX" smtClean="0"/>
              <a:t>26/06/2017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5E86-7369-437D-9210-C37CE2D2AA3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8814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5AC62-38A2-43D3-8D67-FD5657039482}" type="datetimeFigureOut">
              <a:rPr lang="es-MX" smtClean="0"/>
              <a:t>26/06/2017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A5E86-7369-437D-9210-C37CE2D2AA3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535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262006" y="980728"/>
            <a:ext cx="663214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ＭＳ Ｐゴシック"/>
              </a:rPr>
              <a:t>Subsecretaría de Ordenamiento Territorial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252222" y="2852936"/>
            <a:ext cx="663214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ＭＳ Ｐゴシック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ＭＳ Ｐゴシック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ＭＳ Ｐゴシック"/>
              </a:rPr>
              <a:t>Ordenamiento Territorial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ＭＳ Ｐゴシック"/>
            </a:endParaRPr>
          </a:p>
        </p:txBody>
      </p:sp>
      <p:pic>
        <p:nvPicPr>
          <p:cNvPr id="6" name="Picture 2" descr="G:\ADMINISTRACIÓN\GUÍA DE IDENTIDAD GRÁFICA\GOBREPhorizon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7463"/>
            <a:ext cx="2519363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-6350" y="6453188"/>
            <a:ext cx="9150350" cy="4048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pic>
        <p:nvPicPr>
          <p:cNvPr id="8" name="Picture 4" descr="G:\REUNIONES Y EVENTOS\MÉRIDA delegados 2014 11\Captu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63500"/>
            <a:ext cx="238283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0" y="822325"/>
            <a:ext cx="9144000" cy="0"/>
          </a:xfrm>
          <a:prstGeom prst="line">
            <a:avLst/>
          </a:prstGeom>
          <a:ln w="508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5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597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" t="3530" r="2663" b="4086"/>
          <a:stretch>
            <a:fillRect/>
          </a:stretch>
        </p:blipFill>
        <p:spPr>
          <a:xfrm>
            <a:off x="0" y="620688"/>
            <a:ext cx="9108504" cy="5693075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0" y="107340"/>
            <a:ext cx="5295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j-ea"/>
                <a:cs typeface="+mj-cs"/>
              </a:rPr>
              <a:t>Ordenamiento Territorial Nacional</a:t>
            </a:r>
            <a:endParaRPr lang="es-MX" sz="2800" b="1" dirty="0">
              <a:solidFill>
                <a:prstClr val="black">
                  <a:lumMod val="65000"/>
                  <a:lumOff val="35000"/>
                </a:prst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-6350" y="6480572"/>
            <a:ext cx="9150350" cy="4048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6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597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" t="3733" r="2065" b="3377"/>
          <a:stretch/>
        </p:blipFill>
        <p:spPr>
          <a:xfrm>
            <a:off x="43975" y="692696"/>
            <a:ext cx="9064529" cy="5688633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107340"/>
            <a:ext cx="527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j-ea"/>
                <a:cs typeface="+mj-cs"/>
              </a:rPr>
              <a:t>Ordenamiento Territorial Regional</a:t>
            </a:r>
            <a:endParaRPr lang="es-MX" sz="2800" b="1" dirty="0">
              <a:solidFill>
                <a:prstClr val="black">
                  <a:lumMod val="65000"/>
                  <a:lumOff val="35000"/>
                </a:prst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-6350" y="6453188"/>
            <a:ext cx="9150350" cy="4048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83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597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3555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44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0" y="107340"/>
            <a:ext cx="4987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j-ea"/>
                <a:cs typeface="+mj-cs"/>
              </a:rPr>
              <a:t>Ordenamiento Territorial Estatal</a:t>
            </a:r>
            <a:endParaRPr lang="es-MX" sz="2800" b="1" dirty="0">
              <a:solidFill>
                <a:prstClr val="black">
                  <a:lumMod val="65000"/>
                  <a:lumOff val="35000"/>
                </a:prst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-6350" y="6453188"/>
            <a:ext cx="9150350" cy="4048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5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597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" t="2582" r="1709" b="2239"/>
          <a:stretch>
            <a:fillRect/>
          </a:stretch>
        </p:blipFill>
        <p:spPr>
          <a:xfrm>
            <a:off x="589576" y="621352"/>
            <a:ext cx="8014872" cy="59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0" y="107340"/>
            <a:ext cx="5673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j-ea"/>
                <a:cs typeface="+mj-cs"/>
              </a:rPr>
              <a:t>Ordenamiento Áreas Metropolitanas</a:t>
            </a:r>
            <a:endParaRPr lang="es-MX" sz="2800" b="1" dirty="0">
              <a:solidFill>
                <a:prstClr val="black">
                  <a:lumMod val="65000"/>
                  <a:lumOff val="35000"/>
                </a:prst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-6350" y="6453188"/>
            <a:ext cx="9150350" cy="4048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78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597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0" y="107340"/>
            <a:ext cx="5475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j-ea"/>
                <a:cs typeface="+mj-cs"/>
              </a:rPr>
              <a:t>Ordenamiento Territorial Municipal</a:t>
            </a:r>
            <a:endParaRPr lang="es-MX" sz="2800" b="1" dirty="0">
              <a:solidFill>
                <a:prstClr val="black">
                  <a:lumMod val="65000"/>
                  <a:lumOff val="35000"/>
                </a:prst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" t="1171" r="1115" b="1614"/>
          <a:stretch>
            <a:fillRect/>
          </a:stretch>
        </p:blipFill>
        <p:spPr>
          <a:xfrm>
            <a:off x="324464" y="621348"/>
            <a:ext cx="8424000" cy="5976004"/>
          </a:xfrm>
          <a:prstGeom prst="rect">
            <a:avLst/>
          </a:prstGeom>
        </p:spPr>
      </p:pic>
      <p:sp>
        <p:nvSpPr>
          <p:cNvPr id="4" name="3 Rectángulo redondeado"/>
          <p:cNvSpPr/>
          <p:nvPr/>
        </p:nvSpPr>
        <p:spPr>
          <a:xfrm>
            <a:off x="2987824" y="6165964"/>
            <a:ext cx="4320480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-6350" y="6453188"/>
            <a:ext cx="9150350" cy="4048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3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2008" y="1628800"/>
            <a:ext cx="1404000" cy="25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s-MX" sz="1200" b="1" spc="150" dirty="0" smtClean="0">
                <a:solidFill>
                  <a:schemeClr val="tx1"/>
                </a:solidFill>
                <a:latin typeface="Calibri Light" pitchFamily="34" charset="0"/>
              </a:rPr>
              <a:t>Instrumentos</a:t>
            </a:r>
            <a:endParaRPr lang="es-MX" sz="1200" b="1" spc="150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476320" y="1628800"/>
            <a:ext cx="1404000" cy="25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s-MX" sz="1200" b="1" spc="150" dirty="0" smtClean="0">
                <a:solidFill>
                  <a:schemeClr val="tx1"/>
                </a:solidFill>
                <a:latin typeface="Calibri Light" pitchFamily="34" charset="0"/>
              </a:rPr>
              <a:t>Sector</a:t>
            </a:r>
            <a:endParaRPr lang="es-MX" sz="1200" b="1" spc="150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880320" y="1628800"/>
            <a:ext cx="1404000" cy="25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s-MX" sz="1200" b="1" spc="150" dirty="0" smtClean="0">
                <a:solidFill>
                  <a:schemeClr val="tx1"/>
                </a:solidFill>
                <a:latin typeface="Calibri Light" pitchFamily="34" charset="0"/>
              </a:rPr>
              <a:t>Vocación</a:t>
            </a:r>
            <a:endParaRPr lang="es-MX" sz="1200" b="1" spc="150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284632" y="1628800"/>
            <a:ext cx="1404000" cy="25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s-MX" sz="1200" b="1" spc="140" dirty="0" smtClean="0">
                <a:solidFill>
                  <a:schemeClr val="tx1"/>
                </a:solidFill>
                <a:latin typeface="Calibri Light" pitchFamily="34" charset="0"/>
              </a:rPr>
              <a:t>Certeza Jurídica</a:t>
            </a:r>
            <a:endParaRPr lang="es-MX" sz="1200" b="1" spc="140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688632" y="1628800"/>
            <a:ext cx="1404000" cy="25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s-MX" sz="1200" b="1" spc="150" dirty="0" smtClean="0">
                <a:solidFill>
                  <a:schemeClr val="tx1"/>
                </a:solidFill>
                <a:latin typeface="Calibri Light" pitchFamily="34" charset="0"/>
              </a:rPr>
              <a:t>Registro</a:t>
            </a:r>
            <a:endParaRPr lang="es-MX" sz="1200" b="1" spc="150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2008" y="1880800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s-MX" sz="1200" b="1" dirty="0" smtClean="0">
                <a:solidFill>
                  <a:schemeClr val="tx1"/>
                </a:solidFill>
                <a:latin typeface="Calibri Light" pitchFamily="34" charset="0"/>
              </a:rPr>
              <a:t>Plan de Desarrollo Urbano</a:t>
            </a:r>
            <a:endParaRPr lang="es-MX" sz="12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476320" y="1880800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s-MX" sz="1200" b="1" dirty="0" smtClean="0">
                <a:solidFill>
                  <a:schemeClr val="tx1"/>
                </a:solidFill>
                <a:latin typeface="Calibri Light" pitchFamily="34" charset="0"/>
              </a:rPr>
              <a:t>SEDATU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880320" y="1880800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s-MX" sz="1200" b="1" dirty="0" smtClean="0">
                <a:solidFill>
                  <a:schemeClr val="tx1"/>
                </a:solidFill>
                <a:latin typeface="Calibri Light" pitchFamily="34" charset="0"/>
              </a:rPr>
              <a:t>Urbana</a:t>
            </a:r>
            <a:endParaRPr lang="es-MX" sz="12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284632" y="1880800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s-MX" sz="1200" b="1" dirty="0" smtClean="0">
                <a:solidFill>
                  <a:schemeClr val="tx1"/>
                </a:solidFill>
                <a:latin typeface="Calibri Light" pitchFamily="34" charset="0"/>
              </a:rPr>
              <a:t>Inscripción</a:t>
            </a:r>
            <a:endParaRPr lang="es-MX" sz="12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688632" y="1880800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s-MX" sz="1200" b="1" dirty="0" smtClean="0">
                <a:solidFill>
                  <a:schemeClr val="tx1"/>
                </a:solidFill>
                <a:latin typeface="Calibri Light" pitchFamily="34" charset="0"/>
              </a:rPr>
              <a:t>Registro Público de la Propiedad</a:t>
            </a:r>
            <a:endParaRPr lang="es-MX" sz="12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2008" y="2312848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476320" y="2312848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  <a:latin typeface="Calibri Light" pitchFamily="34" charset="0"/>
              </a:rPr>
              <a:t>SAGARPA</a:t>
            </a:r>
            <a:endParaRPr lang="es-MX" sz="12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880320" y="2312848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  <a:latin typeface="Calibri Light" pitchFamily="34" charset="0"/>
              </a:rPr>
              <a:t>Producción Agrícola</a:t>
            </a:r>
            <a:endParaRPr lang="es-MX" sz="12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284632" y="2312848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  <a:latin typeface="Calibri Light" pitchFamily="34" charset="0"/>
              </a:rPr>
              <a:t>Pequeña Propiedad</a:t>
            </a:r>
            <a:endParaRPr lang="es-MX" sz="12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688632" y="2312848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  <a:latin typeface="Calibri Light" pitchFamily="34" charset="0"/>
              </a:rPr>
              <a:t>Registro</a:t>
            </a:r>
            <a:endParaRPr lang="es-MX" sz="12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2008" y="2744896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476320" y="2744896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  <a:latin typeface="Calibri Light" pitchFamily="34" charset="0"/>
              </a:rPr>
              <a:t>SEDATU</a:t>
            </a:r>
            <a:endParaRPr lang="es-MX" sz="12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880320" y="2744896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es-MX" sz="1200" b="1" dirty="0" smtClean="0">
                <a:solidFill>
                  <a:schemeClr val="tx1"/>
                </a:solidFill>
                <a:latin typeface="Calibri Light" pitchFamily="34" charset="0"/>
              </a:rPr>
              <a:t>No Urbanizables (comunales, ejidales)</a:t>
            </a:r>
            <a:endParaRPr lang="es-MX" sz="12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4284632" y="2744896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  <a:latin typeface="Calibri Light" pitchFamily="34" charset="0"/>
              </a:rPr>
              <a:t>Certificado</a:t>
            </a:r>
            <a:endParaRPr lang="es-MX" sz="12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5688632" y="2744896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  <a:latin typeface="Calibri Light" pitchFamily="34" charset="0"/>
              </a:rPr>
              <a:t>Registro Agrario Nacional</a:t>
            </a:r>
            <a:endParaRPr lang="es-MX" sz="12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72008" y="3176944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  <a:latin typeface="Calibri Light" pitchFamily="34" charset="0"/>
              </a:rPr>
              <a:t>Ordenamiento Ecológico</a:t>
            </a:r>
            <a:endParaRPr lang="es-MX" sz="12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1476320" y="3176944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  <a:latin typeface="Calibri Light" pitchFamily="34" charset="0"/>
              </a:rPr>
              <a:t>SEMARNAT</a:t>
            </a:r>
            <a:endParaRPr lang="es-MX" sz="12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2880320" y="3176944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  <a:latin typeface="Calibri Light" pitchFamily="34" charset="0"/>
              </a:rPr>
              <a:t>Área Natural</a:t>
            </a:r>
            <a:endParaRPr lang="es-MX" sz="12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4284632" y="3176944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  <a:latin typeface="Calibri Light" pitchFamily="34" charset="0"/>
              </a:rPr>
              <a:t>Declaratoria</a:t>
            </a:r>
            <a:endParaRPr lang="es-MX" sz="12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5688632" y="3176944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  <a:latin typeface="Calibri Light" pitchFamily="34" charset="0"/>
              </a:rPr>
              <a:t>CONANP</a:t>
            </a:r>
            <a:endParaRPr lang="es-MX" sz="12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72008" y="3608992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476320" y="3608992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  <a:latin typeface="Calibri Light" pitchFamily="34" charset="0"/>
              </a:rPr>
              <a:t>SCT/SE</a:t>
            </a:r>
            <a:endParaRPr lang="es-MX" sz="12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2880320" y="3608992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  <a:latin typeface="Calibri Light" pitchFamily="34" charset="0"/>
              </a:rPr>
              <a:t>Infraestructura</a:t>
            </a:r>
            <a:endParaRPr lang="es-MX" sz="12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4284632" y="3608992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  <a:latin typeface="Calibri Light" pitchFamily="34" charset="0"/>
              </a:rPr>
              <a:t>Decreto </a:t>
            </a:r>
          </a:p>
          <a:p>
            <a:pPr algn="ctr"/>
            <a:r>
              <a:rPr lang="es-MX" sz="1200" b="1" dirty="0" smtClean="0">
                <a:solidFill>
                  <a:schemeClr val="tx1"/>
                </a:solidFill>
                <a:latin typeface="Calibri Light" pitchFamily="34" charset="0"/>
              </a:rPr>
              <a:t>Inscripción</a:t>
            </a:r>
            <a:endParaRPr lang="es-MX" sz="12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5688632" y="3608992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  <a:latin typeface="Calibri Light" pitchFamily="34" charset="0"/>
              </a:rPr>
              <a:t>INDAABIN</a:t>
            </a:r>
            <a:endParaRPr lang="es-MX" sz="12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72008" y="4041040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  <a:latin typeface="Calibri Light" pitchFamily="34" charset="0"/>
              </a:rPr>
              <a:t>Organismo de Cuenca</a:t>
            </a:r>
            <a:endParaRPr lang="es-MX" sz="12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1476320" y="4041040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  <a:latin typeface="Calibri Light" pitchFamily="34" charset="0"/>
              </a:rPr>
              <a:t>CNA</a:t>
            </a:r>
            <a:endParaRPr lang="es-MX" sz="12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2880320" y="4041040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  <a:latin typeface="Calibri Light" pitchFamily="34" charset="0"/>
              </a:rPr>
              <a:t>Cuerpo de Agua</a:t>
            </a:r>
            <a:endParaRPr lang="es-MX" sz="12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4284632" y="4041040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  <a:latin typeface="Calibri Light" pitchFamily="34" charset="0"/>
              </a:rPr>
              <a:t>Declaratoria</a:t>
            </a:r>
            <a:endParaRPr lang="es-MX" sz="12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5688632" y="4041040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  <a:latin typeface="Calibri Light" pitchFamily="34" charset="0"/>
              </a:rPr>
              <a:t>Zona Federal</a:t>
            </a:r>
            <a:endParaRPr lang="es-MX" sz="12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72008" y="4473088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b="1" dirty="0" smtClean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1476320" y="4473088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es-MX" sz="1200" b="1" dirty="0" smtClean="0">
                <a:solidFill>
                  <a:schemeClr val="tx1"/>
                </a:solidFill>
                <a:latin typeface="Calibri Light" pitchFamily="34" charset="0"/>
              </a:rPr>
              <a:t>Productivo: Industrial, minero, energía</a:t>
            </a:r>
            <a:endParaRPr lang="es-MX" sz="12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2880320" y="4473088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s-MX" sz="1200" b="1" dirty="0" smtClean="0">
                <a:solidFill>
                  <a:schemeClr val="tx1"/>
                </a:solidFill>
                <a:latin typeface="Calibri Light" pitchFamily="34" charset="0"/>
              </a:rPr>
              <a:t>Plantas</a:t>
            </a:r>
            <a:endParaRPr lang="es-MX" sz="12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4284632" y="4473088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s-MX" sz="1200" b="1" dirty="0" smtClean="0">
                <a:solidFill>
                  <a:schemeClr val="tx1"/>
                </a:solidFill>
                <a:latin typeface="Calibri Light" pitchFamily="34" charset="0"/>
              </a:rPr>
              <a:t>Economía </a:t>
            </a:r>
          </a:p>
          <a:p>
            <a:pPr algn="ctr">
              <a:lnSpc>
                <a:spcPts val="1200"/>
              </a:lnSpc>
            </a:pPr>
            <a:r>
              <a:rPr lang="es-MX" sz="1200" b="1" dirty="0" smtClean="0">
                <a:solidFill>
                  <a:schemeClr val="tx1"/>
                </a:solidFill>
                <a:latin typeface="Calibri Light" pitchFamily="34" charset="0"/>
              </a:rPr>
              <a:t>SHCP</a:t>
            </a:r>
            <a:endParaRPr lang="es-MX" sz="12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5688632" y="4473088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endParaRPr lang="es-MX" sz="12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72008" y="4905136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  <a:latin typeface="Calibri Light" pitchFamily="34" charset="0"/>
              </a:rPr>
              <a:t>Atlas y Planes</a:t>
            </a:r>
            <a:endParaRPr lang="es-MX" sz="12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1476320" y="4905136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  <a:latin typeface="Calibri Light" pitchFamily="34" charset="0"/>
              </a:rPr>
              <a:t>Protección Civil</a:t>
            </a:r>
            <a:endParaRPr lang="es-MX" sz="12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2880320" y="4905136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  <a:latin typeface="Calibri Light" pitchFamily="34" charset="0"/>
              </a:rPr>
              <a:t>Riesgo</a:t>
            </a:r>
            <a:endParaRPr lang="es-MX" sz="12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4284632" y="4905136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5688632" y="4905136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  <a:latin typeface="Calibri Light" pitchFamily="34" charset="0"/>
              </a:rPr>
              <a:t>CENAPRED</a:t>
            </a:r>
            <a:endParaRPr lang="es-MX" sz="12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72008" y="5337184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1476320" y="5337184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  <a:latin typeface="Calibri Light" pitchFamily="34" charset="0"/>
              </a:rPr>
              <a:t>INAH/INBA</a:t>
            </a:r>
            <a:endParaRPr lang="es-MX" sz="12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55" name="54 Rectángulo"/>
          <p:cNvSpPr/>
          <p:nvPr/>
        </p:nvSpPr>
        <p:spPr>
          <a:xfrm>
            <a:off x="2880320" y="5337184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es-MX" sz="1200" b="1" dirty="0" smtClean="0">
                <a:solidFill>
                  <a:schemeClr val="tx1"/>
                </a:solidFill>
                <a:latin typeface="Calibri Light" pitchFamily="34" charset="0"/>
              </a:rPr>
              <a:t>Zonas Arqueológicas, Históricas, Artísticas</a:t>
            </a:r>
            <a:endParaRPr lang="es-MX" sz="12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56" name="55 Rectángulo"/>
          <p:cNvSpPr/>
          <p:nvPr/>
        </p:nvSpPr>
        <p:spPr>
          <a:xfrm>
            <a:off x="4284632" y="5337184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  <a:latin typeface="Calibri Light" pitchFamily="34" charset="0"/>
              </a:rPr>
              <a:t>Declaratoria</a:t>
            </a:r>
            <a:endParaRPr lang="es-MX" sz="12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57" name="56 Rectángulo"/>
          <p:cNvSpPr/>
          <p:nvPr/>
        </p:nvSpPr>
        <p:spPr>
          <a:xfrm>
            <a:off x="5688632" y="5337184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  <a:latin typeface="Calibri Light" pitchFamily="34" charset="0"/>
              </a:rPr>
              <a:t>Registro</a:t>
            </a:r>
            <a:endParaRPr lang="es-MX" sz="12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67" name="66 Rectángulo"/>
          <p:cNvSpPr/>
          <p:nvPr/>
        </p:nvSpPr>
        <p:spPr>
          <a:xfrm>
            <a:off x="72008" y="5769232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s-MX" sz="1200" b="1" dirty="0" smtClean="0">
                <a:solidFill>
                  <a:schemeClr val="tx1"/>
                </a:solidFill>
                <a:latin typeface="Calibri Light" pitchFamily="34" charset="0"/>
              </a:rPr>
              <a:t>Polígonos</a:t>
            </a:r>
          </a:p>
        </p:txBody>
      </p:sp>
      <p:sp>
        <p:nvSpPr>
          <p:cNvPr id="68" name="67 Rectángulo"/>
          <p:cNvSpPr/>
          <p:nvPr/>
        </p:nvSpPr>
        <p:spPr>
          <a:xfrm>
            <a:off x="1476320" y="5769232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s-MX" sz="1200" b="1" dirty="0" smtClean="0">
                <a:solidFill>
                  <a:schemeClr val="tx1"/>
                </a:solidFill>
                <a:latin typeface="Calibri Light" pitchFamily="34" charset="0"/>
              </a:rPr>
              <a:t>SECTUR</a:t>
            </a:r>
          </a:p>
        </p:txBody>
      </p:sp>
      <p:sp>
        <p:nvSpPr>
          <p:cNvPr id="69" name="68 Rectángulo"/>
          <p:cNvSpPr/>
          <p:nvPr/>
        </p:nvSpPr>
        <p:spPr>
          <a:xfrm>
            <a:off x="2880320" y="5769232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s-MX" sz="1200" b="1" dirty="0" smtClean="0">
                <a:solidFill>
                  <a:schemeClr val="tx1"/>
                </a:solidFill>
                <a:latin typeface="Calibri Light" pitchFamily="34" charset="0"/>
              </a:rPr>
              <a:t>Turística</a:t>
            </a:r>
          </a:p>
        </p:txBody>
      </p:sp>
      <p:sp>
        <p:nvSpPr>
          <p:cNvPr id="70" name="69 Rectángulo"/>
          <p:cNvSpPr/>
          <p:nvPr/>
        </p:nvSpPr>
        <p:spPr>
          <a:xfrm>
            <a:off x="4284632" y="5769232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endParaRPr lang="es-MX" sz="1200" b="1" dirty="0" smtClean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71" name="70 Rectángulo"/>
          <p:cNvSpPr/>
          <p:nvPr/>
        </p:nvSpPr>
        <p:spPr>
          <a:xfrm>
            <a:off x="5688632" y="5769232"/>
            <a:ext cx="140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endParaRPr lang="es-MX" sz="1200" b="1" dirty="0" smtClean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75" name="74 Triángulo isósceles"/>
          <p:cNvSpPr/>
          <p:nvPr/>
        </p:nvSpPr>
        <p:spPr>
          <a:xfrm rot="5400000">
            <a:off x="5112792" y="3572792"/>
            <a:ext cx="4572000" cy="540000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dirty="0" smtClean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76" name="75 CuadroTexto"/>
          <p:cNvSpPr txBox="1"/>
          <p:nvPr/>
        </p:nvSpPr>
        <p:spPr>
          <a:xfrm>
            <a:off x="7452320" y="3595663"/>
            <a:ext cx="183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spc="-110" dirty="0" smtClean="0">
                <a:latin typeface="Calibri Light" pitchFamily="34" charset="0"/>
              </a:rPr>
              <a:t>Ordenamiento</a:t>
            </a:r>
            <a:r>
              <a:rPr lang="es-MX" sz="2000" b="1" dirty="0" smtClean="0">
                <a:latin typeface="Calibri Light" pitchFamily="34" charset="0"/>
              </a:rPr>
              <a:t> </a:t>
            </a:r>
            <a:r>
              <a:rPr lang="es-MX" sz="2000" b="1" spc="-110" dirty="0" smtClean="0">
                <a:latin typeface="Calibri Light" pitchFamily="34" charset="0"/>
              </a:rPr>
              <a:t>Territorial</a:t>
            </a:r>
            <a:endParaRPr lang="es-MX" sz="2000" b="1" spc="-110" dirty="0">
              <a:latin typeface="Calibri Light" pitchFamily="34" charset="0"/>
            </a:endParaRPr>
          </a:p>
        </p:txBody>
      </p:sp>
      <p:sp>
        <p:nvSpPr>
          <p:cNvPr id="77" name="1 Título"/>
          <p:cNvSpPr txBox="1">
            <a:spLocks/>
          </p:cNvSpPr>
          <p:nvPr/>
        </p:nvSpPr>
        <p:spPr>
          <a:xfrm>
            <a:off x="371850" y="764704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/>
              <a:t>Ordenamiento Territorial</a:t>
            </a:r>
            <a:endParaRPr lang="es-MX" sz="2800" b="1" dirty="0"/>
          </a:p>
        </p:txBody>
      </p:sp>
      <p:sp>
        <p:nvSpPr>
          <p:cNvPr id="60" name="59 CuadroTexto"/>
          <p:cNvSpPr txBox="1"/>
          <p:nvPr/>
        </p:nvSpPr>
        <p:spPr>
          <a:xfrm>
            <a:off x="5472608" y="1340768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Valores Absolutos</a:t>
            </a:r>
            <a:endParaRPr lang="es-MX" sz="1600" b="1" dirty="0"/>
          </a:p>
        </p:txBody>
      </p:sp>
      <p:sp>
        <p:nvSpPr>
          <p:cNvPr id="61" name="60 CuadroTexto"/>
          <p:cNvSpPr txBox="1"/>
          <p:nvPr/>
        </p:nvSpPr>
        <p:spPr>
          <a:xfrm>
            <a:off x="5292080" y="6165304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Valores Compatibles</a:t>
            </a:r>
          </a:p>
        </p:txBody>
      </p:sp>
      <p:sp>
        <p:nvSpPr>
          <p:cNvPr id="62" name="61 Rectángulo"/>
          <p:cNvSpPr/>
          <p:nvPr/>
        </p:nvSpPr>
        <p:spPr>
          <a:xfrm>
            <a:off x="-6350" y="6480572"/>
            <a:ext cx="9150350" cy="4048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pic>
        <p:nvPicPr>
          <p:cNvPr id="63" name="Picture 2" descr="G:\ADMINISTRACIÓN\GUÍA DE IDENTIDAD GRÁFICA\GOBREPhorizon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7463"/>
            <a:ext cx="2519363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4" descr="G:\REUNIONES Y EVENTOS\MÉRIDA delegados 2014 11\Captu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63500"/>
            <a:ext cx="238283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5" name="64 Conector recto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508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65 CuadroTexto"/>
          <p:cNvSpPr txBox="1"/>
          <p:nvPr/>
        </p:nvSpPr>
        <p:spPr>
          <a:xfrm>
            <a:off x="7092280" y="1929026"/>
            <a:ext cx="183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Calibri Light" pitchFamily="34" charset="0"/>
              </a:rPr>
              <a:t>Estrategia </a:t>
            </a:r>
            <a:r>
              <a:rPr lang="es-MX" sz="2000" b="1" spc="-110" dirty="0" smtClean="0">
                <a:latin typeface="Calibri Light" pitchFamily="34" charset="0"/>
              </a:rPr>
              <a:t>Nacional</a:t>
            </a:r>
            <a:endParaRPr lang="es-MX" sz="2000" b="1" spc="-110" dirty="0">
              <a:latin typeface="Calibri Light" pitchFamily="34" charset="0"/>
            </a:endParaRPr>
          </a:p>
        </p:txBody>
      </p:sp>
      <p:sp>
        <p:nvSpPr>
          <p:cNvPr id="72" name="71 CuadroTexto"/>
          <p:cNvSpPr txBox="1"/>
          <p:nvPr/>
        </p:nvSpPr>
        <p:spPr>
          <a:xfrm>
            <a:off x="7164288" y="5025370"/>
            <a:ext cx="183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spc="-110" dirty="0" smtClean="0">
                <a:latin typeface="Calibri Light" pitchFamily="34" charset="0"/>
              </a:rPr>
              <a:t>Programas Estatales</a:t>
            </a:r>
            <a:endParaRPr lang="es-MX" sz="2000" b="1" spc="-110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11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1 Título"/>
          <p:cNvSpPr txBox="1">
            <a:spLocks/>
          </p:cNvSpPr>
          <p:nvPr/>
        </p:nvSpPr>
        <p:spPr>
          <a:xfrm>
            <a:off x="371850" y="764704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2800" b="1" dirty="0"/>
          </a:p>
        </p:txBody>
      </p:sp>
      <p:sp>
        <p:nvSpPr>
          <p:cNvPr id="62" name="61 Rectángulo"/>
          <p:cNvSpPr/>
          <p:nvPr/>
        </p:nvSpPr>
        <p:spPr>
          <a:xfrm>
            <a:off x="-6350" y="6480572"/>
            <a:ext cx="9150350" cy="4048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pic>
        <p:nvPicPr>
          <p:cNvPr id="63" name="Picture 2" descr="G:\ADMINISTRACIÓN\GUÍA DE IDENTIDAD GRÁFICA\GOBREPhorizon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7463"/>
            <a:ext cx="2519363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4" descr="G:\REUNIONES Y EVENTOS\MÉRIDA delegados 2014 11\Captu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63500"/>
            <a:ext cx="238283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5" name="64 Conector recto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508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CuadroTexto"/>
          <p:cNvSpPr txBox="1"/>
          <p:nvPr/>
        </p:nvSpPr>
        <p:spPr>
          <a:xfrm>
            <a:off x="291031" y="2119496"/>
            <a:ext cx="860144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 smtClean="0"/>
              <a:t>El Ordenamiento Territorial para la utilización racional del territorio y el desarrollo equilibrado del país, implica la planeación y gestión para organizar el espacio, planear regular y fomentar la ocupación del territorio y de la infraestructura y equipamiento para lograr un desarrollo sostenible, productivo e incluyente y lograr la certidumbre jurídica, sustentada en los registros y </a:t>
            </a:r>
            <a:r>
              <a:rPr lang="es-MX" sz="2800" dirty="0" err="1" smtClean="0"/>
              <a:t>cataastros</a:t>
            </a:r>
            <a:r>
              <a:rPr lang="es-MX" sz="2800" dirty="0" smtClean="0"/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36422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1 Título"/>
          <p:cNvSpPr txBox="1">
            <a:spLocks/>
          </p:cNvSpPr>
          <p:nvPr/>
        </p:nvSpPr>
        <p:spPr>
          <a:xfrm>
            <a:off x="371850" y="764704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2800" b="1" dirty="0"/>
          </a:p>
        </p:txBody>
      </p:sp>
      <p:sp>
        <p:nvSpPr>
          <p:cNvPr id="62" name="61 Rectángulo"/>
          <p:cNvSpPr/>
          <p:nvPr/>
        </p:nvSpPr>
        <p:spPr>
          <a:xfrm>
            <a:off x="-6350" y="6480572"/>
            <a:ext cx="9150350" cy="4048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pic>
        <p:nvPicPr>
          <p:cNvPr id="63" name="Picture 2" descr="G:\ADMINISTRACIÓN\GUÍA DE IDENTIDAD GRÁFICA\GOBREPhorizon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7463"/>
            <a:ext cx="2519363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4" descr="G:\REUNIONES Y EVENTOS\MÉRIDA delegados 2014 11\Captu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63500"/>
            <a:ext cx="238283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5" name="64 Conector recto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508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179512" y="836712"/>
            <a:ext cx="878497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/>
              <a:t>Programas de Ordenamiento Territorial </a:t>
            </a:r>
            <a:endParaRPr lang="es-MX" sz="2800" dirty="0"/>
          </a:p>
          <a:p>
            <a:pPr algn="just"/>
            <a:r>
              <a:rPr lang="es-MX" sz="2800" dirty="0"/>
              <a:t>Constitución y S</a:t>
            </a:r>
            <a:r>
              <a:rPr lang="es-MX" sz="2800" dirty="0" smtClean="0"/>
              <a:t>eguimiento </a:t>
            </a:r>
            <a:r>
              <a:rPr lang="es-MX" sz="2800" dirty="0"/>
              <a:t>de C</a:t>
            </a:r>
            <a:r>
              <a:rPr lang="es-MX" sz="2800" dirty="0" smtClean="0"/>
              <a:t>onsejos Estatales </a:t>
            </a:r>
            <a:r>
              <a:rPr lang="es-MX" sz="2800" dirty="0"/>
              <a:t>de </a:t>
            </a:r>
            <a:r>
              <a:rPr lang="es-MX" sz="2800" dirty="0" smtClean="0"/>
              <a:t>Ordenamiento Territorial.</a:t>
            </a:r>
            <a:endParaRPr lang="es-MX" sz="2800" dirty="0"/>
          </a:p>
          <a:p>
            <a:pPr algn="just"/>
            <a:endParaRPr lang="es-MX" sz="2800" b="1" dirty="0" smtClean="0"/>
          </a:p>
          <a:p>
            <a:pPr algn="just"/>
            <a:r>
              <a:rPr lang="es-MX" sz="2800" b="1" dirty="0" smtClean="0"/>
              <a:t>Programa </a:t>
            </a:r>
            <a:r>
              <a:rPr lang="es-MX" sz="2800" b="1" cap="all" dirty="0"/>
              <a:t>Repzor</a:t>
            </a:r>
            <a:r>
              <a:rPr lang="es-MX" sz="2800" b="1" dirty="0"/>
              <a:t> </a:t>
            </a:r>
          </a:p>
          <a:p>
            <a:pPr algn="just"/>
            <a:r>
              <a:rPr lang="es-MX" sz="2800" dirty="0" smtClean="0"/>
              <a:t>Programa </a:t>
            </a:r>
            <a:r>
              <a:rPr lang="es-MX" sz="2800" dirty="0"/>
              <a:t>de Reubicación de la Población en Zonas de </a:t>
            </a:r>
            <a:r>
              <a:rPr lang="es-MX" sz="2800" dirty="0" smtClean="0"/>
              <a:t>Riesgo. </a:t>
            </a:r>
            <a:endParaRPr lang="es-MX" sz="2800" dirty="0"/>
          </a:p>
          <a:p>
            <a:pPr algn="just"/>
            <a:r>
              <a:rPr lang="es-MX" sz="2800" dirty="0"/>
              <a:t>Estudios de Viabilidad, costo - beneficio para la reubicación de población en zonas de riesgo</a:t>
            </a:r>
          </a:p>
          <a:p>
            <a:pPr algn="just"/>
            <a:endParaRPr lang="es-MX" sz="2800" b="1" dirty="0" smtClean="0"/>
          </a:p>
          <a:p>
            <a:pPr algn="just"/>
            <a:r>
              <a:rPr lang="es-MX" sz="2800" b="1" dirty="0" smtClean="0"/>
              <a:t>PRAH </a:t>
            </a:r>
            <a:endParaRPr lang="es-MX" sz="2800" dirty="0"/>
          </a:p>
          <a:p>
            <a:pPr algn="just"/>
            <a:r>
              <a:rPr lang="es-MX" sz="2800" dirty="0"/>
              <a:t>Programa de Prevención de Riesgo en los Asentamientos Humanos.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2915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1 Título"/>
          <p:cNvSpPr txBox="1">
            <a:spLocks/>
          </p:cNvSpPr>
          <p:nvPr/>
        </p:nvSpPr>
        <p:spPr>
          <a:xfrm>
            <a:off x="371850" y="764704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2800" b="1" dirty="0"/>
          </a:p>
        </p:txBody>
      </p:sp>
      <p:sp>
        <p:nvSpPr>
          <p:cNvPr id="62" name="61 Rectángulo"/>
          <p:cNvSpPr/>
          <p:nvPr/>
        </p:nvSpPr>
        <p:spPr>
          <a:xfrm>
            <a:off x="-6350" y="6480572"/>
            <a:ext cx="9150350" cy="4048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pic>
        <p:nvPicPr>
          <p:cNvPr id="63" name="Picture 2" descr="G:\ADMINISTRACIÓN\GUÍA DE IDENTIDAD GRÁFICA\GOBREPhorizon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7463"/>
            <a:ext cx="2519363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4" descr="G:\REUNIONES Y EVENTOS\MÉRIDA delegados 2014 11\Captu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63500"/>
            <a:ext cx="238283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5" name="64 Conector recto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508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179512" y="836712"/>
            <a:ext cx="87849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 smtClean="0"/>
              <a:t>Atlas </a:t>
            </a:r>
            <a:r>
              <a:rPr lang="es-MX" sz="2800" dirty="0"/>
              <a:t>de </a:t>
            </a:r>
            <a:r>
              <a:rPr lang="es-MX" sz="2800" dirty="0" smtClean="0"/>
              <a:t>Riesgo</a:t>
            </a:r>
            <a:r>
              <a:rPr lang="es-MX" sz="2800" dirty="0"/>
              <a:t>. </a:t>
            </a:r>
          </a:p>
          <a:p>
            <a:pPr algn="just"/>
            <a:endParaRPr lang="es-MX" sz="2800" dirty="0" smtClean="0"/>
          </a:p>
          <a:p>
            <a:pPr algn="just"/>
            <a:r>
              <a:rPr lang="es-MX" sz="2800" dirty="0"/>
              <a:t>Elaboración y A</a:t>
            </a:r>
            <a:r>
              <a:rPr lang="es-MX" sz="2800" dirty="0" smtClean="0"/>
              <a:t>ctualización </a:t>
            </a:r>
            <a:r>
              <a:rPr lang="es-MX" sz="2800" dirty="0"/>
              <a:t>de </a:t>
            </a:r>
            <a:r>
              <a:rPr lang="es-MX" sz="2800" dirty="0" smtClean="0"/>
              <a:t>Reglamentos </a:t>
            </a:r>
            <a:r>
              <a:rPr lang="es-MX" sz="2800" dirty="0"/>
              <a:t>de </a:t>
            </a:r>
            <a:r>
              <a:rPr lang="es-MX" sz="2800" dirty="0" smtClean="0"/>
              <a:t>Construcción</a:t>
            </a:r>
            <a:r>
              <a:rPr lang="es-MX" sz="2800" dirty="0"/>
              <a:t>.</a:t>
            </a:r>
          </a:p>
          <a:p>
            <a:pPr algn="just"/>
            <a:endParaRPr lang="es-MX" sz="2800" dirty="0" smtClean="0"/>
          </a:p>
          <a:p>
            <a:pPr algn="just"/>
            <a:r>
              <a:rPr lang="es-MX" sz="2800" dirty="0" smtClean="0"/>
              <a:t>Obras </a:t>
            </a:r>
            <a:r>
              <a:rPr lang="es-MX" sz="2800" dirty="0"/>
              <a:t>de </a:t>
            </a:r>
            <a:r>
              <a:rPr lang="es-MX" sz="2800" dirty="0" smtClean="0"/>
              <a:t>Prevención </a:t>
            </a:r>
            <a:r>
              <a:rPr lang="es-MX" sz="2800" dirty="0"/>
              <a:t>y </a:t>
            </a:r>
            <a:r>
              <a:rPr lang="es-MX" sz="2800" dirty="0" smtClean="0"/>
              <a:t>Mitigación </a:t>
            </a:r>
            <a:r>
              <a:rPr lang="es-MX" sz="2800" dirty="0"/>
              <a:t>de </a:t>
            </a:r>
            <a:r>
              <a:rPr lang="es-MX" sz="2800" dirty="0" smtClean="0"/>
              <a:t>Riesgos</a:t>
            </a:r>
            <a:r>
              <a:rPr lang="es-MX" sz="2800" dirty="0"/>
              <a:t>. </a:t>
            </a:r>
          </a:p>
          <a:p>
            <a:pPr algn="just"/>
            <a:endParaRPr lang="es-MX" sz="2800" dirty="0"/>
          </a:p>
          <a:p>
            <a:pPr algn="just"/>
            <a:r>
              <a:rPr lang="es-MX" sz="2800" b="1" dirty="0" smtClean="0"/>
              <a:t>Participación </a:t>
            </a:r>
            <a:r>
              <a:rPr lang="es-MX" sz="2800" b="1" dirty="0"/>
              <a:t>en Programas de </a:t>
            </a:r>
            <a:r>
              <a:rPr lang="es-MX" sz="2800" b="1" dirty="0" smtClean="0"/>
              <a:t>FONDEN.</a:t>
            </a:r>
            <a:endParaRPr lang="es-MX" sz="2800" b="1" dirty="0"/>
          </a:p>
          <a:p>
            <a:pPr algn="just"/>
            <a:endParaRPr lang="es-MX" sz="2800" dirty="0" smtClean="0"/>
          </a:p>
          <a:p>
            <a:pPr algn="just"/>
            <a:r>
              <a:rPr lang="es-MX" sz="2800" b="1" dirty="0" smtClean="0"/>
              <a:t>Opiniones Técnicas previas a acciones de expropiación de propiedad social y de declaración de terrenos nacionales. </a:t>
            </a:r>
          </a:p>
          <a:p>
            <a:pPr algn="just"/>
            <a:endParaRPr lang="es-MX" sz="2800" dirty="0"/>
          </a:p>
          <a:p>
            <a:pPr algn="just"/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26877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/>
          </p:cNvSpPr>
          <p:nvPr/>
        </p:nvSpPr>
        <p:spPr>
          <a:xfrm>
            <a:off x="395536" y="1628800"/>
            <a:ext cx="8352928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ts val="22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es-MX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La </a:t>
            </a:r>
            <a:r>
              <a:rPr lang="es-MX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Carta Europea de Ordenación del </a:t>
            </a:r>
            <a:r>
              <a:rPr lang="es-MX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Territorio lo define como: </a:t>
            </a:r>
          </a:p>
          <a:p>
            <a:pPr algn="just">
              <a:lnSpc>
                <a:spcPts val="22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es-MX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“… la </a:t>
            </a:r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expresión espacial de las políticas económicas, sociales, culturales y </a:t>
            </a:r>
            <a:r>
              <a:rPr lang="es-MX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ambientales, en un espacio común, que responde al carácter complejo del desarrollo.”</a:t>
            </a:r>
            <a:endParaRPr lang="es-MX" sz="2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just">
              <a:lnSpc>
                <a:spcPts val="2200"/>
              </a:lnSpc>
              <a:spcBef>
                <a:spcPct val="0"/>
              </a:spcBef>
              <a:buClr>
                <a:srgbClr val="C00000"/>
              </a:buClr>
            </a:pPr>
            <a:r>
              <a:rPr lang="es-ES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Considera los siguientes </a:t>
            </a:r>
            <a:r>
              <a:rPr lang="es-ES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objetivos</a:t>
            </a:r>
            <a:r>
              <a:rPr lang="es-ES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:</a:t>
            </a:r>
          </a:p>
          <a:p>
            <a:pPr marL="342900" indent="-342900" algn="just">
              <a:lnSpc>
                <a:spcPts val="2200"/>
              </a:lnSpc>
              <a:spcBef>
                <a:spcPct val="0"/>
              </a:spcBef>
              <a:buFont typeface="+mj-lt"/>
              <a:buAutoNum type="alphaLcParenR"/>
            </a:pP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La </a:t>
            </a: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utilización racional del territorio.</a:t>
            </a:r>
          </a:p>
          <a:p>
            <a:pPr marL="457200" indent="-457200" algn="just">
              <a:lnSpc>
                <a:spcPts val="2200"/>
              </a:lnSpc>
              <a:spcBef>
                <a:spcPct val="0"/>
              </a:spcBef>
              <a:buFont typeface="+mj-lt"/>
              <a:buAutoNum type="alphaLcParenR"/>
            </a:pP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Desarrollo equilibrado </a:t>
            </a: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 País.</a:t>
            </a:r>
          </a:p>
          <a:p>
            <a:pPr marL="457200" indent="-457200" algn="just">
              <a:lnSpc>
                <a:spcPts val="2200"/>
              </a:lnSpc>
              <a:spcBef>
                <a:spcPct val="0"/>
              </a:spcBef>
              <a:buFont typeface="+mj-lt"/>
              <a:buAutoNum type="alphaLcParenR"/>
            </a:pP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Gestión responsable de los recursos naturales y la protección del medio ambiente.</a:t>
            </a:r>
          </a:p>
          <a:p>
            <a:pPr marL="457200" indent="-457200" algn="just">
              <a:lnSpc>
                <a:spcPts val="2200"/>
              </a:lnSpc>
              <a:spcBef>
                <a:spcPct val="0"/>
              </a:spcBef>
              <a:buFont typeface="+mj-lt"/>
              <a:buAutoNum type="alphaLcParenR"/>
            </a:pP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mejora de la calidad de vida</a:t>
            </a: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>
              <a:lnSpc>
                <a:spcPts val="2200"/>
              </a:lnSpc>
              <a:spcBef>
                <a:spcPct val="0"/>
              </a:spcBef>
            </a:pPr>
            <a:endParaRPr lang="es-ES" sz="2000" b="1" dirty="0"/>
          </a:p>
          <a:p>
            <a:pPr algn="just">
              <a:lnSpc>
                <a:spcPts val="22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es-ES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La Política Pública</a:t>
            </a:r>
            <a:r>
              <a:rPr lang="es-E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s-ES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se orienta a  </a:t>
            </a:r>
            <a:r>
              <a:rPr lang="es-ES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regular la ocupación, transformación y utilización del territorio como base material de las estrategias de desarrollo socioeconómico y preservación ambiental </a:t>
            </a:r>
            <a:r>
              <a:rPr lang="es-MX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a partir de la 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vocación, el potencial productivo y </a:t>
            </a: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las 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restricciones que impone el propio </a:t>
            </a: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territorio.</a:t>
            </a:r>
            <a:endParaRPr lang="es-ES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lnSpc>
                <a:spcPts val="22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endParaRPr lang="es-ES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1850" y="90872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Ordenamiento </a:t>
            </a:r>
            <a:r>
              <a:rPr lang="es-MX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T</a:t>
            </a:r>
            <a:r>
              <a:rPr lang="es-MX" sz="28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erritorial</a:t>
            </a:r>
            <a:endParaRPr lang="es-MX" sz="28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-6350" y="6453188"/>
            <a:ext cx="9150350" cy="4048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pic>
        <p:nvPicPr>
          <p:cNvPr id="7" name="Picture 4" descr="G:\REUNIONES Y EVENTOS\MÉRIDA delegados 2014 11\Captu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63500"/>
            <a:ext cx="238283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G:\ADMINISTRACIÓN\GUÍA DE IDENTIDAD GRÁFICA\GOBREPhorizont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7463"/>
            <a:ext cx="2519363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Conector recto"/>
          <p:cNvCxnSpPr/>
          <p:nvPr/>
        </p:nvCxnSpPr>
        <p:spPr>
          <a:xfrm>
            <a:off x="0" y="822325"/>
            <a:ext cx="9144000" cy="0"/>
          </a:xfrm>
          <a:prstGeom prst="line">
            <a:avLst/>
          </a:prstGeom>
          <a:ln w="508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40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/>
          </p:cNvSpPr>
          <p:nvPr/>
        </p:nvSpPr>
        <p:spPr>
          <a:xfrm>
            <a:off x="395536" y="1628800"/>
            <a:ext cx="8424936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endParaRPr lang="es-MX" sz="20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just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es-MX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Nuestro país demanda, a partir de la voluntad política manifestada en la creación de la </a:t>
            </a:r>
            <a:r>
              <a:rPr lang="es-MX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SEDATU</a:t>
            </a:r>
            <a:r>
              <a:rPr lang="es-MX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</a:t>
            </a:r>
            <a:r>
              <a:rPr lang="es-MX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un </a:t>
            </a:r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O</a:t>
            </a:r>
            <a:r>
              <a:rPr lang="es-MX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rdenamiento </a:t>
            </a:r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T</a:t>
            </a:r>
            <a:r>
              <a:rPr lang="es-MX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erritorial Nacional, Rural y Urbano</a:t>
            </a:r>
            <a:r>
              <a:rPr lang="es-MX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s-MX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que aplique estrategias, programas y acciones, con una visión federalista, concurrente y coordinada, de largo plazo, para impulsar mejores condiciones de vida y bienestar.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endParaRPr lang="es-MX" sz="20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just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es-MX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El Ordenamiento Territorial Nacional es la expresión territorial del Plan Nacional de Desarrollo</a:t>
            </a:r>
            <a:r>
              <a:rPr lang="es-MX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se dirigen a organizar el espacio para fortalecer las cadenas productivas, enlazar las infraestructuras con los nodos metropolitanos, orientar la distribución de la población y los equipamientos sociales, en congruencia con la capacidad de soporte del territorio.</a:t>
            </a:r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1850" y="980728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Importancia del Ordenamiento </a:t>
            </a:r>
            <a:r>
              <a:rPr lang="es-MX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T</a:t>
            </a:r>
            <a:r>
              <a:rPr lang="es-MX" sz="28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erritorial</a:t>
            </a:r>
            <a:endParaRPr lang="es-MX" sz="28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-6350" y="6453188"/>
            <a:ext cx="9150350" cy="4048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pic>
        <p:nvPicPr>
          <p:cNvPr id="7" name="Picture 2" descr="G:\ADMINISTRACIÓN\GUÍA DE IDENTIDAD GRÁFICA\GOBREPhorizont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7463"/>
            <a:ext cx="2519363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G:\REUNIONES Y EVENTOS\MÉRIDA delegados 2014 11\Captu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63500"/>
            <a:ext cx="238283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0" y="822325"/>
            <a:ext cx="9144000" cy="0"/>
          </a:xfrm>
          <a:prstGeom prst="line">
            <a:avLst/>
          </a:prstGeom>
          <a:ln w="508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40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/>
          </p:cNvSpPr>
          <p:nvPr/>
        </p:nvSpPr>
        <p:spPr>
          <a:xfrm>
            <a:off x="467544" y="1628800"/>
            <a:ext cx="8280920" cy="4968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 algn="just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MX" sz="20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85750" indent="-285750" algn="just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El Ordenamiento Territorial al organizar el espacio, regula y fomenta las actividades socioeconómicas en todo el territorio, generando un desarrollo incluyente, productivo y sustentable.</a:t>
            </a:r>
          </a:p>
          <a:p>
            <a:pPr marL="285750" indent="-285750" algn="just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Contribuye a la gobernabilidad y seguridad en el uso del territorio a través de la certidumbre jurídica de la propiedad pública, privada y social.</a:t>
            </a:r>
          </a:p>
          <a:p>
            <a:pPr marL="285750" indent="-285750" algn="just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Fomenta el uso racional del suelo y el aprovechamiento sustentable de los recursos naturales, y de la infraestructura, para alcanzar una mayor productividad.</a:t>
            </a:r>
          </a:p>
          <a:p>
            <a:pPr marL="285750" indent="-285750" algn="just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E</a:t>
            </a:r>
            <a:r>
              <a:rPr lang="es-MX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 ordenamiento territorial, permite impulsar el desarrollo, atendiendo a las diferencias y disparidades regionales, para integrar una sociedad con equidad, cohesión e igualdad de oportunidades.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endParaRPr lang="es-MX" sz="20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just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1850" y="980728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Objetivos</a:t>
            </a:r>
            <a:endParaRPr lang="es-MX" sz="28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-6350" y="6453188"/>
            <a:ext cx="9150350" cy="4048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pic>
        <p:nvPicPr>
          <p:cNvPr id="7" name="Picture 2" descr="G:\ADMINISTRACIÓN\GUÍA DE IDENTIDAD GRÁFICA\GOBREPhorizont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7463"/>
            <a:ext cx="2519363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G:\REUNIONES Y EVENTOS\MÉRIDA delegados 2014 11\Captu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63500"/>
            <a:ext cx="238283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0" y="822325"/>
            <a:ext cx="9144000" cy="0"/>
          </a:xfrm>
          <a:prstGeom prst="line">
            <a:avLst/>
          </a:prstGeom>
          <a:ln w="508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3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/>
          </p:cNvSpPr>
          <p:nvPr/>
        </p:nvSpPr>
        <p:spPr>
          <a:xfrm>
            <a:off x="467544" y="1484784"/>
            <a:ext cx="8280920" cy="4968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spcBef>
                <a:spcPct val="0"/>
              </a:spcBef>
              <a:buClr>
                <a:srgbClr val="C00000"/>
              </a:buClr>
            </a:pPr>
            <a:r>
              <a:rPr lang="es-MX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El ordenamiento territorial debe operar con un enfoque sistémico, intersectorial, entre órdenes de gobierno, y concertado con la sociedad civil. Opera también a diferentes escalas que incluyen desde el nivel nacional, hasta el de los centros de población, cubriendo también a las regiones y las metrópolis.</a:t>
            </a:r>
          </a:p>
          <a:p>
            <a:pPr algn="just">
              <a:spcBef>
                <a:spcPct val="0"/>
              </a:spcBef>
              <a:buClr>
                <a:srgbClr val="C00000"/>
              </a:buClr>
            </a:pPr>
            <a:endParaRPr lang="es-MX" sz="2000" dirty="0" smtClean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>
              <a:spcBef>
                <a:spcPct val="0"/>
              </a:spcBef>
              <a:buClr>
                <a:srgbClr val="C00000"/>
              </a:buClr>
            </a:pPr>
            <a:r>
              <a:rPr lang="es-MX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Sus ejes principales de atención son:</a:t>
            </a:r>
          </a:p>
          <a:p>
            <a:pPr algn="just">
              <a:spcBef>
                <a:spcPct val="0"/>
              </a:spcBef>
              <a:buClr>
                <a:srgbClr val="C00000"/>
              </a:buClr>
            </a:pPr>
            <a:r>
              <a:rPr lang="es-MX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Protección: </a:t>
            </a:r>
          </a:p>
          <a:p>
            <a:pPr marL="285750" indent="-285750" algn="just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Áreas y recursos naturales.</a:t>
            </a:r>
          </a:p>
          <a:p>
            <a:pPr marL="285750" indent="-285750" algn="just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Riesgos, prevención y mitigación.</a:t>
            </a:r>
          </a:p>
          <a:p>
            <a:pPr algn="just">
              <a:spcBef>
                <a:spcPct val="0"/>
              </a:spcBef>
              <a:buClr>
                <a:srgbClr val="C00000"/>
              </a:buClr>
            </a:pPr>
            <a:endParaRPr lang="es-MX" sz="2000" dirty="0" smtClean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algn="just">
              <a:spcBef>
                <a:spcPct val="0"/>
              </a:spcBef>
              <a:buClr>
                <a:srgbClr val="C00000"/>
              </a:buClr>
            </a:pPr>
            <a:r>
              <a:rPr lang="es-MX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Producción:</a:t>
            </a:r>
          </a:p>
          <a:p>
            <a:pPr marL="285750" indent="-285750" algn="just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Agropecuaria, minera, pesquera, reservas de energía, petróleo, gas.</a:t>
            </a:r>
          </a:p>
          <a:p>
            <a:pPr algn="just">
              <a:spcBef>
                <a:spcPct val="0"/>
              </a:spcBef>
              <a:buClr>
                <a:srgbClr val="C00000"/>
              </a:buClr>
            </a:pPr>
            <a:endParaRPr lang="es-MX" sz="2000" dirty="0" smtClean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algn="just">
              <a:spcBef>
                <a:spcPct val="0"/>
              </a:spcBef>
              <a:buClr>
                <a:srgbClr val="C00000"/>
              </a:buClr>
            </a:pPr>
            <a:r>
              <a:rPr lang="es-MX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Desarrollo:</a:t>
            </a:r>
          </a:p>
          <a:p>
            <a:pPr marL="285750" indent="-285750" algn="just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Sistema Urbano Nacional</a:t>
            </a:r>
            <a:r>
              <a:rPr lang="es-MX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, </a:t>
            </a:r>
            <a:r>
              <a:rPr lang="es-MX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infraestructura, transporte, comunicaciones.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endParaRPr lang="es-MX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just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endParaRPr lang="es-MX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just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71850" y="980728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Contenido</a:t>
            </a:r>
            <a:endParaRPr lang="es-MX" sz="28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-6350" y="6453188"/>
            <a:ext cx="9150350" cy="4048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pic>
        <p:nvPicPr>
          <p:cNvPr id="7" name="Picture 2" descr="G:\ADMINISTRACIÓN\GUÍA DE IDENTIDAD GRÁFICA\GOBREPhorizont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7463"/>
            <a:ext cx="2519363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G:\REUNIONES Y EVENTOS\MÉRIDA delegados 2014 11\Captu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63500"/>
            <a:ext cx="238283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0" y="822325"/>
            <a:ext cx="9144000" cy="0"/>
          </a:xfrm>
          <a:prstGeom prst="line">
            <a:avLst/>
          </a:prstGeom>
          <a:ln w="508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81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/>
          </p:cNvSpPr>
          <p:nvPr/>
        </p:nvSpPr>
        <p:spPr>
          <a:xfrm>
            <a:off x="467544" y="1628800"/>
            <a:ext cx="8280920" cy="4968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spcBef>
                <a:spcPct val="0"/>
              </a:spcBef>
              <a:buClr>
                <a:srgbClr val="C00000"/>
              </a:buClr>
            </a:pPr>
            <a:endParaRPr lang="es-MX" sz="20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just">
              <a:spcBef>
                <a:spcPct val="0"/>
              </a:spcBef>
              <a:buClr>
                <a:srgbClr val="C00000"/>
              </a:buClr>
            </a:pPr>
            <a:r>
              <a:rPr lang="es-MX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El Ordenamiento </a:t>
            </a:r>
            <a:r>
              <a:rPr lang="es-MX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</a:t>
            </a:r>
            <a:r>
              <a:rPr lang="es-MX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erritorial promueve la:</a:t>
            </a:r>
          </a:p>
          <a:p>
            <a:pPr algn="just">
              <a:spcBef>
                <a:spcPct val="0"/>
              </a:spcBef>
              <a:buClr>
                <a:srgbClr val="C00000"/>
              </a:buClr>
            </a:pPr>
            <a:endParaRPr lang="es-MX" sz="2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just">
              <a:spcBef>
                <a:spcPct val="0"/>
              </a:spcBef>
              <a:buClr>
                <a:srgbClr val="C00000"/>
              </a:buClr>
            </a:pPr>
            <a:r>
              <a:rPr lang="es-MX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Equidad.</a:t>
            </a:r>
            <a:endParaRPr lang="es-MX" sz="2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85750" indent="-285750" algn="just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Acceso a satisfactores, oportunidades y servicios.</a:t>
            </a:r>
          </a:p>
          <a:p>
            <a:pPr marL="285750" indent="-285750" algn="just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Suelo y vivienda.</a:t>
            </a:r>
          </a:p>
          <a:p>
            <a:pPr marL="285750" indent="-285750" algn="just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Servicios de educación, salud y alimentación.</a:t>
            </a:r>
          </a:p>
          <a:p>
            <a:pPr marL="285750" indent="-285750" algn="just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Habitabilidad y calidad del </a:t>
            </a:r>
            <a:r>
              <a:rPr lang="es-MX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entorno.</a:t>
            </a:r>
            <a:endParaRPr lang="es-MX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85750" indent="-285750" algn="just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Recuperación de espacios públicos y dotación de infraestructuras.</a:t>
            </a:r>
          </a:p>
          <a:p>
            <a:pPr algn="just">
              <a:spcBef>
                <a:spcPct val="0"/>
              </a:spcBef>
              <a:buClr>
                <a:srgbClr val="C00000"/>
              </a:buClr>
            </a:pPr>
            <a:endParaRPr lang="es-MX" sz="20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just">
              <a:spcBef>
                <a:spcPct val="0"/>
              </a:spcBef>
              <a:buClr>
                <a:srgbClr val="C00000"/>
              </a:buClr>
            </a:pPr>
            <a:r>
              <a:rPr lang="es-MX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Sustentabilidad.</a:t>
            </a:r>
          </a:p>
          <a:p>
            <a:pPr marL="285750" indent="-285750" algn="just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Conservación de zonas de valor ambiental.</a:t>
            </a:r>
          </a:p>
          <a:p>
            <a:pPr marL="285750" indent="-285750" algn="just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Preservación de recursos naturales.</a:t>
            </a:r>
          </a:p>
          <a:p>
            <a:pPr marL="285750" indent="-285750" algn="just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Procesos urbanos sustentables (racionalización y reducción de consumos de agua y energía, movilidad sustentable, reciclamiento de desechos).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endParaRPr lang="es-MX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just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71850" y="980728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Atributos</a:t>
            </a:r>
            <a:endParaRPr lang="es-MX" sz="28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-6350" y="6453188"/>
            <a:ext cx="9150350" cy="4048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pic>
        <p:nvPicPr>
          <p:cNvPr id="7" name="Picture 2" descr="G:\ADMINISTRACIÓN\GUÍA DE IDENTIDAD GRÁFICA\GOBREPhorizont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7463"/>
            <a:ext cx="2519363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G:\REUNIONES Y EVENTOS\MÉRIDA delegados 2014 11\Captu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63500"/>
            <a:ext cx="238283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0" y="822325"/>
            <a:ext cx="9144000" cy="0"/>
          </a:xfrm>
          <a:prstGeom prst="line">
            <a:avLst/>
          </a:prstGeom>
          <a:ln w="508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4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/>
          </p:cNvSpPr>
          <p:nvPr/>
        </p:nvSpPr>
        <p:spPr>
          <a:xfrm>
            <a:off x="611188" y="1008112"/>
            <a:ext cx="7990262" cy="587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spcBef>
                <a:spcPct val="0"/>
              </a:spcBef>
              <a:buClr>
                <a:srgbClr val="C00000"/>
              </a:buClr>
            </a:pPr>
            <a:r>
              <a:rPr lang="es-MX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Productividad.</a:t>
            </a:r>
            <a:endParaRPr lang="es-MX" sz="2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85750" indent="-285750" algn="just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Espacios para la creación de </a:t>
            </a:r>
            <a:r>
              <a:rPr lang="es-MX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empleo.</a:t>
            </a:r>
            <a:endParaRPr lang="es-MX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85750" indent="-285750" algn="just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Aprovechamiento y creación de infraestructura productiva.</a:t>
            </a:r>
          </a:p>
          <a:p>
            <a:pPr marL="285750" indent="-285750" algn="just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Innovación tecnológica.</a:t>
            </a:r>
          </a:p>
          <a:p>
            <a:pPr marL="285750" indent="-285750" algn="just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Atención a la marginalidad.</a:t>
            </a:r>
          </a:p>
          <a:p>
            <a:pPr algn="just">
              <a:spcBef>
                <a:spcPct val="0"/>
              </a:spcBef>
              <a:buClr>
                <a:srgbClr val="C00000"/>
              </a:buClr>
            </a:pPr>
            <a:endParaRPr lang="es-MX" sz="20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just">
              <a:spcBef>
                <a:spcPct val="0"/>
              </a:spcBef>
              <a:buClr>
                <a:srgbClr val="C00000"/>
              </a:buClr>
            </a:pPr>
            <a:r>
              <a:rPr lang="es-MX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Centralidad, </a:t>
            </a:r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c</a:t>
            </a:r>
            <a:r>
              <a:rPr lang="es-MX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onectividad y movilidad</a:t>
            </a:r>
            <a:r>
              <a:rPr lang="es-MX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</a:p>
          <a:p>
            <a:pPr marL="285750" indent="-285750" algn="just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Definición de los puntos centrales en el territorio, nodos  y enlaces.</a:t>
            </a:r>
          </a:p>
          <a:p>
            <a:pPr marL="285750" indent="-285750" algn="just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Enlaces de comunicación como factor de ordenamiento.</a:t>
            </a:r>
          </a:p>
          <a:p>
            <a:pPr marL="285750" indent="-285750" algn="just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Accesibilidad como elemento de equidad y estructura.</a:t>
            </a:r>
          </a:p>
          <a:p>
            <a:pPr algn="just">
              <a:spcBef>
                <a:spcPct val="0"/>
              </a:spcBef>
              <a:buClr>
                <a:srgbClr val="C00000"/>
              </a:buClr>
            </a:pPr>
            <a:endParaRPr lang="es-MX" sz="20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just">
              <a:spcBef>
                <a:spcPct val="0"/>
              </a:spcBef>
              <a:buClr>
                <a:srgbClr val="C00000"/>
              </a:buClr>
            </a:pPr>
            <a:r>
              <a:rPr lang="es-MX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Gobernabilidad.</a:t>
            </a:r>
          </a:p>
          <a:p>
            <a:pPr marL="285750" indent="-285750" algn="just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Gestión eficaz, transparente y cercano.</a:t>
            </a:r>
          </a:p>
          <a:p>
            <a:pPr marL="285750" indent="-285750" algn="just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Establecer sustento jurídico.</a:t>
            </a:r>
          </a:p>
          <a:p>
            <a:pPr marL="285750" indent="-285750" algn="just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Impulsar la definición coordinada de usos y la gestión transversal para su ejecución.</a:t>
            </a:r>
          </a:p>
          <a:p>
            <a:pPr marL="285750" indent="-285750" algn="just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Integración en el marco jurídico, base constitucional y reformas y adiciones a la Ley General de Asentamientos Humanos.  </a:t>
            </a:r>
          </a:p>
          <a:p>
            <a:pPr marL="285750" indent="-285750" algn="just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MX" sz="20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just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endParaRPr lang="es-MX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just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1850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Atributos</a:t>
            </a:r>
            <a:endParaRPr lang="es-MX" sz="28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9676-DD9F-4C51-BF2C-58A8E3A8834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-6350" y="6453188"/>
            <a:ext cx="9150350" cy="4048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pic>
        <p:nvPicPr>
          <p:cNvPr id="8" name="Picture 2" descr="G:\ADMINISTRACIÓN\GUÍA DE IDENTIDAD GRÁFICA\GOBREPhorizont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7463"/>
            <a:ext cx="2519363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G:\REUNIONES Y EVENTOS\MÉRIDA delegados 2014 11\Captu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63500"/>
            <a:ext cx="238283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Conector recto"/>
          <p:cNvCxnSpPr/>
          <p:nvPr/>
        </p:nvCxnSpPr>
        <p:spPr>
          <a:xfrm>
            <a:off x="0" y="822325"/>
            <a:ext cx="9144000" cy="0"/>
          </a:xfrm>
          <a:prstGeom prst="line">
            <a:avLst/>
          </a:prstGeom>
          <a:ln w="508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1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/>
          </p:cNvSpPr>
          <p:nvPr/>
        </p:nvSpPr>
        <p:spPr>
          <a:xfrm>
            <a:off x="607120" y="980728"/>
            <a:ext cx="7990262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0"/>
              </a:spcBef>
              <a:buClr>
                <a:srgbClr val="C00000"/>
              </a:buClr>
            </a:pPr>
            <a:r>
              <a:rPr lang="es-MX" sz="32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Ordenamiento Territorial </a:t>
            </a:r>
          </a:p>
          <a:p>
            <a:pPr algn="ctr">
              <a:spcBef>
                <a:spcPct val="0"/>
              </a:spcBef>
              <a:buClr>
                <a:srgbClr val="C00000"/>
              </a:buClr>
            </a:pPr>
            <a:endParaRPr lang="es-MX" sz="12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>
              <a:spcBef>
                <a:spcPct val="0"/>
              </a:spcBef>
              <a:buClr>
                <a:srgbClr val="C00000"/>
              </a:buClr>
            </a:pPr>
            <a:r>
              <a:rPr lang="es-MX" sz="32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100 %</a:t>
            </a:r>
          </a:p>
          <a:p>
            <a:pPr algn="ctr">
              <a:spcBef>
                <a:spcPct val="0"/>
              </a:spcBef>
              <a:buClr>
                <a:srgbClr val="C00000"/>
              </a:buClr>
            </a:pPr>
            <a:r>
              <a:rPr lang="es-MX" sz="48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Suelo</a:t>
            </a:r>
          </a:p>
          <a:p>
            <a:pPr algn="ctr">
              <a:spcBef>
                <a:spcPct val="0"/>
              </a:spcBef>
              <a:buClr>
                <a:srgbClr val="C00000"/>
              </a:buClr>
            </a:pPr>
            <a:r>
              <a:rPr lang="es-MX" sz="32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Compatibilidad</a:t>
            </a:r>
          </a:p>
          <a:p>
            <a:pPr algn="ctr">
              <a:spcBef>
                <a:spcPct val="0"/>
              </a:spcBef>
              <a:buClr>
                <a:srgbClr val="C00000"/>
              </a:buClr>
            </a:pPr>
            <a:r>
              <a:rPr lang="es-MX" sz="28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Regulación</a:t>
            </a:r>
          </a:p>
          <a:p>
            <a:pPr algn="ctr">
              <a:spcBef>
                <a:spcPct val="0"/>
              </a:spcBef>
              <a:buClr>
                <a:srgbClr val="C00000"/>
              </a:buClr>
            </a:pPr>
            <a:r>
              <a:rPr lang="es-MX" sz="28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          Certidumbre Jurídica de la Tenencia</a:t>
            </a:r>
          </a:p>
          <a:p>
            <a:pPr algn="ctr">
              <a:spcBef>
                <a:spcPct val="0"/>
              </a:spcBef>
              <a:buClr>
                <a:srgbClr val="C00000"/>
              </a:buClr>
            </a:pPr>
            <a:r>
              <a:rPr lang="es-MX" sz="28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           Ordenar Usos y Destinos </a:t>
            </a:r>
            <a:endParaRPr lang="es-MX" sz="28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>
              <a:spcBef>
                <a:spcPct val="0"/>
              </a:spcBef>
              <a:buClr>
                <a:srgbClr val="C00000"/>
              </a:buClr>
            </a:pPr>
            <a:r>
              <a:rPr lang="es-MX" sz="28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Programas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2 Flecha curvada hacia la derecha"/>
          <p:cNvSpPr/>
          <p:nvPr/>
        </p:nvSpPr>
        <p:spPr>
          <a:xfrm>
            <a:off x="2267744" y="1628800"/>
            <a:ext cx="1008112" cy="1296144"/>
          </a:xfrm>
          <a:prstGeom prst="curved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4" name="3 Flecha curvada hacia la izquierda"/>
          <p:cNvSpPr/>
          <p:nvPr/>
        </p:nvSpPr>
        <p:spPr>
          <a:xfrm>
            <a:off x="5940152" y="1628800"/>
            <a:ext cx="936104" cy="1296144"/>
          </a:xfrm>
          <a:prstGeom prst="curvedLef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870782" y="3645024"/>
            <a:ext cx="1901018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buClr>
                <a:srgbClr val="C00000"/>
              </a:buClr>
            </a:pPr>
            <a:r>
              <a:rPr lang="es-MX" sz="2400" b="1" dirty="0" smtClean="0">
                <a:solidFill>
                  <a:srgbClr val="C00000"/>
                </a:solidFill>
              </a:rPr>
              <a:t>Social 52%</a:t>
            </a:r>
          </a:p>
          <a:p>
            <a:pPr>
              <a:spcBef>
                <a:spcPct val="0"/>
              </a:spcBef>
              <a:buClr>
                <a:srgbClr val="C00000"/>
              </a:buClr>
            </a:pPr>
            <a:r>
              <a:rPr lang="es-MX" sz="2400" b="1" dirty="0" smtClean="0">
                <a:solidFill>
                  <a:srgbClr val="C00000"/>
                </a:solidFill>
              </a:rPr>
              <a:t>ANP* 12%</a:t>
            </a:r>
          </a:p>
          <a:p>
            <a:pPr>
              <a:spcBef>
                <a:spcPct val="0"/>
              </a:spcBef>
              <a:buClr>
                <a:srgbClr val="C00000"/>
              </a:buClr>
            </a:pPr>
            <a:r>
              <a:rPr lang="es-MX" sz="2400" b="1" dirty="0" smtClean="0">
                <a:solidFill>
                  <a:srgbClr val="C00000"/>
                </a:solidFill>
              </a:rPr>
              <a:t>Pequeña Propiedad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1069008" y="2631492"/>
            <a:ext cx="1225500" cy="1071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0"/>
              </a:spcBef>
              <a:buClr>
                <a:srgbClr val="C00000"/>
              </a:buClr>
            </a:pPr>
            <a:r>
              <a:rPr lang="es-MX" sz="3200" b="1" dirty="0" smtClean="0">
                <a:solidFill>
                  <a:srgbClr val="C00000"/>
                </a:solidFill>
              </a:rPr>
              <a:t>Rural</a:t>
            </a:r>
          </a:p>
          <a:p>
            <a:pPr algn="ctr">
              <a:spcBef>
                <a:spcPct val="0"/>
              </a:spcBef>
              <a:buClr>
                <a:srgbClr val="C00000"/>
              </a:buClr>
            </a:pPr>
            <a:r>
              <a:rPr lang="es-MX" sz="3200" b="1" dirty="0" smtClean="0">
                <a:solidFill>
                  <a:srgbClr val="C00000"/>
                </a:solidFill>
              </a:rPr>
              <a:t>98%</a:t>
            </a: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6876256" y="2645296"/>
            <a:ext cx="1512168" cy="1071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0"/>
              </a:spcBef>
              <a:buClr>
                <a:srgbClr val="C00000"/>
              </a:buClr>
            </a:pPr>
            <a:r>
              <a:rPr lang="es-MX" sz="3200" b="1" dirty="0" smtClean="0">
                <a:solidFill>
                  <a:srgbClr val="C00000"/>
                </a:solidFill>
              </a:rPr>
              <a:t>Urbano 2%</a:t>
            </a: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178148" y="5157192"/>
            <a:ext cx="2737668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0"/>
              </a:spcBef>
              <a:buClr>
                <a:srgbClr val="C00000"/>
              </a:buClr>
            </a:pPr>
            <a:r>
              <a:rPr lang="es-MX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Aprovechamiento del suelo de acuerdo a su vocación.</a:t>
            </a: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3093740" y="5157192"/>
            <a:ext cx="2952328" cy="1237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0"/>
              </a:spcBef>
              <a:buClr>
                <a:srgbClr val="C00000"/>
              </a:buClr>
            </a:pPr>
            <a:r>
              <a:rPr lang="es-MX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La Constitución de derechos de vía y  reservas territoriales  en zonas aptas.</a:t>
            </a: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6084168" y="5157192"/>
            <a:ext cx="273630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0"/>
              </a:spcBef>
              <a:buClr>
                <a:srgbClr val="C00000"/>
              </a:buClr>
            </a:pPr>
            <a:r>
              <a:rPr lang="es-MX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Reducción de riesgos y vulnerabilidad en los asentamientos.</a:t>
            </a: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189942" y="6165304"/>
            <a:ext cx="2437842" cy="315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0"/>
              </a:spcBef>
              <a:buClr>
                <a:srgbClr val="C00000"/>
              </a:buClr>
            </a:pPr>
            <a:r>
              <a:rPr lang="es-MX" sz="11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* ÁREAS NATURALES PROTEGIDAS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-6350" y="6480572"/>
            <a:ext cx="9150350" cy="4048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pic>
        <p:nvPicPr>
          <p:cNvPr id="17" name="Picture 2" descr="G:\ADMINISTRACIÓN\GUÍA DE IDENTIDAD GRÁFICA\GOBREPhorizont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7463"/>
            <a:ext cx="2519363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G:\REUNIONES Y EVENTOS\MÉRIDA delegados 2014 11\Captu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63500"/>
            <a:ext cx="238283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18 Conector recto"/>
          <p:cNvCxnSpPr/>
          <p:nvPr/>
        </p:nvCxnSpPr>
        <p:spPr>
          <a:xfrm>
            <a:off x="0" y="822325"/>
            <a:ext cx="9144000" cy="0"/>
          </a:xfrm>
          <a:prstGeom prst="line">
            <a:avLst/>
          </a:prstGeom>
          <a:ln w="508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93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08"/>
          <a:stretch/>
        </p:blipFill>
        <p:spPr>
          <a:xfrm>
            <a:off x="539552" y="1988840"/>
            <a:ext cx="3096344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2 Marcador de contenido"/>
          <p:cNvSpPr txBox="1">
            <a:spLocks/>
          </p:cNvSpPr>
          <p:nvPr/>
        </p:nvSpPr>
        <p:spPr>
          <a:xfrm>
            <a:off x="3635896" y="1844824"/>
            <a:ext cx="5112568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 algn="just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MX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85750" indent="-285750" algn="just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Estrategia nacional de ordenamiento territorial.</a:t>
            </a:r>
          </a:p>
          <a:p>
            <a:pPr algn="just">
              <a:spcBef>
                <a:spcPct val="0"/>
              </a:spcBef>
              <a:buClr>
                <a:srgbClr val="C00000"/>
              </a:buClr>
            </a:pPr>
            <a:endParaRPr lang="es-MX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85750" indent="-285750" algn="just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Programa regional de ordenamiento territorial.</a:t>
            </a:r>
          </a:p>
          <a:p>
            <a:pPr algn="just">
              <a:spcBef>
                <a:spcPct val="0"/>
              </a:spcBef>
              <a:buClr>
                <a:srgbClr val="C00000"/>
              </a:buClr>
            </a:pPr>
            <a:endParaRPr lang="es-MX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85750" indent="-285750" algn="just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Programa estatal de ordenamiento territorial.</a:t>
            </a:r>
          </a:p>
          <a:p>
            <a:pPr algn="just">
              <a:spcBef>
                <a:spcPct val="0"/>
              </a:spcBef>
              <a:buClr>
                <a:srgbClr val="C00000"/>
              </a:buClr>
            </a:pPr>
            <a:endParaRPr lang="es-MX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85750" indent="-285750" algn="just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Programa de ordenamiento territorial de zonas metropolitanas.</a:t>
            </a:r>
          </a:p>
          <a:p>
            <a:pPr algn="just">
              <a:spcBef>
                <a:spcPct val="0"/>
              </a:spcBef>
              <a:buClr>
                <a:srgbClr val="C00000"/>
              </a:buClr>
            </a:pPr>
            <a:endParaRPr lang="es-MX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85750" indent="-285750" algn="just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Programa de ordenamiento territorial municipal.</a:t>
            </a:r>
          </a:p>
          <a:p>
            <a:pPr algn="just">
              <a:spcBef>
                <a:spcPct val="0"/>
              </a:spcBef>
              <a:buClr>
                <a:srgbClr val="C00000"/>
              </a:buClr>
            </a:pPr>
            <a:endParaRPr lang="es-MX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85750" indent="-285750" algn="just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Programa de ordenamiento territorial de centros de población.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endParaRPr lang="es-MX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just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71850" y="90872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Escalas y Acotamientos</a:t>
            </a:r>
            <a:endParaRPr lang="es-MX" sz="28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-6350" y="6453188"/>
            <a:ext cx="9150350" cy="4048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pic>
        <p:nvPicPr>
          <p:cNvPr id="6" name="Picture 2" descr="G:\ADMINISTRACIÓN\GUÍA DE IDENTIDAD GRÁFICA\GOBREPhorizont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7463"/>
            <a:ext cx="2519363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G:\REUNIONES Y EVENTOS\MÉRIDA delegados 2014 11\Captu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63500"/>
            <a:ext cx="238283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0" y="822325"/>
            <a:ext cx="9144000" cy="0"/>
          </a:xfrm>
          <a:prstGeom prst="line">
            <a:avLst/>
          </a:prstGeom>
          <a:ln w="508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5108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1040</Words>
  <Application>Microsoft Office PowerPoint</Application>
  <PresentationFormat>Presentación en pantalla (4:3)</PresentationFormat>
  <Paragraphs>190</Paragraphs>
  <Slides>18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Covarrubias Gaitan</dc:creator>
  <cp:lastModifiedBy>Francisco Covarrubias Gaitan</cp:lastModifiedBy>
  <cp:revision>13</cp:revision>
  <cp:lastPrinted>2016-08-29T23:19:53Z</cp:lastPrinted>
  <dcterms:created xsi:type="dcterms:W3CDTF">2014-11-03T18:14:31Z</dcterms:created>
  <dcterms:modified xsi:type="dcterms:W3CDTF">2017-06-26T18:42:40Z</dcterms:modified>
</cp:coreProperties>
</file>