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812" r:id="rId2"/>
    <p:sldMasterId id="2147483832" r:id="rId3"/>
    <p:sldMasterId id="2147483852" r:id="rId4"/>
  </p:sldMasterIdLst>
  <p:notesMasterIdLst>
    <p:notesMasterId r:id="rId22"/>
  </p:notesMasterIdLst>
  <p:handoutMasterIdLst>
    <p:handoutMasterId r:id="rId23"/>
  </p:handoutMasterIdLst>
  <p:sldIdLst>
    <p:sldId id="830" r:id="rId5"/>
    <p:sldId id="829" r:id="rId6"/>
    <p:sldId id="818" r:id="rId7"/>
    <p:sldId id="786" r:id="rId8"/>
    <p:sldId id="821" r:id="rId9"/>
    <p:sldId id="812" r:id="rId10"/>
    <p:sldId id="738" r:id="rId11"/>
    <p:sldId id="813" r:id="rId12"/>
    <p:sldId id="819" r:id="rId13"/>
    <p:sldId id="739" r:id="rId14"/>
    <p:sldId id="823" r:id="rId15"/>
    <p:sldId id="822" r:id="rId16"/>
    <p:sldId id="820" r:id="rId17"/>
    <p:sldId id="824" r:id="rId18"/>
    <p:sldId id="776" r:id="rId19"/>
    <p:sldId id="800" r:id="rId20"/>
    <p:sldId id="449" r:id="rId21"/>
  </p:sldIdLst>
  <p:sldSz cx="9144000" cy="6858000" type="screen4x3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7D7CD"/>
    <a:srgbClr val="66FF33"/>
    <a:srgbClr val="CCECFF"/>
    <a:srgbClr val="EAEAEA"/>
    <a:srgbClr val="FF3300"/>
    <a:srgbClr val="ACCCA8"/>
    <a:srgbClr val="D1A3B8"/>
    <a:srgbClr val="DDDDD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51502B-D796-4E65-8EA4-8344810A5B9D}" type="doc">
      <dgm:prSet loTypeId="urn:microsoft.com/office/officeart/2005/8/layout/hProcess9" loCatId="process" qsTypeId="urn:microsoft.com/office/officeart/2005/8/quickstyle/simple1" qsCatId="simple" csTypeId="urn:microsoft.com/office/officeart/2005/8/colors/accent6_5" csCatId="accent6" phldr="1"/>
      <dgm:spPr/>
    </dgm:pt>
    <dgm:pt modelId="{83A96559-03ED-4BFF-BF20-384A30CD21B7}">
      <dgm:prSet phldrT="[Texto]" custT="1"/>
      <dgm:spPr>
        <a:xfrm>
          <a:off x="4360" y="1058517"/>
          <a:ext cx="2097408" cy="1411356"/>
        </a:xfrm>
        <a:solidFill>
          <a:srgbClr val="54E6D5">
            <a:alpha val="89804"/>
          </a:srgbClr>
        </a:solidFill>
        <a:ln w="38100" cap="flat" cmpd="sng" algn="ctr">
          <a:solidFill>
            <a:srgbClr val="00B0F0"/>
          </a:solidFill>
          <a:prstDash val="solid"/>
        </a:ln>
        <a:effectLst/>
      </dgm:spPr>
      <dgm:t>
        <a:bodyPr/>
        <a:lstStyle/>
        <a:p>
          <a:r>
            <a:rPr lang="es-ES" sz="2000" b="1" dirty="0" smtClean="0">
              <a:solidFill>
                <a:srgbClr val="0070C0"/>
              </a:solidFill>
              <a:latin typeface="Century Gothic"/>
              <a:ea typeface="+mn-ea"/>
              <a:cs typeface="+mn-cs"/>
            </a:rPr>
            <a:t>Plan de Infraestructura Urbana</a:t>
          </a:r>
        </a:p>
      </dgm:t>
    </dgm:pt>
    <dgm:pt modelId="{1ECF13FC-F955-4C51-BEB9-163105358341}" type="parTrans" cxnId="{20065DF7-764C-42BA-8D31-0C2F070C63B1}">
      <dgm:prSet/>
      <dgm:spPr/>
      <dgm:t>
        <a:bodyPr/>
        <a:lstStyle/>
        <a:p>
          <a:endParaRPr lang="es-MX"/>
        </a:p>
      </dgm:t>
    </dgm:pt>
    <dgm:pt modelId="{DB3EFDC3-0B21-4C92-93C0-7E06F881A555}" type="sibTrans" cxnId="{20065DF7-764C-42BA-8D31-0C2F070C63B1}">
      <dgm:prSet/>
      <dgm:spPr/>
      <dgm:t>
        <a:bodyPr/>
        <a:lstStyle/>
        <a:p>
          <a:endParaRPr lang="es-MX"/>
        </a:p>
      </dgm:t>
    </dgm:pt>
    <dgm:pt modelId="{2FF1EC2F-C7C0-414E-83D1-7552ED7D3E03}">
      <dgm:prSet phldrT="[Texto]" custT="1"/>
      <dgm:spPr>
        <a:xfrm>
          <a:off x="2206639" y="1058517"/>
          <a:ext cx="2097408" cy="1411356"/>
        </a:xfrm>
        <a:solidFill>
          <a:srgbClr val="FD83EC">
            <a:alpha val="76471"/>
          </a:srgb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s-ES" sz="2000" b="1" dirty="0" smtClean="0">
              <a:solidFill>
                <a:srgbClr val="0070C0"/>
              </a:solidFill>
              <a:latin typeface="Century Gothic"/>
              <a:ea typeface="+mn-ea"/>
              <a:cs typeface="+mn-cs"/>
            </a:rPr>
            <a:t>Competitividad</a:t>
          </a:r>
          <a:endParaRPr lang="es-MX" sz="2000" b="1" dirty="0">
            <a:solidFill>
              <a:srgbClr val="0070C0"/>
            </a:solidFill>
            <a:latin typeface="Century Gothic"/>
            <a:ea typeface="+mn-ea"/>
            <a:cs typeface="+mn-cs"/>
          </a:endParaRPr>
        </a:p>
      </dgm:t>
    </dgm:pt>
    <dgm:pt modelId="{1B8627DD-639D-4915-BEEE-3D574A86816A}" type="parTrans" cxnId="{E9E57A04-FA69-4DE8-8FDD-8ACFE7EFA1E8}">
      <dgm:prSet/>
      <dgm:spPr/>
      <dgm:t>
        <a:bodyPr/>
        <a:lstStyle/>
        <a:p>
          <a:endParaRPr lang="es-MX"/>
        </a:p>
      </dgm:t>
    </dgm:pt>
    <dgm:pt modelId="{6DC6A4C8-318C-41DA-B15E-2D8B9321A0A8}" type="sibTrans" cxnId="{E9E57A04-FA69-4DE8-8FDD-8ACFE7EFA1E8}">
      <dgm:prSet/>
      <dgm:spPr/>
      <dgm:t>
        <a:bodyPr/>
        <a:lstStyle/>
        <a:p>
          <a:endParaRPr lang="es-MX"/>
        </a:p>
      </dgm:t>
    </dgm:pt>
    <dgm:pt modelId="{AB41DCD7-85AD-447E-AC0C-540A11EFAD19}">
      <dgm:prSet phldrT="[Texto]" custT="1"/>
      <dgm:spPr>
        <a:xfrm>
          <a:off x="6611198" y="1058517"/>
          <a:ext cx="2097408" cy="1411356"/>
        </a:xfrm>
        <a:solidFill>
          <a:schemeClr val="tx2">
            <a:lumMod val="50000"/>
            <a:alpha val="49804"/>
          </a:schemeClr>
        </a:solidFill>
        <a:ln w="76200" cap="flat" cmpd="sng" algn="ctr">
          <a:solidFill>
            <a:srgbClr val="0066FF"/>
          </a:solidFill>
          <a:prstDash val="solid"/>
        </a:ln>
        <a:effectLst/>
      </dgm:spPr>
      <dgm:t>
        <a:bodyPr/>
        <a:lstStyle/>
        <a:p>
          <a:r>
            <a:rPr lang="es-MX" sz="2400" b="1" i="1" dirty="0" smtClean="0">
              <a:solidFill>
                <a:schemeClr val="tx1"/>
              </a:solidFill>
              <a:latin typeface="Arial Black" pitchFamily="34" charset="0"/>
              <a:ea typeface="+mn-ea"/>
              <a:cs typeface="+mn-cs"/>
            </a:rPr>
            <a:t>CALIDAD DE VIDA</a:t>
          </a:r>
          <a:endParaRPr lang="es-MX" sz="2400" b="1" i="1" dirty="0">
            <a:solidFill>
              <a:schemeClr val="tx1"/>
            </a:solidFill>
            <a:latin typeface="Arial Black" pitchFamily="34" charset="0"/>
            <a:ea typeface="+mn-ea"/>
            <a:cs typeface="+mn-cs"/>
          </a:endParaRPr>
        </a:p>
      </dgm:t>
    </dgm:pt>
    <dgm:pt modelId="{7A0ECA54-9D9C-4892-BF6C-0DCE9F5C7F14}" type="parTrans" cxnId="{28FBFBCB-F24F-4EB2-BA49-88658CBD32B3}">
      <dgm:prSet/>
      <dgm:spPr/>
      <dgm:t>
        <a:bodyPr/>
        <a:lstStyle/>
        <a:p>
          <a:endParaRPr lang="es-MX"/>
        </a:p>
      </dgm:t>
    </dgm:pt>
    <dgm:pt modelId="{57D41598-584D-4EA9-85A5-7B6DF351439F}" type="sibTrans" cxnId="{28FBFBCB-F24F-4EB2-BA49-88658CBD32B3}">
      <dgm:prSet/>
      <dgm:spPr/>
      <dgm:t>
        <a:bodyPr/>
        <a:lstStyle/>
        <a:p>
          <a:endParaRPr lang="es-MX"/>
        </a:p>
      </dgm:t>
    </dgm:pt>
    <dgm:pt modelId="{CABB1E2E-79C9-4FEC-899D-DE71453C0833}">
      <dgm:prSet phldrT="[Texto]"/>
      <dgm:spPr>
        <a:xfrm>
          <a:off x="4408919" y="1058517"/>
          <a:ext cx="2097408" cy="1411356"/>
        </a:xfrm>
        <a:solidFill>
          <a:srgbClr val="9EF28A">
            <a:alpha val="63137"/>
          </a:srgbClr>
        </a:solidFill>
        <a:ln w="38100" cap="flat" cmpd="sng" algn="ctr">
          <a:solidFill>
            <a:srgbClr val="00B050"/>
          </a:solidFill>
          <a:prstDash val="solid"/>
        </a:ln>
        <a:effectLst/>
      </dgm:spPr>
      <dgm:t>
        <a:bodyPr/>
        <a:lstStyle/>
        <a:p>
          <a:r>
            <a:rPr lang="es-MX" b="1" dirty="0" smtClean="0">
              <a:solidFill>
                <a:srgbClr val="0070C0"/>
              </a:solidFill>
              <a:latin typeface="Century Gothic"/>
              <a:ea typeface="+mn-ea"/>
              <a:cs typeface="+mn-cs"/>
            </a:rPr>
            <a:t>Sustentabilidad</a:t>
          </a:r>
          <a:endParaRPr lang="es-MX" b="1" dirty="0">
            <a:solidFill>
              <a:srgbClr val="0070C0"/>
            </a:solidFill>
            <a:latin typeface="Century Gothic"/>
            <a:ea typeface="+mn-ea"/>
            <a:cs typeface="+mn-cs"/>
          </a:endParaRPr>
        </a:p>
      </dgm:t>
    </dgm:pt>
    <dgm:pt modelId="{D3CEA212-A950-44F8-ABA6-243E28482460}" type="parTrans" cxnId="{B42F47F1-5FFB-47B1-A5EA-BA6F7434838A}">
      <dgm:prSet/>
      <dgm:spPr/>
      <dgm:t>
        <a:bodyPr/>
        <a:lstStyle/>
        <a:p>
          <a:endParaRPr lang="es-MX"/>
        </a:p>
      </dgm:t>
    </dgm:pt>
    <dgm:pt modelId="{0C273433-1F8B-47C0-806E-A98996C5C3C9}" type="sibTrans" cxnId="{B42F47F1-5FFB-47B1-A5EA-BA6F7434838A}">
      <dgm:prSet/>
      <dgm:spPr/>
      <dgm:t>
        <a:bodyPr/>
        <a:lstStyle/>
        <a:p>
          <a:endParaRPr lang="es-MX"/>
        </a:p>
      </dgm:t>
    </dgm:pt>
    <dgm:pt modelId="{034F17D6-5D7B-4CF6-BA80-08112B19F605}" type="pres">
      <dgm:prSet presAssocID="{D851502B-D796-4E65-8EA4-8344810A5B9D}" presName="CompostProcess" presStyleCnt="0">
        <dgm:presLayoutVars>
          <dgm:dir/>
          <dgm:resizeHandles val="exact"/>
        </dgm:presLayoutVars>
      </dgm:prSet>
      <dgm:spPr/>
    </dgm:pt>
    <dgm:pt modelId="{CB30E4FC-F026-432D-8E22-CEEDD54CB454}" type="pres">
      <dgm:prSet presAssocID="{D851502B-D796-4E65-8EA4-8344810A5B9D}" presName="arrow" presStyleLbl="bgShp" presStyleIdx="0" presStyleCnt="1" custScaleX="117647" custLinFactNeighborX="-12639"/>
      <dgm:spPr>
        <a:xfrm>
          <a:off x="653472" y="0"/>
          <a:ext cx="7406022" cy="3528392"/>
        </a:xfrm>
        <a:prstGeom prst="rightArrow">
          <a:avLst/>
        </a:prstGeom>
        <a:noFill/>
        <a:ln w="38100">
          <a:solidFill>
            <a:srgbClr val="66FF33"/>
          </a:solidFill>
          <a:prstDash val="dash"/>
        </a:ln>
        <a:effectLst/>
      </dgm:spPr>
    </dgm:pt>
    <dgm:pt modelId="{38315CE3-C4A4-4087-93E5-497B503F1524}" type="pres">
      <dgm:prSet presAssocID="{D851502B-D796-4E65-8EA4-8344810A5B9D}" presName="linearProcess" presStyleCnt="0"/>
      <dgm:spPr/>
    </dgm:pt>
    <dgm:pt modelId="{2CF37852-7872-42E7-906A-CD31E6467862}" type="pres">
      <dgm:prSet presAssocID="{83A96559-03ED-4BFF-BF20-384A30CD21B7}" presName="textNode" presStyleLbl="node1" presStyleIdx="0" presStyleCnt="4" custScaleX="127363" custLinFactNeighborX="78570" custLinFactNeighborY="-357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F06F3AA9-537F-419F-86E3-30E9440B3B89}" type="pres">
      <dgm:prSet presAssocID="{DB3EFDC3-0B21-4C92-93C0-7E06F881A555}" presName="sibTrans" presStyleCnt="0"/>
      <dgm:spPr/>
    </dgm:pt>
    <dgm:pt modelId="{8C0DE037-9E61-4319-A53C-33A564FE9844}" type="pres">
      <dgm:prSet presAssocID="{2FF1EC2F-C7C0-414E-83D1-7552ED7D3E03}" presName="textNode" presStyleLbl="node1" presStyleIdx="1" presStyleCnt="4" custScaleX="113366" custLinFactNeighborX="667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35874832-4BF8-4C98-B043-36C1905DC661}" type="pres">
      <dgm:prSet presAssocID="{6DC6A4C8-318C-41DA-B15E-2D8B9321A0A8}" presName="sibTrans" presStyleCnt="0"/>
      <dgm:spPr/>
    </dgm:pt>
    <dgm:pt modelId="{50974CB6-FA5A-4FC8-82BC-578A20938932}" type="pres">
      <dgm:prSet presAssocID="{CABB1E2E-79C9-4FEC-899D-DE71453C0833}" presName="text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F768BDD1-5FF6-419A-A9CF-7A55ECC4C649}" type="pres">
      <dgm:prSet presAssocID="{0C273433-1F8B-47C0-806E-A98996C5C3C9}" presName="sibTrans" presStyleCnt="0"/>
      <dgm:spPr/>
    </dgm:pt>
    <dgm:pt modelId="{231C3710-B7FC-468D-A45C-1AB508EF1D69}" type="pres">
      <dgm:prSet presAssocID="{AB41DCD7-85AD-447E-AC0C-540A11EFAD19}" presName="text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</dgm:ptLst>
  <dgm:cxnLst>
    <dgm:cxn modelId="{20065DF7-764C-42BA-8D31-0C2F070C63B1}" srcId="{D851502B-D796-4E65-8EA4-8344810A5B9D}" destId="{83A96559-03ED-4BFF-BF20-384A30CD21B7}" srcOrd="0" destOrd="0" parTransId="{1ECF13FC-F955-4C51-BEB9-163105358341}" sibTransId="{DB3EFDC3-0B21-4C92-93C0-7E06F881A555}"/>
    <dgm:cxn modelId="{B42F47F1-5FFB-47B1-A5EA-BA6F7434838A}" srcId="{D851502B-D796-4E65-8EA4-8344810A5B9D}" destId="{CABB1E2E-79C9-4FEC-899D-DE71453C0833}" srcOrd="2" destOrd="0" parTransId="{D3CEA212-A950-44F8-ABA6-243E28482460}" sibTransId="{0C273433-1F8B-47C0-806E-A98996C5C3C9}"/>
    <dgm:cxn modelId="{428527A9-8EF3-4C38-B5E0-43687D06C087}" type="presOf" srcId="{AB41DCD7-85AD-447E-AC0C-540A11EFAD19}" destId="{231C3710-B7FC-468D-A45C-1AB508EF1D69}" srcOrd="0" destOrd="0" presId="urn:microsoft.com/office/officeart/2005/8/layout/hProcess9"/>
    <dgm:cxn modelId="{E9E57A04-FA69-4DE8-8FDD-8ACFE7EFA1E8}" srcId="{D851502B-D796-4E65-8EA4-8344810A5B9D}" destId="{2FF1EC2F-C7C0-414E-83D1-7552ED7D3E03}" srcOrd="1" destOrd="0" parTransId="{1B8627DD-639D-4915-BEEE-3D574A86816A}" sibTransId="{6DC6A4C8-318C-41DA-B15E-2D8B9321A0A8}"/>
    <dgm:cxn modelId="{ECCD8B1D-DD8C-41CA-B91D-773A36F8C2C4}" type="presOf" srcId="{D851502B-D796-4E65-8EA4-8344810A5B9D}" destId="{034F17D6-5D7B-4CF6-BA80-08112B19F605}" srcOrd="0" destOrd="0" presId="urn:microsoft.com/office/officeart/2005/8/layout/hProcess9"/>
    <dgm:cxn modelId="{2A2C77FA-AF17-4E5A-A426-99C5512C0597}" type="presOf" srcId="{CABB1E2E-79C9-4FEC-899D-DE71453C0833}" destId="{50974CB6-FA5A-4FC8-82BC-578A20938932}" srcOrd="0" destOrd="0" presId="urn:microsoft.com/office/officeart/2005/8/layout/hProcess9"/>
    <dgm:cxn modelId="{CA312666-4525-4963-A285-F92C212113BE}" type="presOf" srcId="{83A96559-03ED-4BFF-BF20-384A30CD21B7}" destId="{2CF37852-7872-42E7-906A-CD31E6467862}" srcOrd="0" destOrd="0" presId="urn:microsoft.com/office/officeart/2005/8/layout/hProcess9"/>
    <dgm:cxn modelId="{FA4E4D9F-2482-41FF-9A20-E7C7B421D151}" type="presOf" srcId="{2FF1EC2F-C7C0-414E-83D1-7552ED7D3E03}" destId="{8C0DE037-9E61-4319-A53C-33A564FE9844}" srcOrd="0" destOrd="0" presId="urn:microsoft.com/office/officeart/2005/8/layout/hProcess9"/>
    <dgm:cxn modelId="{28FBFBCB-F24F-4EB2-BA49-88658CBD32B3}" srcId="{D851502B-D796-4E65-8EA4-8344810A5B9D}" destId="{AB41DCD7-85AD-447E-AC0C-540A11EFAD19}" srcOrd="3" destOrd="0" parTransId="{7A0ECA54-9D9C-4892-BF6C-0DCE9F5C7F14}" sibTransId="{57D41598-584D-4EA9-85A5-7B6DF351439F}"/>
    <dgm:cxn modelId="{022232A0-77DF-47F1-A132-C74755A7C0A3}" type="presParOf" srcId="{034F17D6-5D7B-4CF6-BA80-08112B19F605}" destId="{CB30E4FC-F026-432D-8E22-CEEDD54CB454}" srcOrd="0" destOrd="0" presId="urn:microsoft.com/office/officeart/2005/8/layout/hProcess9"/>
    <dgm:cxn modelId="{3C413D46-4096-4341-A06D-0FF6BB339481}" type="presParOf" srcId="{034F17D6-5D7B-4CF6-BA80-08112B19F605}" destId="{38315CE3-C4A4-4087-93E5-497B503F1524}" srcOrd="1" destOrd="0" presId="urn:microsoft.com/office/officeart/2005/8/layout/hProcess9"/>
    <dgm:cxn modelId="{D01D5AD6-8D91-4648-9B46-872D1DE4F326}" type="presParOf" srcId="{38315CE3-C4A4-4087-93E5-497B503F1524}" destId="{2CF37852-7872-42E7-906A-CD31E6467862}" srcOrd="0" destOrd="0" presId="urn:microsoft.com/office/officeart/2005/8/layout/hProcess9"/>
    <dgm:cxn modelId="{09F6BFC7-08A8-4E11-A8CD-28912BA4AE7E}" type="presParOf" srcId="{38315CE3-C4A4-4087-93E5-497B503F1524}" destId="{F06F3AA9-537F-419F-86E3-30E9440B3B89}" srcOrd="1" destOrd="0" presId="urn:microsoft.com/office/officeart/2005/8/layout/hProcess9"/>
    <dgm:cxn modelId="{CDA45FF3-3DB3-4B08-920E-F80ABF3EB6EB}" type="presParOf" srcId="{38315CE3-C4A4-4087-93E5-497B503F1524}" destId="{8C0DE037-9E61-4319-A53C-33A564FE9844}" srcOrd="2" destOrd="0" presId="urn:microsoft.com/office/officeart/2005/8/layout/hProcess9"/>
    <dgm:cxn modelId="{5301E6DE-50B4-4EB8-82B6-2C32E72D2737}" type="presParOf" srcId="{38315CE3-C4A4-4087-93E5-497B503F1524}" destId="{35874832-4BF8-4C98-B043-36C1905DC661}" srcOrd="3" destOrd="0" presId="urn:microsoft.com/office/officeart/2005/8/layout/hProcess9"/>
    <dgm:cxn modelId="{7B890022-DCD7-4FDA-B92E-5313FF887469}" type="presParOf" srcId="{38315CE3-C4A4-4087-93E5-497B503F1524}" destId="{50974CB6-FA5A-4FC8-82BC-578A20938932}" srcOrd="4" destOrd="0" presId="urn:microsoft.com/office/officeart/2005/8/layout/hProcess9"/>
    <dgm:cxn modelId="{4CC89EEE-C0EA-4E05-88C0-71EFD284BBB3}" type="presParOf" srcId="{38315CE3-C4A4-4087-93E5-497B503F1524}" destId="{F768BDD1-5FF6-419A-A9CF-7A55ECC4C649}" srcOrd="5" destOrd="0" presId="urn:microsoft.com/office/officeart/2005/8/layout/hProcess9"/>
    <dgm:cxn modelId="{EA44EEB4-ECBA-4CF6-90BE-FC2CCD817D1F}" type="presParOf" srcId="{38315CE3-C4A4-4087-93E5-497B503F1524}" destId="{231C3710-B7FC-468D-A45C-1AB508EF1D6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A8ACF7-A3C8-48A3-A571-EF9177451691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D83AA495-929C-4BD1-B084-8AE2840B1F0D}">
      <dgm:prSet phldrT="[Texto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s-E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Mejorar especialidad económica actual</a:t>
          </a:r>
          <a:endParaRPr lang="es-MX" sz="2800" b="1" dirty="0">
            <a:solidFill>
              <a:schemeClr val="bg1"/>
            </a:solidFill>
          </a:endParaRPr>
        </a:p>
      </dgm:t>
    </dgm:pt>
    <dgm:pt modelId="{017632A3-FD70-4F79-92E9-965117E7F377}" type="parTrans" cxnId="{4265E2D7-A1DE-4BE0-B93E-5F7A56DB2D07}">
      <dgm:prSet/>
      <dgm:spPr/>
      <dgm:t>
        <a:bodyPr/>
        <a:lstStyle/>
        <a:p>
          <a:endParaRPr lang="es-MX"/>
        </a:p>
      </dgm:t>
    </dgm:pt>
    <dgm:pt modelId="{2C6AE152-E3EA-440C-8065-441C6F11EBCF}" type="sibTrans" cxnId="{4265E2D7-A1DE-4BE0-B93E-5F7A56DB2D07}">
      <dgm:prSet/>
      <dgm:spPr/>
      <dgm:t>
        <a:bodyPr/>
        <a:lstStyle/>
        <a:p>
          <a:endParaRPr lang="es-MX"/>
        </a:p>
      </dgm:t>
    </dgm:pt>
    <dgm:pt modelId="{AEC563DD-AD4E-43EB-A11C-3865AC66A1F4}">
      <dgm:prSet phldrT="[Texto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s-E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Estrategia de  diversificación económica </a:t>
          </a:r>
          <a:endParaRPr lang="es-MX" sz="2800" b="1" dirty="0">
            <a:solidFill>
              <a:schemeClr val="bg1"/>
            </a:solidFill>
          </a:endParaRPr>
        </a:p>
      </dgm:t>
    </dgm:pt>
    <dgm:pt modelId="{C9C60604-98A1-4118-B06B-683D65FF5EF4}" type="parTrans" cxnId="{C2195135-C3BB-4B0D-B526-8DC1E0824D18}">
      <dgm:prSet/>
      <dgm:spPr/>
      <dgm:t>
        <a:bodyPr/>
        <a:lstStyle/>
        <a:p>
          <a:endParaRPr lang="es-MX"/>
        </a:p>
      </dgm:t>
    </dgm:pt>
    <dgm:pt modelId="{E3CC2438-393D-47FE-A10C-5BC23409DD15}" type="sibTrans" cxnId="{C2195135-C3BB-4B0D-B526-8DC1E0824D18}">
      <dgm:prSet/>
      <dgm:spPr/>
      <dgm:t>
        <a:bodyPr/>
        <a:lstStyle/>
        <a:p>
          <a:endParaRPr lang="es-MX"/>
        </a:p>
      </dgm:t>
    </dgm:pt>
    <dgm:pt modelId="{7F211B41-76FD-49C3-82CD-3D110AE6AE9B}">
      <dgm:prSet phldrT="[Texto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s-E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Planeación de infraestructura y servicios públicos  urbanos </a:t>
          </a:r>
          <a:endParaRPr lang="es-MX" sz="2800" b="1" dirty="0">
            <a:solidFill>
              <a:schemeClr val="bg1"/>
            </a:solidFill>
          </a:endParaRPr>
        </a:p>
      </dgm:t>
    </dgm:pt>
    <dgm:pt modelId="{C4960BDB-2045-41F2-87E4-CA77AB05D042}" type="parTrans" cxnId="{714DA87A-3843-4E04-829D-D939911B5CA7}">
      <dgm:prSet/>
      <dgm:spPr/>
      <dgm:t>
        <a:bodyPr/>
        <a:lstStyle/>
        <a:p>
          <a:endParaRPr lang="es-MX"/>
        </a:p>
      </dgm:t>
    </dgm:pt>
    <dgm:pt modelId="{DA6B7320-2836-4805-9483-FC33A8EAF78F}" type="sibTrans" cxnId="{714DA87A-3843-4E04-829D-D939911B5CA7}">
      <dgm:prSet/>
      <dgm:spPr/>
      <dgm:t>
        <a:bodyPr/>
        <a:lstStyle/>
        <a:p>
          <a:endParaRPr lang="es-MX"/>
        </a:p>
      </dgm:t>
    </dgm:pt>
    <dgm:pt modelId="{D91D5A5A-6CFB-43F4-836F-7724C5B23AF5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s-E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Estrategias de exportación y atracción de IED</a:t>
          </a:r>
        </a:p>
      </dgm:t>
    </dgm:pt>
    <dgm:pt modelId="{E9F1D892-A385-4FC8-BF20-DC9047B8CC13}" type="parTrans" cxnId="{326642B5-6C76-49D4-8CA6-E09FD7C6996E}">
      <dgm:prSet/>
      <dgm:spPr/>
      <dgm:t>
        <a:bodyPr/>
        <a:lstStyle/>
        <a:p>
          <a:endParaRPr lang="es-MX"/>
        </a:p>
      </dgm:t>
    </dgm:pt>
    <dgm:pt modelId="{566D1396-FC67-4D55-A344-DFF99F6567EE}" type="sibTrans" cxnId="{326642B5-6C76-49D4-8CA6-E09FD7C6996E}">
      <dgm:prSet/>
      <dgm:spPr/>
      <dgm:t>
        <a:bodyPr/>
        <a:lstStyle/>
        <a:p>
          <a:endParaRPr lang="es-MX"/>
        </a:p>
      </dgm:t>
    </dgm:pt>
    <dgm:pt modelId="{EB8DF219-E355-42B7-98A6-10A8BA1C60CE}" type="pres">
      <dgm:prSet presAssocID="{64A8ACF7-A3C8-48A3-A571-EF917745169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2EE56C5-C045-4778-BADB-25B52B293107}" type="pres">
      <dgm:prSet presAssocID="{D83AA495-929C-4BD1-B084-8AE2840B1F0D}" presName="composite" presStyleCnt="0"/>
      <dgm:spPr/>
    </dgm:pt>
    <dgm:pt modelId="{AF1C4D9E-3968-44AA-BA4D-B321EE59AD0B}" type="pres">
      <dgm:prSet presAssocID="{D83AA495-929C-4BD1-B084-8AE2840B1F0D}" presName="bentUpArrow1" presStyleLbl="alignImgPlace1" presStyleIdx="0" presStyleCnt="3"/>
      <dgm:spPr>
        <a:noFill/>
      </dgm:spPr>
      <dgm:t>
        <a:bodyPr/>
        <a:lstStyle/>
        <a:p>
          <a:endParaRPr lang="es-MX"/>
        </a:p>
      </dgm:t>
    </dgm:pt>
    <dgm:pt modelId="{041B2941-DA10-418B-AB88-5DDD659877F5}" type="pres">
      <dgm:prSet presAssocID="{D83AA495-929C-4BD1-B084-8AE2840B1F0D}" presName="ParentText" presStyleLbl="node1" presStyleIdx="0" presStyleCnt="4" custScaleX="1277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59B4BA-89F6-44FF-B292-F030E9409F39}" type="pres">
      <dgm:prSet presAssocID="{D83AA495-929C-4BD1-B084-8AE2840B1F0D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3E9DFF-E7D6-46AD-A807-67A34C77A8EB}" type="pres">
      <dgm:prSet presAssocID="{2C6AE152-E3EA-440C-8065-441C6F11EBCF}" presName="sibTrans" presStyleCnt="0"/>
      <dgm:spPr/>
    </dgm:pt>
    <dgm:pt modelId="{027B2F19-0B0D-4DD4-84AA-4F92F8D1274F}" type="pres">
      <dgm:prSet presAssocID="{AEC563DD-AD4E-43EB-A11C-3865AC66A1F4}" presName="composite" presStyleCnt="0"/>
      <dgm:spPr/>
    </dgm:pt>
    <dgm:pt modelId="{B3B6F16E-F0E6-495A-B181-0D4883DCAE98}" type="pres">
      <dgm:prSet presAssocID="{AEC563DD-AD4E-43EB-A11C-3865AC66A1F4}" presName="bentUpArrow1" presStyleLbl="alignImgPlace1" presStyleIdx="1" presStyleCnt="3"/>
      <dgm:spPr>
        <a:noFill/>
      </dgm:spPr>
      <dgm:t>
        <a:bodyPr/>
        <a:lstStyle/>
        <a:p>
          <a:endParaRPr lang="es-MX"/>
        </a:p>
      </dgm:t>
    </dgm:pt>
    <dgm:pt modelId="{18CAE8AA-4381-4348-9D67-4106E860BC69}" type="pres">
      <dgm:prSet presAssocID="{AEC563DD-AD4E-43EB-A11C-3865AC66A1F4}" presName="ParentText" presStyleLbl="node1" presStyleIdx="1" presStyleCnt="4" custScaleX="1402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18E0BD-01C7-4A52-853A-F48B98D40E18}" type="pres">
      <dgm:prSet presAssocID="{AEC563DD-AD4E-43EB-A11C-3865AC66A1F4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794B93-2C7E-4320-8799-DB79E4252057}" type="pres">
      <dgm:prSet presAssocID="{E3CC2438-393D-47FE-A10C-5BC23409DD15}" presName="sibTrans" presStyleCnt="0"/>
      <dgm:spPr/>
    </dgm:pt>
    <dgm:pt modelId="{022D6CA4-01A7-4894-BCF9-326C982F17A7}" type="pres">
      <dgm:prSet presAssocID="{7F211B41-76FD-49C3-82CD-3D110AE6AE9B}" presName="composite" presStyleCnt="0"/>
      <dgm:spPr/>
    </dgm:pt>
    <dgm:pt modelId="{0A3DAEAC-E64D-4892-A106-E4D851AE1AAC}" type="pres">
      <dgm:prSet presAssocID="{7F211B41-76FD-49C3-82CD-3D110AE6AE9B}" presName="bentUpArrow1" presStyleLbl="alignImgPlace1" presStyleIdx="2" presStyleCnt="3" custScaleX="72971" custLinFactNeighborX="-19215" custLinFactNeighborY="-10714"/>
      <dgm:spPr>
        <a:noFill/>
      </dgm:spPr>
      <dgm:t>
        <a:bodyPr/>
        <a:lstStyle/>
        <a:p>
          <a:endParaRPr lang="es-MX"/>
        </a:p>
      </dgm:t>
    </dgm:pt>
    <dgm:pt modelId="{EE3C9937-EFD7-4A03-93A2-BB780FEE6DE1}" type="pres">
      <dgm:prSet presAssocID="{7F211B41-76FD-49C3-82CD-3D110AE6AE9B}" presName="ParentText" presStyleLbl="node1" presStyleIdx="2" presStyleCnt="4" custScaleX="1605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91F581-AB87-4CB4-AB3A-E57CD71ABEA8}" type="pres">
      <dgm:prSet presAssocID="{7F211B41-76FD-49C3-82CD-3D110AE6AE9B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8D846FA-F455-4514-8829-79ABCE1D064A}" type="pres">
      <dgm:prSet presAssocID="{DA6B7320-2836-4805-9483-FC33A8EAF78F}" presName="sibTrans" presStyleCnt="0"/>
      <dgm:spPr/>
    </dgm:pt>
    <dgm:pt modelId="{6D93810F-C5A4-4ACE-ADA0-DDDC1ABCADE6}" type="pres">
      <dgm:prSet presAssocID="{D91D5A5A-6CFB-43F4-836F-7724C5B23AF5}" presName="composite" presStyleCnt="0"/>
      <dgm:spPr/>
    </dgm:pt>
    <dgm:pt modelId="{0B1380EC-0E73-4701-8EA9-F58026E6F1EA}" type="pres">
      <dgm:prSet presAssocID="{D91D5A5A-6CFB-43F4-836F-7724C5B23AF5}" presName="ParentText" presStyleLbl="node1" presStyleIdx="3" presStyleCnt="4" custScaleX="1517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2195135-C3BB-4B0D-B526-8DC1E0824D18}" srcId="{64A8ACF7-A3C8-48A3-A571-EF9177451691}" destId="{AEC563DD-AD4E-43EB-A11C-3865AC66A1F4}" srcOrd="1" destOrd="0" parTransId="{C9C60604-98A1-4118-B06B-683D65FF5EF4}" sibTransId="{E3CC2438-393D-47FE-A10C-5BC23409DD15}"/>
    <dgm:cxn modelId="{BE817CB2-F660-4A57-99E1-419B03BF0554}" type="presOf" srcId="{AEC563DD-AD4E-43EB-A11C-3865AC66A1F4}" destId="{18CAE8AA-4381-4348-9D67-4106E860BC69}" srcOrd="0" destOrd="0" presId="urn:microsoft.com/office/officeart/2005/8/layout/StepDownProcess"/>
    <dgm:cxn modelId="{36E1D576-C8CF-46FF-9155-3420FF5B0D7E}" type="presOf" srcId="{D83AA495-929C-4BD1-B084-8AE2840B1F0D}" destId="{041B2941-DA10-418B-AB88-5DDD659877F5}" srcOrd="0" destOrd="0" presId="urn:microsoft.com/office/officeart/2005/8/layout/StepDownProcess"/>
    <dgm:cxn modelId="{714DA87A-3843-4E04-829D-D939911B5CA7}" srcId="{64A8ACF7-A3C8-48A3-A571-EF9177451691}" destId="{7F211B41-76FD-49C3-82CD-3D110AE6AE9B}" srcOrd="2" destOrd="0" parTransId="{C4960BDB-2045-41F2-87E4-CA77AB05D042}" sibTransId="{DA6B7320-2836-4805-9483-FC33A8EAF78F}"/>
    <dgm:cxn modelId="{4265E2D7-A1DE-4BE0-B93E-5F7A56DB2D07}" srcId="{64A8ACF7-A3C8-48A3-A571-EF9177451691}" destId="{D83AA495-929C-4BD1-B084-8AE2840B1F0D}" srcOrd="0" destOrd="0" parTransId="{017632A3-FD70-4F79-92E9-965117E7F377}" sibTransId="{2C6AE152-E3EA-440C-8065-441C6F11EBCF}"/>
    <dgm:cxn modelId="{326642B5-6C76-49D4-8CA6-E09FD7C6996E}" srcId="{64A8ACF7-A3C8-48A3-A571-EF9177451691}" destId="{D91D5A5A-6CFB-43F4-836F-7724C5B23AF5}" srcOrd="3" destOrd="0" parTransId="{E9F1D892-A385-4FC8-BF20-DC9047B8CC13}" sibTransId="{566D1396-FC67-4D55-A344-DFF99F6567EE}"/>
    <dgm:cxn modelId="{2996AB78-58D9-4D6F-B9A6-A56A2734A6A9}" type="presOf" srcId="{7F211B41-76FD-49C3-82CD-3D110AE6AE9B}" destId="{EE3C9937-EFD7-4A03-93A2-BB780FEE6DE1}" srcOrd="0" destOrd="0" presId="urn:microsoft.com/office/officeart/2005/8/layout/StepDownProcess"/>
    <dgm:cxn modelId="{AD19C652-73D1-4A00-8A37-0EB42260501C}" type="presOf" srcId="{D91D5A5A-6CFB-43F4-836F-7724C5B23AF5}" destId="{0B1380EC-0E73-4701-8EA9-F58026E6F1EA}" srcOrd="0" destOrd="0" presId="urn:microsoft.com/office/officeart/2005/8/layout/StepDownProcess"/>
    <dgm:cxn modelId="{53A46252-F4B4-44CC-B251-92F3A41E605F}" type="presOf" srcId="{64A8ACF7-A3C8-48A3-A571-EF9177451691}" destId="{EB8DF219-E355-42B7-98A6-10A8BA1C60CE}" srcOrd="0" destOrd="0" presId="urn:microsoft.com/office/officeart/2005/8/layout/StepDownProcess"/>
    <dgm:cxn modelId="{E0D88DAC-99BC-48BE-892E-913EAB4FD3F8}" type="presParOf" srcId="{EB8DF219-E355-42B7-98A6-10A8BA1C60CE}" destId="{32EE56C5-C045-4778-BADB-25B52B293107}" srcOrd="0" destOrd="0" presId="urn:microsoft.com/office/officeart/2005/8/layout/StepDownProcess"/>
    <dgm:cxn modelId="{3DCEF41C-3515-41DC-9DDE-B3768C7BC349}" type="presParOf" srcId="{32EE56C5-C045-4778-BADB-25B52B293107}" destId="{AF1C4D9E-3968-44AA-BA4D-B321EE59AD0B}" srcOrd="0" destOrd="0" presId="urn:microsoft.com/office/officeart/2005/8/layout/StepDownProcess"/>
    <dgm:cxn modelId="{70C4EC8E-688D-4552-A728-1A1D34A28D56}" type="presParOf" srcId="{32EE56C5-C045-4778-BADB-25B52B293107}" destId="{041B2941-DA10-418B-AB88-5DDD659877F5}" srcOrd="1" destOrd="0" presId="urn:microsoft.com/office/officeart/2005/8/layout/StepDownProcess"/>
    <dgm:cxn modelId="{B921851C-A4F8-4E8B-8F01-E6485B05F4D2}" type="presParOf" srcId="{32EE56C5-C045-4778-BADB-25B52B293107}" destId="{F159B4BA-89F6-44FF-B292-F030E9409F39}" srcOrd="2" destOrd="0" presId="urn:microsoft.com/office/officeart/2005/8/layout/StepDownProcess"/>
    <dgm:cxn modelId="{EBE7178D-9804-4068-ACDB-A1CE52D61E50}" type="presParOf" srcId="{EB8DF219-E355-42B7-98A6-10A8BA1C60CE}" destId="{243E9DFF-E7D6-46AD-A807-67A34C77A8EB}" srcOrd="1" destOrd="0" presId="urn:microsoft.com/office/officeart/2005/8/layout/StepDownProcess"/>
    <dgm:cxn modelId="{6D3AC552-772B-421C-88D1-FE7896C5B16A}" type="presParOf" srcId="{EB8DF219-E355-42B7-98A6-10A8BA1C60CE}" destId="{027B2F19-0B0D-4DD4-84AA-4F92F8D1274F}" srcOrd="2" destOrd="0" presId="urn:microsoft.com/office/officeart/2005/8/layout/StepDownProcess"/>
    <dgm:cxn modelId="{4016C2A6-07C1-4F55-8FCF-6A5B2A3D51F7}" type="presParOf" srcId="{027B2F19-0B0D-4DD4-84AA-4F92F8D1274F}" destId="{B3B6F16E-F0E6-495A-B181-0D4883DCAE98}" srcOrd="0" destOrd="0" presId="urn:microsoft.com/office/officeart/2005/8/layout/StepDownProcess"/>
    <dgm:cxn modelId="{1E640DC8-DB5E-48B2-B67C-E90505FA962B}" type="presParOf" srcId="{027B2F19-0B0D-4DD4-84AA-4F92F8D1274F}" destId="{18CAE8AA-4381-4348-9D67-4106E860BC69}" srcOrd="1" destOrd="0" presId="urn:microsoft.com/office/officeart/2005/8/layout/StepDownProcess"/>
    <dgm:cxn modelId="{CC73BCB5-F55B-4B23-892D-2422E3897CD7}" type="presParOf" srcId="{027B2F19-0B0D-4DD4-84AA-4F92F8D1274F}" destId="{9B18E0BD-01C7-4A52-853A-F48B98D40E18}" srcOrd="2" destOrd="0" presId="urn:microsoft.com/office/officeart/2005/8/layout/StepDownProcess"/>
    <dgm:cxn modelId="{CA0B2C13-B68B-4CFC-B028-B17F19AEDB45}" type="presParOf" srcId="{EB8DF219-E355-42B7-98A6-10A8BA1C60CE}" destId="{53794B93-2C7E-4320-8799-DB79E4252057}" srcOrd="3" destOrd="0" presId="urn:microsoft.com/office/officeart/2005/8/layout/StepDownProcess"/>
    <dgm:cxn modelId="{BA4AFB03-4881-4EA1-AA5D-E45752D3FF3B}" type="presParOf" srcId="{EB8DF219-E355-42B7-98A6-10A8BA1C60CE}" destId="{022D6CA4-01A7-4894-BCF9-326C982F17A7}" srcOrd="4" destOrd="0" presId="urn:microsoft.com/office/officeart/2005/8/layout/StepDownProcess"/>
    <dgm:cxn modelId="{20E7B321-D691-41EE-981A-67905828F216}" type="presParOf" srcId="{022D6CA4-01A7-4894-BCF9-326C982F17A7}" destId="{0A3DAEAC-E64D-4892-A106-E4D851AE1AAC}" srcOrd="0" destOrd="0" presId="urn:microsoft.com/office/officeart/2005/8/layout/StepDownProcess"/>
    <dgm:cxn modelId="{9AB0513F-25A3-412B-BD82-E87E5AC7FFE0}" type="presParOf" srcId="{022D6CA4-01A7-4894-BCF9-326C982F17A7}" destId="{EE3C9937-EFD7-4A03-93A2-BB780FEE6DE1}" srcOrd="1" destOrd="0" presId="urn:microsoft.com/office/officeart/2005/8/layout/StepDownProcess"/>
    <dgm:cxn modelId="{14E13C08-43C4-474F-BE9F-4F45E8AB64EB}" type="presParOf" srcId="{022D6CA4-01A7-4894-BCF9-326C982F17A7}" destId="{2991F581-AB87-4CB4-AB3A-E57CD71ABEA8}" srcOrd="2" destOrd="0" presId="urn:microsoft.com/office/officeart/2005/8/layout/StepDownProcess"/>
    <dgm:cxn modelId="{89880E5C-94FE-4D23-9E30-EB26FD73593A}" type="presParOf" srcId="{EB8DF219-E355-42B7-98A6-10A8BA1C60CE}" destId="{38D846FA-F455-4514-8829-79ABCE1D064A}" srcOrd="5" destOrd="0" presId="urn:microsoft.com/office/officeart/2005/8/layout/StepDownProcess"/>
    <dgm:cxn modelId="{BB8CCAC7-3835-43BE-A3AD-E5C08B3F71AB}" type="presParOf" srcId="{EB8DF219-E355-42B7-98A6-10A8BA1C60CE}" destId="{6D93810F-C5A4-4ACE-ADA0-DDDC1ABCADE6}" srcOrd="6" destOrd="0" presId="urn:microsoft.com/office/officeart/2005/8/layout/StepDownProcess"/>
    <dgm:cxn modelId="{E0E0A849-7D6E-4F39-B4F8-7542AB3E3FF2}" type="presParOf" srcId="{6D93810F-C5A4-4ACE-ADA0-DDDC1ABCADE6}" destId="{0B1380EC-0E73-4701-8EA9-F58026E6F1E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5B9CE4-5B33-468F-932A-0F6B0FBA2961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B4CE480-FEDE-4AB2-B65F-5CAB7662C342}">
      <dgm:prSet phldrT="[Texto]"/>
      <dgm:spPr>
        <a:xfrm>
          <a:off x="0" y="0"/>
          <a:ext cx="5885776" cy="731520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s-MX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POLÍTICA PÚBLICA</a:t>
          </a:r>
          <a:endParaRPr lang="es-MX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62F9BE0-D33F-4B33-881F-B771C0081409}" type="parTrans" cxnId="{BD5D4469-B52D-457B-B1E0-855F2657A9A8}">
      <dgm:prSet/>
      <dgm:spPr/>
      <dgm:t>
        <a:bodyPr/>
        <a:lstStyle/>
        <a:p>
          <a:endParaRPr lang="es-MX"/>
        </a:p>
      </dgm:t>
    </dgm:pt>
    <dgm:pt modelId="{23695EFD-A324-466A-BEB2-DD608E405F46}" type="sibTrans" cxnId="{BD5D4469-B52D-457B-B1E0-855F2657A9A8}">
      <dgm:prSet/>
      <dgm:spPr>
        <a:xfrm>
          <a:off x="5410288" y="534416"/>
          <a:ext cx="475488" cy="475488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429B0F4-79F1-4492-9360-BA63CF7CE37A}">
      <dgm:prSet phldrT="[Texto]"/>
      <dgm:spPr>
        <a:xfrm>
          <a:off x="439522" y="833120"/>
          <a:ext cx="5885776" cy="731520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s-MX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ESTRATEGIAS</a:t>
          </a:r>
          <a:endParaRPr lang="es-MX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0C6680D-CB95-4ED6-8224-B5321E73C63C}" type="parTrans" cxnId="{04E086EC-24A6-4736-AE21-0468D68D70C5}">
      <dgm:prSet/>
      <dgm:spPr/>
      <dgm:t>
        <a:bodyPr/>
        <a:lstStyle/>
        <a:p>
          <a:endParaRPr lang="es-MX"/>
        </a:p>
      </dgm:t>
    </dgm:pt>
    <dgm:pt modelId="{6D5C0970-857B-4D56-B011-D6102A7C099F}" type="sibTrans" cxnId="{04E086EC-24A6-4736-AE21-0468D68D70C5}">
      <dgm:prSet/>
      <dgm:spPr>
        <a:xfrm>
          <a:off x="5849811" y="1367536"/>
          <a:ext cx="475488" cy="475488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85A0071-4B17-474F-AEBF-87F4604227FA}">
      <dgm:prSet phldrT="[Texto]"/>
      <dgm:spPr>
        <a:xfrm>
          <a:off x="879044" y="1666240"/>
          <a:ext cx="5885776" cy="731520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s-MX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PROGRAMAS/PROYECTOS</a:t>
          </a:r>
          <a:endParaRPr lang="es-MX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E22FEC6-6900-41A7-948B-66CC3D2CB2DF}" type="parTrans" cxnId="{E6EA6D99-89C6-4331-80F7-1B5EA61AC05B}">
      <dgm:prSet/>
      <dgm:spPr/>
      <dgm:t>
        <a:bodyPr/>
        <a:lstStyle/>
        <a:p>
          <a:endParaRPr lang="es-MX"/>
        </a:p>
      </dgm:t>
    </dgm:pt>
    <dgm:pt modelId="{B9DE70FD-44A0-4A3A-8B2E-E59EBE91461A}" type="sibTrans" cxnId="{E6EA6D99-89C6-4331-80F7-1B5EA61AC05B}">
      <dgm:prSet/>
      <dgm:spPr>
        <a:xfrm>
          <a:off x="6289333" y="2188464"/>
          <a:ext cx="475488" cy="475488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A0496A1-56C0-4D90-A613-60106223EF34}" type="pres">
      <dgm:prSet presAssocID="{E85B9CE4-5B33-468F-932A-0F6B0FBA296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DE4F059-8340-47F0-A74D-4E1AC86C5D50}" type="pres">
      <dgm:prSet presAssocID="{E85B9CE4-5B33-468F-932A-0F6B0FBA2961}" presName="dummyMaxCanvas" presStyleCnt="0">
        <dgm:presLayoutVars/>
      </dgm:prSet>
      <dgm:spPr/>
    </dgm:pt>
    <dgm:pt modelId="{9A471260-B976-432F-81E9-6589468A51EA}" type="pres">
      <dgm:prSet presAssocID="{E85B9CE4-5B33-468F-932A-0F6B0FBA296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A9969B-D3F8-4ED9-922B-F40C591E0CB3}" type="pres">
      <dgm:prSet presAssocID="{E85B9CE4-5B33-468F-932A-0F6B0FBA296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413B7E-3E7C-44DB-A8C3-9A5B337EBC13}" type="pres">
      <dgm:prSet presAssocID="{E85B9CE4-5B33-468F-932A-0F6B0FBA296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58EE4C-EF62-4081-98DE-619AC8C57CB8}" type="pres">
      <dgm:prSet presAssocID="{E85B9CE4-5B33-468F-932A-0F6B0FBA296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C48EBB-B5D9-40F9-99F4-7709B3EB9D1B}" type="pres">
      <dgm:prSet presAssocID="{E85B9CE4-5B33-468F-932A-0F6B0FBA296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7E4DFC-4960-471D-BF7C-54E1FF0DF57F}" type="pres">
      <dgm:prSet presAssocID="{E85B9CE4-5B33-468F-932A-0F6B0FBA296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8E6681-071F-4D5B-95A3-E4521943441B}" type="pres">
      <dgm:prSet presAssocID="{E85B9CE4-5B33-468F-932A-0F6B0FBA296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FE2D81-8266-44AD-8D78-1EA6A25316C9}" type="pres">
      <dgm:prSet presAssocID="{E85B9CE4-5B33-468F-932A-0F6B0FBA296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A455A71-9ED1-4B75-9E05-0914C0386447}" type="presOf" srcId="{BB4CE480-FEDE-4AB2-B65F-5CAB7662C342}" destId="{9A471260-B976-432F-81E9-6589468A51EA}" srcOrd="0" destOrd="0" presId="urn:microsoft.com/office/officeart/2005/8/layout/vProcess5"/>
    <dgm:cxn modelId="{632CE7E3-5398-409D-98DF-903C49423F2E}" type="presOf" srcId="{E85B9CE4-5B33-468F-932A-0F6B0FBA2961}" destId="{7A0496A1-56C0-4D90-A613-60106223EF34}" srcOrd="0" destOrd="0" presId="urn:microsoft.com/office/officeart/2005/8/layout/vProcess5"/>
    <dgm:cxn modelId="{9EC0A972-38F4-46CF-8DF9-167BEBBBA92B}" type="presOf" srcId="{785A0071-4B17-474F-AEBF-87F4604227FA}" destId="{24413B7E-3E7C-44DB-A8C3-9A5B337EBC13}" srcOrd="0" destOrd="0" presId="urn:microsoft.com/office/officeart/2005/8/layout/vProcess5"/>
    <dgm:cxn modelId="{17C8CCBE-C3C2-4204-B074-C91AAB769DF4}" type="presOf" srcId="{23695EFD-A324-466A-BEB2-DD608E405F46}" destId="{D258EE4C-EF62-4081-98DE-619AC8C57CB8}" srcOrd="0" destOrd="0" presId="urn:microsoft.com/office/officeart/2005/8/layout/vProcess5"/>
    <dgm:cxn modelId="{C67A72B2-A503-4FCA-978E-054A1EEB8429}" type="presOf" srcId="{E429B0F4-79F1-4492-9360-BA63CF7CE37A}" destId="{22A9969B-D3F8-4ED9-922B-F40C591E0CB3}" srcOrd="0" destOrd="0" presId="urn:microsoft.com/office/officeart/2005/8/layout/vProcess5"/>
    <dgm:cxn modelId="{04E086EC-24A6-4736-AE21-0468D68D70C5}" srcId="{E85B9CE4-5B33-468F-932A-0F6B0FBA2961}" destId="{E429B0F4-79F1-4492-9360-BA63CF7CE37A}" srcOrd="1" destOrd="0" parTransId="{E0C6680D-CB95-4ED6-8224-B5321E73C63C}" sibTransId="{6D5C0970-857B-4D56-B011-D6102A7C099F}"/>
    <dgm:cxn modelId="{BD579616-5FC6-43A3-BC7E-522355355F58}" type="presOf" srcId="{E429B0F4-79F1-4492-9360-BA63CF7CE37A}" destId="{C28E6681-071F-4D5B-95A3-E4521943441B}" srcOrd="1" destOrd="0" presId="urn:microsoft.com/office/officeart/2005/8/layout/vProcess5"/>
    <dgm:cxn modelId="{E6EA6D99-89C6-4331-80F7-1B5EA61AC05B}" srcId="{E85B9CE4-5B33-468F-932A-0F6B0FBA2961}" destId="{785A0071-4B17-474F-AEBF-87F4604227FA}" srcOrd="2" destOrd="0" parTransId="{1E22FEC6-6900-41A7-948B-66CC3D2CB2DF}" sibTransId="{B9DE70FD-44A0-4A3A-8B2E-E59EBE91461A}"/>
    <dgm:cxn modelId="{EF058F88-99FD-4208-85A6-DE090C7FA509}" type="presOf" srcId="{BB4CE480-FEDE-4AB2-B65F-5CAB7662C342}" destId="{7E7E4DFC-4960-471D-BF7C-54E1FF0DF57F}" srcOrd="1" destOrd="0" presId="urn:microsoft.com/office/officeart/2005/8/layout/vProcess5"/>
    <dgm:cxn modelId="{67CBC8B8-82D9-43A1-887D-DB42D6F5558F}" type="presOf" srcId="{785A0071-4B17-474F-AEBF-87F4604227FA}" destId="{D8FE2D81-8266-44AD-8D78-1EA6A25316C9}" srcOrd="1" destOrd="0" presId="urn:microsoft.com/office/officeart/2005/8/layout/vProcess5"/>
    <dgm:cxn modelId="{BD5D4469-B52D-457B-B1E0-855F2657A9A8}" srcId="{E85B9CE4-5B33-468F-932A-0F6B0FBA2961}" destId="{BB4CE480-FEDE-4AB2-B65F-5CAB7662C342}" srcOrd="0" destOrd="0" parTransId="{062F9BE0-D33F-4B33-881F-B771C0081409}" sibTransId="{23695EFD-A324-466A-BEB2-DD608E405F46}"/>
    <dgm:cxn modelId="{BF8FB81D-E1CF-425F-9A0B-4C8F6A0CB597}" type="presOf" srcId="{6D5C0970-857B-4D56-B011-D6102A7C099F}" destId="{1EC48EBB-B5D9-40F9-99F4-7709B3EB9D1B}" srcOrd="0" destOrd="0" presId="urn:microsoft.com/office/officeart/2005/8/layout/vProcess5"/>
    <dgm:cxn modelId="{82332382-BF9D-4876-B68C-97A400F48856}" type="presParOf" srcId="{7A0496A1-56C0-4D90-A613-60106223EF34}" destId="{4DE4F059-8340-47F0-A74D-4E1AC86C5D50}" srcOrd="0" destOrd="0" presId="urn:microsoft.com/office/officeart/2005/8/layout/vProcess5"/>
    <dgm:cxn modelId="{A6FF71F8-DA28-4645-B060-379847DD731F}" type="presParOf" srcId="{7A0496A1-56C0-4D90-A613-60106223EF34}" destId="{9A471260-B976-432F-81E9-6589468A51EA}" srcOrd="1" destOrd="0" presId="urn:microsoft.com/office/officeart/2005/8/layout/vProcess5"/>
    <dgm:cxn modelId="{E41F2DF3-75FE-447D-9A85-A333316A0FAA}" type="presParOf" srcId="{7A0496A1-56C0-4D90-A613-60106223EF34}" destId="{22A9969B-D3F8-4ED9-922B-F40C591E0CB3}" srcOrd="2" destOrd="0" presId="urn:microsoft.com/office/officeart/2005/8/layout/vProcess5"/>
    <dgm:cxn modelId="{F4D0BC20-D0AC-45E6-8BBE-14BA04BDAD9C}" type="presParOf" srcId="{7A0496A1-56C0-4D90-A613-60106223EF34}" destId="{24413B7E-3E7C-44DB-A8C3-9A5B337EBC13}" srcOrd="3" destOrd="0" presId="urn:microsoft.com/office/officeart/2005/8/layout/vProcess5"/>
    <dgm:cxn modelId="{9B4DA087-17EF-4955-8C51-6FB4E78A0F95}" type="presParOf" srcId="{7A0496A1-56C0-4D90-A613-60106223EF34}" destId="{D258EE4C-EF62-4081-98DE-619AC8C57CB8}" srcOrd="4" destOrd="0" presId="urn:microsoft.com/office/officeart/2005/8/layout/vProcess5"/>
    <dgm:cxn modelId="{16DA5F25-A9F0-40C6-8BFC-B94DA42C1A6A}" type="presParOf" srcId="{7A0496A1-56C0-4D90-A613-60106223EF34}" destId="{1EC48EBB-B5D9-40F9-99F4-7709B3EB9D1B}" srcOrd="5" destOrd="0" presId="urn:microsoft.com/office/officeart/2005/8/layout/vProcess5"/>
    <dgm:cxn modelId="{7874E06B-2294-43C7-8573-B1C46947EB17}" type="presParOf" srcId="{7A0496A1-56C0-4D90-A613-60106223EF34}" destId="{7E7E4DFC-4960-471D-BF7C-54E1FF0DF57F}" srcOrd="6" destOrd="0" presId="urn:microsoft.com/office/officeart/2005/8/layout/vProcess5"/>
    <dgm:cxn modelId="{9CFC5E72-D8A0-4D1A-8CDB-B380F0202986}" type="presParOf" srcId="{7A0496A1-56C0-4D90-A613-60106223EF34}" destId="{C28E6681-071F-4D5B-95A3-E4521943441B}" srcOrd="7" destOrd="0" presId="urn:microsoft.com/office/officeart/2005/8/layout/vProcess5"/>
    <dgm:cxn modelId="{A43B5D85-6FB0-44ED-B7A0-38C9DED83954}" type="presParOf" srcId="{7A0496A1-56C0-4D90-A613-60106223EF34}" destId="{D8FE2D81-8266-44AD-8D78-1EA6A25316C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0E4FC-F026-432D-8E22-CEEDD54CB454}">
      <dsp:nvSpPr>
        <dsp:cNvPr id="0" name=""/>
        <dsp:cNvSpPr/>
      </dsp:nvSpPr>
      <dsp:spPr>
        <a:xfrm>
          <a:off x="0" y="0"/>
          <a:ext cx="9108499" cy="3528392"/>
        </a:xfrm>
        <a:prstGeom prst="rightArrow">
          <a:avLst/>
        </a:prstGeom>
        <a:noFill/>
        <a:ln w="38100">
          <a:solidFill>
            <a:srgbClr val="66FF33"/>
          </a:solidFill>
          <a:prstDash val="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37852-7872-42E7-906A-CD31E6467862}">
      <dsp:nvSpPr>
        <dsp:cNvPr id="0" name=""/>
        <dsp:cNvSpPr/>
      </dsp:nvSpPr>
      <dsp:spPr>
        <a:xfrm>
          <a:off x="107504" y="1008118"/>
          <a:ext cx="2516358" cy="1411356"/>
        </a:xfrm>
        <a:prstGeom prst="roundRect">
          <a:avLst/>
        </a:prstGeom>
        <a:solidFill>
          <a:srgbClr val="54E6D5">
            <a:alpha val="89804"/>
          </a:srgbClr>
        </a:solidFill>
        <a:ln w="381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70C0"/>
              </a:solidFill>
              <a:latin typeface="Century Gothic"/>
              <a:ea typeface="+mn-ea"/>
              <a:cs typeface="+mn-cs"/>
            </a:rPr>
            <a:t>Plan de Infraestructura Urbana</a:t>
          </a:r>
        </a:p>
      </dsp:txBody>
      <dsp:txXfrm>
        <a:off x="176401" y="1077015"/>
        <a:ext cx="2378564" cy="1273562"/>
      </dsp:txXfrm>
    </dsp:sp>
    <dsp:sp modelId="{8C0DE037-9E61-4319-A53C-33A564FE9844}">
      <dsp:nvSpPr>
        <dsp:cNvPr id="0" name=""/>
        <dsp:cNvSpPr/>
      </dsp:nvSpPr>
      <dsp:spPr>
        <a:xfrm>
          <a:off x="2738611" y="1058517"/>
          <a:ext cx="2239814" cy="1411356"/>
        </a:xfrm>
        <a:prstGeom prst="roundRect">
          <a:avLst/>
        </a:prstGeom>
        <a:solidFill>
          <a:srgbClr val="FD83EC">
            <a:alpha val="76471"/>
          </a:srgb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70C0"/>
              </a:solidFill>
              <a:latin typeface="Century Gothic"/>
              <a:ea typeface="+mn-ea"/>
              <a:cs typeface="+mn-cs"/>
            </a:rPr>
            <a:t>Competitividad</a:t>
          </a:r>
          <a:endParaRPr lang="es-MX" sz="2000" b="1" kern="1200" dirty="0">
            <a:solidFill>
              <a:srgbClr val="0070C0"/>
            </a:solidFill>
            <a:latin typeface="Century Gothic"/>
            <a:ea typeface="+mn-ea"/>
            <a:cs typeface="+mn-cs"/>
          </a:endParaRPr>
        </a:p>
      </dsp:txBody>
      <dsp:txXfrm>
        <a:off x="2807508" y="1127414"/>
        <a:ext cx="2102020" cy="1273562"/>
      </dsp:txXfrm>
    </dsp:sp>
    <dsp:sp modelId="{50974CB6-FA5A-4FC8-82BC-578A20938932}">
      <dsp:nvSpPr>
        <dsp:cNvPr id="0" name=""/>
        <dsp:cNvSpPr/>
      </dsp:nvSpPr>
      <dsp:spPr>
        <a:xfrm>
          <a:off x="5021645" y="1058517"/>
          <a:ext cx="1975737" cy="1411356"/>
        </a:xfrm>
        <a:prstGeom prst="roundRect">
          <a:avLst/>
        </a:prstGeom>
        <a:solidFill>
          <a:srgbClr val="9EF28A">
            <a:alpha val="63137"/>
          </a:srgbClr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rgbClr val="0070C0"/>
              </a:solidFill>
              <a:latin typeface="Century Gothic"/>
              <a:ea typeface="+mn-ea"/>
              <a:cs typeface="+mn-cs"/>
            </a:rPr>
            <a:t>Sustentabilidad</a:t>
          </a:r>
          <a:endParaRPr lang="es-MX" sz="1800" b="1" kern="1200" dirty="0">
            <a:solidFill>
              <a:srgbClr val="0070C0"/>
            </a:solidFill>
            <a:latin typeface="Century Gothic"/>
            <a:ea typeface="+mn-ea"/>
            <a:cs typeface="+mn-cs"/>
          </a:endParaRPr>
        </a:p>
      </dsp:txBody>
      <dsp:txXfrm>
        <a:off x="5090542" y="1127414"/>
        <a:ext cx="1837943" cy="1273562"/>
      </dsp:txXfrm>
    </dsp:sp>
    <dsp:sp modelId="{231C3710-B7FC-468D-A45C-1AB508EF1D69}">
      <dsp:nvSpPr>
        <dsp:cNvPr id="0" name=""/>
        <dsp:cNvSpPr/>
      </dsp:nvSpPr>
      <dsp:spPr>
        <a:xfrm>
          <a:off x="7127473" y="1058517"/>
          <a:ext cx="1975737" cy="1411356"/>
        </a:xfrm>
        <a:prstGeom prst="roundRect">
          <a:avLst/>
        </a:prstGeom>
        <a:solidFill>
          <a:schemeClr val="tx2">
            <a:lumMod val="50000"/>
            <a:alpha val="49804"/>
          </a:schemeClr>
        </a:solidFill>
        <a:ln w="762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1" kern="1200" dirty="0" smtClean="0">
              <a:solidFill>
                <a:schemeClr val="tx1"/>
              </a:solidFill>
              <a:latin typeface="Arial Black" pitchFamily="34" charset="0"/>
              <a:ea typeface="+mn-ea"/>
              <a:cs typeface="+mn-cs"/>
            </a:rPr>
            <a:t>CALIDAD DE VIDA</a:t>
          </a:r>
          <a:endParaRPr lang="es-MX" sz="2400" b="1" i="1" kern="1200" dirty="0">
            <a:solidFill>
              <a:schemeClr val="tx1"/>
            </a:solidFill>
            <a:latin typeface="Arial Black" pitchFamily="34" charset="0"/>
            <a:ea typeface="+mn-ea"/>
            <a:cs typeface="+mn-cs"/>
          </a:endParaRPr>
        </a:p>
      </dsp:txBody>
      <dsp:txXfrm>
        <a:off x="7196370" y="1127414"/>
        <a:ext cx="1837943" cy="1273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C4D9E-3968-44AA-BA4D-B321EE59AD0B}">
      <dsp:nvSpPr>
        <dsp:cNvPr id="0" name=""/>
        <dsp:cNvSpPr/>
      </dsp:nvSpPr>
      <dsp:spPr>
        <a:xfrm rot="5400000">
          <a:off x="646509" y="1536078"/>
          <a:ext cx="1291098" cy="14698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B2941-DA10-418B-AB88-5DDD659877F5}">
      <dsp:nvSpPr>
        <dsp:cNvPr id="0" name=""/>
        <dsp:cNvSpPr/>
      </dsp:nvSpPr>
      <dsp:spPr>
        <a:xfrm>
          <a:off x="2825" y="104869"/>
          <a:ext cx="2776691" cy="152134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Mejorar especialidad económica actual</a:t>
          </a:r>
          <a:endParaRPr lang="es-MX" sz="2800" b="1" kern="1200" dirty="0">
            <a:solidFill>
              <a:schemeClr val="bg1"/>
            </a:solidFill>
          </a:endParaRPr>
        </a:p>
      </dsp:txBody>
      <dsp:txXfrm>
        <a:off x="77104" y="179148"/>
        <a:ext cx="2628133" cy="1372786"/>
      </dsp:txXfrm>
    </dsp:sp>
    <dsp:sp modelId="{F159B4BA-89F6-44FF-B292-F030E9409F39}">
      <dsp:nvSpPr>
        <dsp:cNvPr id="0" name=""/>
        <dsp:cNvSpPr/>
      </dsp:nvSpPr>
      <dsp:spPr>
        <a:xfrm>
          <a:off x="2477897" y="249964"/>
          <a:ext cx="1580760" cy="122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6F16E-F0E6-495A-B181-0D4883DCAE98}">
      <dsp:nvSpPr>
        <dsp:cNvPr id="0" name=""/>
        <dsp:cNvSpPr/>
      </dsp:nvSpPr>
      <dsp:spPr>
        <a:xfrm rot="5400000">
          <a:off x="2728605" y="3245050"/>
          <a:ext cx="1291098" cy="14698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AE8AA-4381-4348-9D67-4106E860BC69}">
      <dsp:nvSpPr>
        <dsp:cNvPr id="0" name=""/>
        <dsp:cNvSpPr/>
      </dsp:nvSpPr>
      <dsp:spPr>
        <a:xfrm>
          <a:off x="1949625" y="1813841"/>
          <a:ext cx="3047286" cy="1521344"/>
        </a:xfrm>
        <a:prstGeom prst="roundRect">
          <a:avLst>
            <a:gd name="adj" fmla="val 16670"/>
          </a:avLst>
        </a:prstGeom>
        <a:solidFill>
          <a:schemeClr val="accent4">
            <a:hueOff val="618941"/>
            <a:satOff val="-18803"/>
            <a:lumOff val="6209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Estrategia de  diversificación económica </a:t>
          </a:r>
          <a:endParaRPr lang="es-MX" sz="2800" b="1" kern="1200" dirty="0">
            <a:solidFill>
              <a:schemeClr val="bg1"/>
            </a:solidFill>
          </a:endParaRPr>
        </a:p>
      </dsp:txBody>
      <dsp:txXfrm>
        <a:off x="2023904" y="1888120"/>
        <a:ext cx="2898728" cy="1372786"/>
      </dsp:txXfrm>
    </dsp:sp>
    <dsp:sp modelId="{9B18E0BD-01C7-4A52-853A-F48B98D40E18}">
      <dsp:nvSpPr>
        <dsp:cNvPr id="0" name=""/>
        <dsp:cNvSpPr/>
      </dsp:nvSpPr>
      <dsp:spPr>
        <a:xfrm>
          <a:off x="4559993" y="1958936"/>
          <a:ext cx="1580760" cy="122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DAEAC-E64D-4892-A106-E4D851AE1AAC}">
      <dsp:nvSpPr>
        <dsp:cNvPr id="0" name=""/>
        <dsp:cNvSpPr/>
      </dsp:nvSpPr>
      <dsp:spPr>
        <a:xfrm rot="5400000">
          <a:off x="4614302" y="5014339"/>
          <a:ext cx="1291098" cy="10725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C9937-EFD7-4A03-93A2-BB780FEE6DE1}">
      <dsp:nvSpPr>
        <dsp:cNvPr id="0" name=""/>
        <dsp:cNvSpPr/>
      </dsp:nvSpPr>
      <dsp:spPr>
        <a:xfrm>
          <a:off x="3896424" y="3522813"/>
          <a:ext cx="3489952" cy="1521344"/>
        </a:xfrm>
        <a:prstGeom prst="roundRect">
          <a:avLst>
            <a:gd name="adj" fmla="val 16670"/>
          </a:avLst>
        </a:prstGeom>
        <a:solidFill>
          <a:schemeClr val="accent4">
            <a:hueOff val="1237882"/>
            <a:satOff val="-37607"/>
            <a:lumOff val="12419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Planeación de infraestructura y servicios públicos  urbanos </a:t>
          </a:r>
          <a:endParaRPr lang="es-MX" sz="2800" b="1" kern="1200" dirty="0">
            <a:solidFill>
              <a:schemeClr val="bg1"/>
            </a:solidFill>
          </a:endParaRPr>
        </a:p>
      </dsp:txBody>
      <dsp:txXfrm>
        <a:off x="3970703" y="3597092"/>
        <a:ext cx="3341394" cy="1372786"/>
      </dsp:txXfrm>
    </dsp:sp>
    <dsp:sp modelId="{2991F581-AB87-4CB4-AB3A-E57CD71ABEA8}">
      <dsp:nvSpPr>
        <dsp:cNvPr id="0" name=""/>
        <dsp:cNvSpPr/>
      </dsp:nvSpPr>
      <dsp:spPr>
        <a:xfrm>
          <a:off x="6728126" y="3667908"/>
          <a:ext cx="1580760" cy="122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380EC-0E73-4701-8EA9-F58026E6F1EA}">
      <dsp:nvSpPr>
        <dsp:cNvPr id="0" name=""/>
        <dsp:cNvSpPr/>
      </dsp:nvSpPr>
      <dsp:spPr>
        <a:xfrm>
          <a:off x="5843223" y="5231785"/>
          <a:ext cx="3297950" cy="1521344"/>
        </a:xfrm>
        <a:prstGeom prst="roundRect">
          <a:avLst>
            <a:gd name="adj" fmla="val 16670"/>
          </a:avLst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Estrategias de exportación y atracción de IED</a:t>
          </a:r>
        </a:p>
      </dsp:txBody>
      <dsp:txXfrm>
        <a:off x="5917502" y="5306064"/>
        <a:ext cx="3149392" cy="1372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AFC34-FD91-4234-BF00-C7DD263F5612}" type="datetimeFigureOut">
              <a:rPr lang="es-MX" smtClean="0"/>
              <a:t>12/10/2017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8BC1D-C761-4DC0-A62E-55F82CA138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6629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9728F94-DF57-4199-A72A-1119BE69407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06848FE-E32B-4C94-9C4D-54B1DA1A33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3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7513B-31D1-4104-B35D-00B32A1CF14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7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555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59666" indent="-292179" defTabSz="97555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68718" indent="-233744" defTabSz="97555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36205" indent="-233744" defTabSz="97555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03692" indent="-233744" defTabSz="97555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71179" indent="-233744" defTabSz="97555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38666" indent="-233744" defTabSz="97555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06153" indent="-233744" defTabSz="97555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973640" indent="-233744" defTabSz="97555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A862C70-1181-4A6E-B390-013130E971B3}" type="slidenum">
              <a:rPr lang="en-US" altLang="en-US" sz="10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0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996849" y="-1616"/>
            <a:ext cx="3056414" cy="49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467487"/>
            <a:endParaRPr lang="es-MX" altLang="en-US">
              <a:solidFill>
                <a:prstClr val="white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996849" y="9414151"/>
            <a:ext cx="3056414" cy="49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579" tIns="0" rIns="19579" bIns="0" anchor="b"/>
          <a:lstStyle>
            <a:lvl1pPr defTabSz="9540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solidFill>
                  <a:prstClr val="black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9414151"/>
            <a:ext cx="3056414" cy="49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467487"/>
            <a:endParaRPr lang="es-MX" altLang="en-US">
              <a:solidFill>
                <a:prstClr val="white"/>
              </a:solidFill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-1616"/>
            <a:ext cx="3056414" cy="49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467487"/>
            <a:endParaRPr lang="es-MX" altLang="en-US">
              <a:solidFill>
                <a:prstClr val="white"/>
              </a:solidFill>
            </a:endParaRP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3996849" y="-1616"/>
            <a:ext cx="3056414" cy="49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467487"/>
            <a:endParaRPr lang="es-MX" altLang="en-US">
              <a:solidFill>
                <a:prstClr val="white"/>
              </a:solidFill>
            </a:endParaRP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3996849" y="9414151"/>
            <a:ext cx="3056414" cy="49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579" tIns="0" rIns="19579" bIns="0" anchor="b"/>
          <a:lstStyle>
            <a:lvl1pPr defTabSz="9540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solidFill>
                  <a:prstClr val="black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9414151"/>
            <a:ext cx="3056414" cy="49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467487"/>
            <a:endParaRPr lang="es-MX" altLang="en-US">
              <a:solidFill>
                <a:prstClr val="white"/>
              </a:solidFill>
            </a:endParaRPr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0" y="-1616"/>
            <a:ext cx="3056414" cy="49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467487"/>
            <a:endParaRPr lang="es-MX" altLang="en-US">
              <a:solidFill>
                <a:prstClr val="white"/>
              </a:solidFill>
            </a:endParaRPr>
          </a:p>
        </p:txBody>
      </p:sp>
      <p:sp>
        <p:nvSpPr>
          <p:cNvPr id="22539" name="Rectangle 10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64" tIns="48949" rIns="96264" bIns="48949"/>
          <a:lstStyle/>
          <a:p>
            <a:pPr eaLnBrk="1" hangingPunct="1"/>
            <a:endParaRPr lang="fr-CA" altLang="en-US" smtClean="0"/>
          </a:p>
        </p:txBody>
      </p:sp>
      <p:sp>
        <p:nvSpPr>
          <p:cNvPr id="22540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55679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609601"/>
            <a:ext cx="6507167" cy="32004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0"/>
            <a:ext cx="6507167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5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732865"/>
            <a:ext cx="7429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5299603"/>
            <a:ext cx="7429500" cy="49371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2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312419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23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8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3308581"/>
            <a:ext cx="7429500" cy="14688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7381"/>
            <a:ext cx="74295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3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886200"/>
            <a:ext cx="74295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5200"/>
            <a:ext cx="74295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19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505200"/>
            <a:ext cx="74295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96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33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609600"/>
            <a:ext cx="1657886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0"/>
            <a:ext cx="565785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99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76" y="238127"/>
            <a:ext cx="7218363" cy="752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4338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76" y="238127"/>
            <a:ext cx="7218363" cy="752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93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91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609601"/>
            <a:ext cx="6507167" cy="32004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0"/>
            <a:ext cx="6507167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69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30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3308581"/>
            <a:ext cx="6515100" cy="14688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4777381"/>
            <a:ext cx="6515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37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667000"/>
            <a:ext cx="3657600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667000"/>
            <a:ext cx="3657600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00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63"/>
            <a:ext cx="3657600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3243263"/>
            <a:ext cx="3657601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04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05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70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2661841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609601"/>
            <a:ext cx="4457701" cy="51816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2661841" cy="1828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93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4000501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8288"/>
            <a:ext cx="245744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4000501" cy="18288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5883276"/>
            <a:ext cx="685800" cy="3651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3829050" cy="365125"/>
          </a:xfrm>
        </p:spPr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5883276"/>
            <a:ext cx="241925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02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732865"/>
            <a:ext cx="7429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5299603"/>
            <a:ext cx="7429500" cy="49371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1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3308581"/>
            <a:ext cx="6515100" cy="14688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4777381"/>
            <a:ext cx="6515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90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312419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64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3308581"/>
            <a:ext cx="7429500" cy="14688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7381"/>
            <a:ext cx="74295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80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886200"/>
            <a:ext cx="74295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5200"/>
            <a:ext cx="74295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46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505200"/>
            <a:ext cx="74295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30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86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609600"/>
            <a:ext cx="1657886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0"/>
            <a:ext cx="565785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99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76" y="238127"/>
            <a:ext cx="7218363" cy="752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9870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609601"/>
            <a:ext cx="6507167" cy="32004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0"/>
            <a:ext cx="6507167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69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1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667000"/>
            <a:ext cx="3657600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667000"/>
            <a:ext cx="3657600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54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3308581"/>
            <a:ext cx="6515100" cy="14688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4777381"/>
            <a:ext cx="6515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666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667000"/>
            <a:ext cx="3657600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667000"/>
            <a:ext cx="3657600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54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63"/>
            <a:ext cx="3657600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3243263"/>
            <a:ext cx="3657601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314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15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151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2661841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609601"/>
            <a:ext cx="4457701" cy="51816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2661841" cy="1828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16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4000501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8288"/>
            <a:ext cx="245744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4000501" cy="18288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5883276"/>
            <a:ext cx="685800" cy="3651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3829050" cy="365125"/>
          </a:xfrm>
        </p:spPr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5883276"/>
            <a:ext cx="241925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499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732865"/>
            <a:ext cx="7429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5299603"/>
            <a:ext cx="7429500" cy="49371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13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312419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521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8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63"/>
            <a:ext cx="3657600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3243263"/>
            <a:ext cx="3657601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070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3308581"/>
            <a:ext cx="7429500" cy="14688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7381"/>
            <a:ext cx="74295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775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886200"/>
            <a:ext cx="74295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5200"/>
            <a:ext cx="74295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533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505200"/>
            <a:ext cx="74295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37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341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609600"/>
            <a:ext cx="1657886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0"/>
            <a:ext cx="565785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57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76" y="238127"/>
            <a:ext cx="7218363" cy="752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4512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76" y="238127"/>
            <a:ext cx="7218363" cy="752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37244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D096C-A899-47E9-B46B-A878B830DCB8}" type="datetime1">
              <a:rPr lang="es-MX" smtClean="0">
                <a:solidFill>
                  <a:srgbClr val="D6ECFF"/>
                </a:solidFill>
              </a:rPr>
              <a:pPr/>
              <a:t>12/10/2017</a:t>
            </a:fld>
            <a:endParaRPr lang="es-MX">
              <a:solidFill>
                <a:srgbClr val="D6ECFF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D6ECFF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FC918-CA4A-4577-A8FA-3FFC3DB3C65A}" type="slidenum">
              <a:rPr lang="es-MX" smtClean="0">
                <a:solidFill>
                  <a:srgbClr val="D6ECFF"/>
                </a:solidFill>
              </a:rPr>
              <a:pPr/>
              <a:t>‹Nº›</a:t>
            </a:fld>
            <a:endParaRPr lang="es-MX">
              <a:solidFill>
                <a:srgbClr val="D6ECFF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790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537679-9B52-4F6C-9D52-BAAAF3CAE836}" type="datetime1">
              <a:rPr lang="es-MX" smtClean="0">
                <a:solidFill>
                  <a:srgbClr val="D6ECFF"/>
                </a:solidFill>
              </a:rPr>
              <a:pPr/>
              <a:t>12/10/2017</a:t>
            </a:fld>
            <a:endParaRPr lang="es-MX">
              <a:solidFill>
                <a:srgbClr val="D6EC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D6EC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FC918-CA4A-4577-A8FA-3FFC3DB3C65A}" type="slidenum">
              <a:rPr lang="es-MX" smtClean="0">
                <a:solidFill>
                  <a:srgbClr val="D6ECFF"/>
                </a:solidFill>
              </a:rPr>
              <a:pPr/>
              <a:t>‹Nº›</a:t>
            </a:fld>
            <a:endParaRPr lang="es-MX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722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66961-2229-4C46-8BB5-79CBC9543A55}" type="datetime1">
              <a:rPr lang="es-MX" smtClean="0">
                <a:solidFill>
                  <a:srgbClr val="D6ECFF"/>
                </a:solidFill>
              </a:rPr>
              <a:pPr/>
              <a:t>12/10/2017</a:t>
            </a:fld>
            <a:endParaRPr lang="es-MX">
              <a:solidFill>
                <a:srgbClr val="D6EC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D6EC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FC918-CA4A-4577-A8FA-3FFC3DB3C65A}" type="slidenum">
              <a:rPr lang="es-MX" smtClean="0">
                <a:solidFill>
                  <a:srgbClr val="D6ECFF"/>
                </a:solidFill>
              </a:rPr>
              <a:pPr/>
              <a:t>‹Nº›</a:t>
            </a:fld>
            <a:endParaRPr lang="es-MX">
              <a:solidFill>
                <a:srgbClr val="D6EC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7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36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CE3A31-D92B-4CF7-A9AF-1BAC2BA5727C}" type="datetime1">
              <a:rPr lang="es-MX" smtClean="0">
                <a:solidFill>
                  <a:srgbClr val="D6ECFF"/>
                </a:solidFill>
              </a:rPr>
              <a:pPr/>
              <a:t>12/10/2017</a:t>
            </a:fld>
            <a:endParaRPr lang="es-MX">
              <a:solidFill>
                <a:srgbClr val="D6EC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D6EC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FC918-CA4A-4577-A8FA-3FFC3DB3C65A}" type="slidenum">
              <a:rPr lang="es-MX" smtClean="0">
                <a:solidFill>
                  <a:srgbClr val="D6ECFF"/>
                </a:solidFill>
              </a:rPr>
              <a:pPr/>
              <a:t>‹Nº›</a:t>
            </a:fld>
            <a:endParaRPr lang="es-MX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287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90551-E463-4FFB-8C46-613FDFAE9B36}" type="datetime1">
              <a:rPr lang="es-MX" smtClean="0">
                <a:solidFill>
                  <a:srgbClr val="D6ECFF"/>
                </a:solidFill>
              </a:rPr>
              <a:pPr/>
              <a:t>12/10/2017</a:t>
            </a:fld>
            <a:endParaRPr lang="es-MX">
              <a:solidFill>
                <a:srgbClr val="D6EC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D6EC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FC918-CA4A-4577-A8FA-3FFC3DB3C65A}" type="slidenum">
              <a:rPr lang="es-MX" smtClean="0">
                <a:solidFill>
                  <a:srgbClr val="D6ECFF"/>
                </a:solidFill>
              </a:rPr>
              <a:pPr/>
              <a:t>‹Nº›</a:t>
            </a:fld>
            <a:endParaRPr lang="es-MX">
              <a:solidFill>
                <a:srgbClr val="D6ECFF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53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53FAA-214E-4829-BDCC-3673FB950447}" type="datetime1">
              <a:rPr lang="es-MX" smtClean="0">
                <a:solidFill>
                  <a:srgbClr val="D6ECFF"/>
                </a:solidFill>
              </a:rPr>
              <a:pPr/>
              <a:t>12/10/2017</a:t>
            </a:fld>
            <a:endParaRPr lang="es-MX">
              <a:solidFill>
                <a:srgbClr val="D6EC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D6EC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FC918-CA4A-4577-A8FA-3FFC3DB3C65A}" type="slidenum">
              <a:rPr lang="es-MX" smtClean="0">
                <a:solidFill>
                  <a:srgbClr val="D6ECFF"/>
                </a:solidFill>
              </a:rPr>
              <a:pPr/>
              <a:t>‹Nº›</a:t>
            </a:fld>
            <a:endParaRPr lang="es-MX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620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29A164-8B69-4CE1-AB5E-5721382900C6}" type="datetime1">
              <a:rPr lang="es-MX" smtClean="0">
                <a:solidFill>
                  <a:srgbClr val="D6ECFF"/>
                </a:solidFill>
              </a:rPr>
              <a:pPr/>
              <a:t>12/10/2017</a:t>
            </a:fld>
            <a:endParaRPr lang="es-MX">
              <a:solidFill>
                <a:srgbClr val="D6EC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D6EC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FC918-CA4A-4577-A8FA-3FFC3DB3C65A}" type="slidenum">
              <a:rPr lang="es-MX" smtClean="0">
                <a:solidFill>
                  <a:srgbClr val="D6ECFF"/>
                </a:solidFill>
              </a:rPr>
              <a:pPr/>
              <a:t>‹Nº›</a:t>
            </a:fld>
            <a:endParaRPr lang="es-MX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776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08F2B9-AAE7-4394-8EBB-AF0513107B28}" type="datetime1">
              <a:rPr lang="es-MX" smtClean="0">
                <a:solidFill>
                  <a:srgbClr val="D6ECFF"/>
                </a:solidFill>
              </a:rPr>
              <a:pPr/>
              <a:t>12/10/2017</a:t>
            </a:fld>
            <a:endParaRPr lang="es-MX">
              <a:solidFill>
                <a:srgbClr val="D6EC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D6EC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FC918-CA4A-4577-A8FA-3FFC3DB3C65A}" type="slidenum">
              <a:rPr lang="es-MX" smtClean="0">
                <a:solidFill>
                  <a:srgbClr val="D6ECFF"/>
                </a:solidFill>
              </a:rPr>
              <a:pPr/>
              <a:t>‹Nº›</a:t>
            </a:fld>
            <a:endParaRPr lang="es-MX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990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245ED40-8830-443B-9591-E1B728660185}" type="datetime1">
              <a:rPr lang="es-MX" smtClean="0">
                <a:solidFill>
                  <a:srgbClr val="D6ECFF"/>
                </a:solidFill>
              </a:rPr>
              <a:pPr/>
              <a:t>12/10/2017</a:t>
            </a:fld>
            <a:endParaRPr lang="es-MX">
              <a:solidFill>
                <a:srgbClr val="D6EC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MX">
              <a:solidFill>
                <a:srgbClr val="D6EC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86FC918-CA4A-4577-A8FA-3FFC3DB3C65A}" type="slidenum">
              <a:rPr lang="es-MX" smtClean="0">
                <a:solidFill>
                  <a:srgbClr val="D6ECFF"/>
                </a:solidFill>
              </a:rPr>
              <a:pPr/>
              <a:t>‹Nº›</a:t>
            </a:fld>
            <a:endParaRPr lang="es-MX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714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063A4-839A-4E23-B553-53937FEB2AFE}" type="datetime1">
              <a:rPr lang="es-MX" smtClean="0">
                <a:solidFill>
                  <a:srgbClr val="D6ECFF"/>
                </a:solidFill>
              </a:rPr>
              <a:pPr/>
              <a:t>12/10/2017</a:t>
            </a:fld>
            <a:endParaRPr lang="es-MX">
              <a:solidFill>
                <a:srgbClr val="D6EC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D6EC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FC918-CA4A-4577-A8FA-3FFC3DB3C65A}" type="slidenum">
              <a:rPr lang="es-MX" smtClean="0">
                <a:solidFill>
                  <a:srgbClr val="D6ECFF"/>
                </a:solidFill>
              </a:rPr>
              <a:pPr/>
              <a:t>‹Nº›</a:t>
            </a:fld>
            <a:endParaRPr lang="es-MX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685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BB899-5CF5-4CE3-AC72-556BBD4BA82F}" type="datetime1">
              <a:rPr lang="es-MX" smtClean="0">
                <a:solidFill>
                  <a:srgbClr val="D6ECFF"/>
                </a:solidFill>
              </a:rPr>
              <a:pPr/>
              <a:t>12/10/2017</a:t>
            </a:fld>
            <a:endParaRPr lang="es-MX">
              <a:solidFill>
                <a:srgbClr val="D6EC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D6EC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FC918-CA4A-4577-A8FA-3FFC3DB3C65A}" type="slidenum">
              <a:rPr lang="es-MX" smtClean="0">
                <a:solidFill>
                  <a:srgbClr val="D6ECFF"/>
                </a:solidFill>
              </a:rPr>
              <a:pPr/>
              <a:t>‹Nº›</a:t>
            </a:fld>
            <a:endParaRPr lang="es-MX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0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9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2661841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609601"/>
            <a:ext cx="4457701" cy="51816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2661841" cy="1828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5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4000501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8288"/>
            <a:ext cx="245744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4000501" cy="18288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5883276"/>
            <a:ext cx="685800" cy="3651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3829050" cy="365125"/>
          </a:xfrm>
        </p:spPr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5883276"/>
            <a:ext cx="241925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9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667000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76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36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667000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76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24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1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667000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76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10/12/2017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14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400D0A6-B156-45D7-8E0B-904F962C4310}" type="datetime1">
              <a:rPr lang="es-MX" smtClean="0">
                <a:solidFill>
                  <a:srgbClr val="D6ECFF"/>
                </a:solidFill>
              </a:rPr>
              <a:pPr/>
              <a:t>12/10/2017</a:t>
            </a:fld>
            <a:endParaRPr lang="es-MX">
              <a:solidFill>
                <a:srgbClr val="D6EC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MX">
              <a:solidFill>
                <a:srgbClr val="D6ECFF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86FC918-CA4A-4577-A8FA-3FFC3DB3C65A}" type="slidenum">
              <a:rPr lang="es-MX" smtClean="0">
                <a:solidFill>
                  <a:srgbClr val="D6ECFF"/>
                </a:solidFill>
              </a:rPr>
              <a:pPr/>
              <a:t>‹Nº›</a:t>
            </a:fld>
            <a:endParaRPr lang="es-MX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02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1628800"/>
            <a:ext cx="87129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1">
                    <a:lumMod val="75000"/>
                  </a:schemeClr>
                </a:solidFill>
              </a:rPr>
              <a:t>7º Foro de Consulta</a:t>
            </a:r>
          </a:p>
          <a:p>
            <a:pPr algn="ctr"/>
            <a:endParaRPr lang="es-MX" sz="2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s-MX" sz="4800" b="1" dirty="0" smtClean="0">
                <a:solidFill>
                  <a:schemeClr val="tx1">
                    <a:lumMod val="75000"/>
                  </a:schemeClr>
                </a:solidFill>
              </a:rPr>
              <a:t>“Infraestructura en las zonas metropolitanas”</a:t>
            </a:r>
          </a:p>
          <a:p>
            <a:pPr algn="ctr"/>
            <a:endParaRPr lang="es-MX" sz="2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s-MX" sz="2000" b="1" dirty="0" smtClean="0">
                <a:solidFill>
                  <a:schemeClr val="tx1">
                    <a:lumMod val="75000"/>
                  </a:schemeClr>
                </a:solidFill>
              </a:rPr>
              <a:t>12 de octubre de 2017, Hotel Radisson Paraíso Perisur</a:t>
            </a:r>
          </a:p>
          <a:p>
            <a:pPr algn="ctr"/>
            <a:r>
              <a:rPr lang="es-MX" sz="2000" b="1" dirty="0" smtClean="0">
                <a:solidFill>
                  <a:schemeClr val="tx1">
                    <a:lumMod val="75000"/>
                  </a:schemeClr>
                </a:solidFill>
              </a:rPr>
              <a:t>Ciudad de México</a:t>
            </a:r>
            <a:endParaRPr lang="es-MX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77" y="188641"/>
            <a:ext cx="1868643" cy="7734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44625"/>
            <a:ext cx="1728192" cy="9647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796136" y="621756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1">
                    <a:lumMod val="75000"/>
                  </a:schemeClr>
                </a:solidFill>
              </a:rPr>
              <a:t>M. en C. Luis Javier Castro </a:t>
            </a:r>
            <a:r>
              <a:rPr lang="es-MX" sz="1400" b="1" dirty="0" smtClean="0">
                <a:solidFill>
                  <a:schemeClr val="tx1">
                    <a:lumMod val="75000"/>
                  </a:schemeClr>
                </a:solidFill>
              </a:rPr>
              <a:t>Castro</a:t>
            </a:r>
            <a:endParaRPr lang="es-MX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12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272808" cy="936104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 smtClean="0">
                <a:solidFill>
                  <a:srgbClr val="66FFFF"/>
                </a:solidFill>
                <a:latin typeface="Calibri" pitchFamily="34" charset="0"/>
                <a:cs typeface="Arial" pitchFamily="34" charset="0"/>
              </a:rPr>
              <a:t>Hacia una mejor Calidad de Vida </a:t>
            </a:r>
            <a:endParaRPr lang="es-MX" sz="3200" b="1" dirty="0">
              <a:solidFill>
                <a:srgbClr val="66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4" name="2 Diagrama"/>
          <p:cNvGraphicFramePr/>
          <p:nvPr>
            <p:extLst>
              <p:ext uri="{D42A27DB-BD31-4B8C-83A1-F6EECF244321}">
                <p14:modId xmlns:p14="http://schemas.microsoft.com/office/powerpoint/2010/main" val="1879433472"/>
              </p:ext>
            </p:extLst>
          </p:nvPr>
        </p:nvGraphicFramePr>
        <p:xfrm>
          <a:off x="0" y="1844824"/>
          <a:ext cx="910850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75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4905331" y="4508302"/>
            <a:ext cx="270272" cy="27027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6038806" y="4508302"/>
            <a:ext cx="270272" cy="27027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7280629" y="1700808"/>
            <a:ext cx="270272" cy="27027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8415293" y="4508302"/>
            <a:ext cx="270272" cy="27027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4850562" y="4184452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4635060" y="4346377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4635060" y="4561881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4743406" y="4832152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4473135" y="4994077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 rot="6037635">
            <a:off x="7659247" y="3050978"/>
            <a:ext cx="270272" cy="27027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 rot="6005230">
            <a:off x="8037865" y="2727128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 rot="6005230">
            <a:off x="8091444" y="2402087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 rot="6005230">
            <a:off x="8198600" y="3104556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 rot="6005230">
            <a:off x="6038806" y="4239221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 rot="6005230">
            <a:off x="8577219" y="2942631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 rot="6005230">
            <a:off x="6200731" y="4022527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 rot="6005230">
            <a:off x="5769724" y="4184452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 rot="6005230">
            <a:off x="5931650" y="4940499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 rot="6005230">
            <a:off x="6093574" y="5210771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 rot="6005230">
            <a:off x="8792722" y="4940500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 rot="6005230">
            <a:off x="8361716" y="4940500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 rot="6005230">
            <a:off x="8523640" y="4184453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 rot="6005230">
            <a:off x="8685565" y="3860603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 rot="6005230">
            <a:off x="8847490" y="4346378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5175602" y="4616649"/>
            <a:ext cx="86320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6310268" y="4616649"/>
            <a:ext cx="2105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7875941" y="3320060"/>
            <a:ext cx="594122" cy="11882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09" name="Line 30"/>
          <p:cNvSpPr>
            <a:spLocks noChangeShapeType="1"/>
          </p:cNvSpPr>
          <p:nvPr/>
        </p:nvSpPr>
        <p:spPr bwMode="auto">
          <a:xfrm>
            <a:off x="4905331" y="4292799"/>
            <a:ext cx="108347" cy="215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10" name="Line 31"/>
          <p:cNvSpPr>
            <a:spLocks noChangeShapeType="1"/>
          </p:cNvSpPr>
          <p:nvPr/>
        </p:nvSpPr>
        <p:spPr bwMode="auto">
          <a:xfrm>
            <a:off x="4743406" y="4454725"/>
            <a:ext cx="161925" cy="10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11" name="Line 32"/>
          <p:cNvSpPr>
            <a:spLocks noChangeShapeType="1"/>
          </p:cNvSpPr>
          <p:nvPr/>
        </p:nvSpPr>
        <p:spPr bwMode="auto">
          <a:xfrm>
            <a:off x="4743406" y="4616649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12" name="Line 33"/>
          <p:cNvSpPr>
            <a:spLocks noChangeShapeType="1"/>
          </p:cNvSpPr>
          <p:nvPr/>
        </p:nvSpPr>
        <p:spPr bwMode="auto">
          <a:xfrm flipV="1">
            <a:off x="4850562" y="4724996"/>
            <a:ext cx="108347" cy="10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13" name="Line 34"/>
          <p:cNvSpPr>
            <a:spLocks noChangeShapeType="1"/>
          </p:cNvSpPr>
          <p:nvPr/>
        </p:nvSpPr>
        <p:spPr bwMode="auto">
          <a:xfrm flipV="1">
            <a:off x="4581481" y="4940500"/>
            <a:ext cx="161925" cy="10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14" name="Line 35"/>
          <p:cNvSpPr>
            <a:spLocks noChangeShapeType="1"/>
          </p:cNvSpPr>
          <p:nvPr/>
        </p:nvSpPr>
        <p:spPr bwMode="auto">
          <a:xfrm flipH="1">
            <a:off x="6147152" y="4130875"/>
            <a:ext cx="53579" cy="10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15" name="Line 36"/>
          <p:cNvSpPr>
            <a:spLocks noChangeShapeType="1"/>
          </p:cNvSpPr>
          <p:nvPr/>
        </p:nvSpPr>
        <p:spPr bwMode="auto">
          <a:xfrm>
            <a:off x="6093576" y="4346377"/>
            <a:ext cx="5357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16" name="Line 37"/>
          <p:cNvSpPr>
            <a:spLocks noChangeShapeType="1"/>
          </p:cNvSpPr>
          <p:nvPr/>
        </p:nvSpPr>
        <p:spPr bwMode="auto">
          <a:xfrm>
            <a:off x="5823302" y="4292800"/>
            <a:ext cx="215504" cy="270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17" name="Line 38"/>
          <p:cNvSpPr>
            <a:spLocks noChangeShapeType="1"/>
          </p:cNvSpPr>
          <p:nvPr/>
        </p:nvSpPr>
        <p:spPr bwMode="auto">
          <a:xfrm flipV="1">
            <a:off x="5985229" y="4778574"/>
            <a:ext cx="108347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18" name="Line 39"/>
          <p:cNvSpPr>
            <a:spLocks noChangeShapeType="1"/>
          </p:cNvSpPr>
          <p:nvPr/>
        </p:nvSpPr>
        <p:spPr bwMode="auto">
          <a:xfrm flipV="1">
            <a:off x="6147152" y="4778575"/>
            <a:ext cx="0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19" name="Line 40"/>
          <p:cNvSpPr>
            <a:spLocks noChangeShapeType="1"/>
          </p:cNvSpPr>
          <p:nvPr/>
        </p:nvSpPr>
        <p:spPr bwMode="auto">
          <a:xfrm flipH="1" flipV="1">
            <a:off x="7497322" y="1971081"/>
            <a:ext cx="594122" cy="431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20" name="Line 41"/>
          <p:cNvSpPr>
            <a:spLocks noChangeShapeType="1"/>
          </p:cNvSpPr>
          <p:nvPr/>
        </p:nvSpPr>
        <p:spPr bwMode="auto">
          <a:xfrm flipH="1" flipV="1">
            <a:off x="7443743" y="1971081"/>
            <a:ext cx="594122" cy="756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21" name="Line 42"/>
          <p:cNvSpPr>
            <a:spLocks noChangeShapeType="1"/>
          </p:cNvSpPr>
          <p:nvPr/>
        </p:nvSpPr>
        <p:spPr bwMode="auto">
          <a:xfrm flipH="1">
            <a:off x="8091444" y="2510435"/>
            <a:ext cx="53578" cy="216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22" name="Line 43"/>
          <p:cNvSpPr>
            <a:spLocks noChangeShapeType="1"/>
          </p:cNvSpPr>
          <p:nvPr/>
        </p:nvSpPr>
        <p:spPr bwMode="auto">
          <a:xfrm flipH="1">
            <a:off x="7875940" y="2834285"/>
            <a:ext cx="161925" cy="216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23" name="Line 44"/>
          <p:cNvSpPr>
            <a:spLocks noChangeShapeType="1"/>
          </p:cNvSpPr>
          <p:nvPr/>
        </p:nvSpPr>
        <p:spPr bwMode="auto">
          <a:xfrm flipH="1" flipV="1">
            <a:off x="8199790" y="2510433"/>
            <a:ext cx="377429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24" name="Line 45"/>
          <p:cNvSpPr>
            <a:spLocks noChangeShapeType="1"/>
          </p:cNvSpPr>
          <p:nvPr/>
        </p:nvSpPr>
        <p:spPr bwMode="auto">
          <a:xfrm flipH="1">
            <a:off x="8306947" y="3050979"/>
            <a:ext cx="270272" cy="107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25" name="Line 46"/>
          <p:cNvSpPr>
            <a:spLocks noChangeShapeType="1"/>
          </p:cNvSpPr>
          <p:nvPr/>
        </p:nvSpPr>
        <p:spPr bwMode="auto">
          <a:xfrm flipH="1">
            <a:off x="7929518" y="3158134"/>
            <a:ext cx="270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26" name="Line 47"/>
          <p:cNvSpPr>
            <a:spLocks noChangeShapeType="1"/>
          </p:cNvSpPr>
          <p:nvPr/>
        </p:nvSpPr>
        <p:spPr bwMode="auto">
          <a:xfrm flipH="1">
            <a:off x="8631988" y="3968949"/>
            <a:ext cx="107156" cy="215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27" name="Line 48"/>
          <p:cNvSpPr>
            <a:spLocks noChangeShapeType="1"/>
          </p:cNvSpPr>
          <p:nvPr/>
        </p:nvSpPr>
        <p:spPr bwMode="auto">
          <a:xfrm>
            <a:off x="8577218" y="4292799"/>
            <a:ext cx="0" cy="215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28" name="Line 49"/>
          <p:cNvSpPr>
            <a:spLocks noChangeShapeType="1"/>
          </p:cNvSpPr>
          <p:nvPr/>
        </p:nvSpPr>
        <p:spPr bwMode="auto">
          <a:xfrm flipH="1" flipV="1">
            <a:off x="7929518" y="3266481"/>
            <a:ext cx="594122" cy="917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29" name="Line 50"/>
          <p:cNvSpPr>
            <a:spLocks noChangeShapeType="1"/>
          </p:cNvSpPr>
          <p:nvPr/>
        </p:nvSpPr>
        <p:spPr bwMode="auto">
          <a:xfrm flipH="1" flipV="1">
            <a:off x="8253368" y="3212902"/>
            <a:ext cx="4857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30" name="Line 51"/>
          <p:cNvSpPr>
            <a:spLocks noChangeShapeType="1"/>
          </p:cNvSpPr>
          <p:nvPr/>
        </p:nvSpPr>
        <p:spPr bwMode="auto">
          <a:xfrm flipH="1">
            <a:off x="8685565" y="4454725"/>
            <a:ext cx="161925" cy="10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31" name="Line 52"/>
          <p:cNvSpPr>
            <a:spLocks noChangeShapeType="1"/>
          </p:cNvSpPr>
          <p:nvPr/>
        </p:nvSpPr>
        <p:spPr bwMode="auto">
          <a:xfrm flipV="1">
            <a:off x="8415294" y="4778574"/>
            <a:ext cx="54769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32" name="Line 53"/>
          <p:cNvSpPr>
            <a:spLocks noChangeShapeType="1"/>
          </p:cNvSpPr>
          <p:nvPr/>
        </p:nvSpPr>
        <p:spPr bwMode="auto">
          <a:xfrm flipH="1" flipV="1">
            <a:off x="8631987" y="4778574"/>
            <a:ext cx="16192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33" name="Rectangle 54"/>
          <p:cNvSpPr>
            <a:spLocks noChangeArrowheads="1"/>
          </p:cNvSpPr>
          <p:nvPr/>
        </p:nvSpPr>
        <p:spPr bwMode="auto">
          <a:xfrm>
            <a:off x="6821712" y="5229200"/>
            <a:ext cx="199876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534" name="Oval 55"/>
          <p:cNvSpPr>
            <a:spLocks noChangeArrowheads="1"/>
          </p:cNvSpPr>
          <p:nvPr/>
        </p:nvSpPr>
        <p:spPr bwMode="auto">
          <a:xfrm>
            <a:off x="6893720" y="5291775"/>
            <a:ext cx="270272" cy="27027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0535" name="Oval 56"/>
          <p:cNvSpPr>
            <a:spLocks noChangeArrowheads="1"/>
          </p:cNvSpPr>
          <p:nvPr/>
        </p:nvSpPr>
        <p:spPr bwMode="auto">
          <a:xfrm rot="6005230">
            <a:off x="6947299" y="5723973"/>
            <a:ext cx="108347" cy="10834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n-US" sz="1500">
              <a:solidFill>
                <a:prstClr val="black"/>
              </a:solidFill>
            </a:endParaRPr>
          </a:p>
        </p:txBody>
      </p:sp>
      <p:sp>
        <p:nvSpPr>
          <p:cNvPr id="235577" name="Text Box 57"/>
          <p:cNvSpPr txBox="1">
            <a:spLocks noChangeArrowheads="1"/>
          </p:cNvSpPr>
          <p:nvPr/>
        </p:nvSpPr>
        <p:spPr bwMode="auto">
          <a:xfrm>
            <a:off x="7272340" y="5230478"/>
            <a:ext cx="15198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Niveles de jerarquía de un  sistema urbano </a:t>
            </a:r>
            <a:endParaRPr lang="es-ES" sz="8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78" name="Text Box 58"/>
          <p:cNvSpPr txBox="1">
            <a:spLocks noChangeArrowheads="1"/>
          </p:cNvSpPr>
          <p:nvPr/>
        </p:nvSpPr>
        <p:spPr bwMode="auto">
          <a:xfrm>
            <a:off x="7272340" y="5627532"/>
            <a:ext cx="1205779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Elemento </a:t>
            </a:r>
            <a:r>
              <a:rPr lang="es-MX" sz="8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Subsidiario</a:t>
            </a:r>
            <a:endParaRPr lang="es-ES" sz="8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" name="Line 27"/>
          <p:cNvSpPr>
            <a:spLocks noChangeShapeType="1"/>
          </p:cNvSpPr>
          <p:nvPr/>
        </p:nvSpPr>
        <p:spPr bwMode="auto">
          <a:xfrm flipV="1">
            <a:off x="6309078" y="3320061"/>
            <a:ext cx="1404937" cy="1296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5536" y="1271258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dinámica del comportamiento de los diferentes modos de </a:t>
            </a:r>
            <a:r>
              <a:rPr lang="es-MX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 urbano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 de energía </a:t>
            </a:r>
            <a:r>
              <a:rPr lang="es-MX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eléctrica por zonas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 agua por diferentes áreas; 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 otros </a:t>
            </a:r>
            <a:r>
              <a: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</a:t>
            </a:r>
            <a:r>
              <a:rPr lang="es-MX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públicos.</a:t>
            </a:r>
            <a:endParaRPr lang="es-MX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1520" y="260648"/>
            <a:ext cx="8595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USO DE SUELO Y DENSIDADES DE POBLACIÓN DETERMINAN …</a:t>
            </a:r>
            <a:endParaRPr lang="es-MX" sz="2400" b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9512" y="623731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Daniel Felsenstein, Kay Axhausen and Paul Waddell (2010), “Land Use-Transportation Modeling with UrbanSim: Experiences and Progress”, The Journal of Transport and Land Use, Vol. 3, No. 2.</a:t>
            </a:r>
            <a:endParaRPr lang="es-MX" sz="800" dirty="0" smtClean="0">
              <a:solidFill>
                <a:prstClr val="white"/>
              </a:solidFill>
            </a:endParaRPr>
          </a:p>
          <a:p>
            <a:r>
              <a:rPr lang="es-MX" sz="800" dirty="0" smtClean="0">
                <a:solidFill>
                  <a:prstClr val="white"/>
                </a:solidFill>
              </a:rPr>
              <a:t>Dra</a:t>
            </a:r>
            <a:r>
              <a:rPr lang="es-MX" sz="800" dirty="0">
                <a:solidFill>
                  <a:prstClr val="white"/>
                </a:solidFill>
              </a:rPr>
              <a:t>. Angélica del Rocío Lozano </a:t>
            </a:r>
            <a:r>
              <a:rPr lang="es-MX" sz="800" dirty="0" smtClean="0">
                <a:solidFill>
                  <a:prstClr val="white"/>
                </a:solidFill>
              </a:rPr>
              <a:t>Cuevas (Diciembre 2015), “Retos actuales y futuros del transporte urbano de pasajeros y carga”, Trabajo para ingresar a la Academia de Ingeniería, </a:t>
            </a:r>
            <a:r>
              <a:rPr lang="es-MX" sz="800" dirty="0">
                <a:solidFill>
                  <a:prstClr val="white"/>
                </a:solidFill>
              </a:rPr>
              <a:t>Especialidad: Ingeniería Municipal y </a:t>
            </a:r>
            <a:r>
              <a:rPr lang="es-MX" sz="800" dirty="0" smtClean="0">
                <a:solidFill>
                  <a:prstClr val="white"/>
                </a:solidFill>
              </a:rPr>
              <a:t>Urbanística, Ciudad de México.</a:t>
            </a:r>
            <a:endParaRPr lang="en-US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987824" y="116632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</a:t>
            </a:r>
            <a:r>
              <a:rPr lang="es-MX" sz="28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relevantes en la formulación de políticas públicas metropolitanas </a:t>
            </a:r>
            <a:r>
              <a:rPr lang="es-MX" sz="2400" b="1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b="1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ej. </a:t>
            </a:r>
            <a:r>
              <a:rPr lang="es-MX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UrbanSim y modelos de equilibrio general</a:t>
            </a:r>
            <a:r>
              <a:rPr lang="es-MX" sz="24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2400" b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158" y="1268760"/>
            <a:ext cx="90236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rgbClr val="66FF33"/>
                </a:solidFill>
              </a:rPr>
              <a:t>Tercera fase. PROPUESTAS: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s-MX" sz="3000" b="1" dirty="0" smtClean="0">
              <a:solidFill>
                <a:srgbClr val="2FECF1"/>
              </a:solidFill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s-MX" sz="3000" b="1" dirty="0" smtClean="0">
              <a:solidFill>
                <a:srgbClr val="2FECF1"/>
              </a:solidFill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MX" sz="3000" b="1" dirty="0" smtClean="0"/>
              <a:t>Estrategias y acciones concretas para alcanzar la Visión.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MX" sz="3000" b="1" dirty="0" smtClean="0"/>
              <a:t>Aquí el reto es definir los cómo, con énfasis en propuestas viables </a:t>
            </a:r>
            <a:r>
              <a:rPr lang="es-MX" sz="3000" b="1" dirty="0"/>
              <a:t>y</a:t>
            </a:r>
            <a:r>
              <a:rPr lang="es-MX" sz="3000" b="1" dirty="0" smtClean="0"/>
              <a:t> específicas.</a:t>
            </a:r>
            <a:endParaRPr lang="es-MX" sz="3000" b="1" dirty="0"/>
          </a:p>
        </p:txBody>
      </p:sp>
    </p:spTree>
    <p:extLst>
      <p:ext uri="{BB962C8B-B14F-4D97-AF65-F5344CB8AC3E}">
        <p14:creationId xmlns:p14="http://schemas.microsoft.com/office/powerpoint/2010/main" val="2178795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/>
          </p:nvPr>
        </p:nvGraphicFramePr>
        <p:xfrm>
          <a:off x="932450" y="2686049"/>
          <a:ext cx="7399421" cy="314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1" y="890338"/>
            <a:ext cx="9143999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MX" sz="3000" b="1" dirty="0">
                <a:ln w="0"/>
                <a:solidFill>
                  <a:srgbClr val="2FECF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VISIÓN DEL FUTURO: </a:t>
            </a:r>
          </a:p>
          <a:p>
            <a:pPr algn="ctr"/>
            <a:r>
              <a:rPr lang="es-MX" sz="3000" b="1" dirty="0" smtClean="0">
                <a:ln w="0"/>
                <a:solidFill>
                  <a:srgbClr val="2FECF1"/>
                </a:solidFill>
              </a:rPr>
              <a:t>Políticas públicas para un mejor desempeño de la ciudad</a:t>
            </a:r>
            <a:endParaRPr lang="es-MX" sz="3000" b="1" dirty="0">
              <a:ln w="0"/>
              <a:solidFill>
                <a:srgbClr val="2FEC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496" y="188640"/>
            <a:ext cx="907300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2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Algunas </a:t>
            </a:r>
            <a:r>
              <a:rPr lang="es-MX" sz="32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  <a:p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Introducir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innovación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mecanismos e instrumentos de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planeación de la infraestructura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ZMs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Implantar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enfoques estratégicos de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fomento con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estímulos que incidan en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incrementar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efectividad de la inversión pública y privada en infraestructura metropolitana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Mecanismos para identificar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, analizar, priorizar y proponer soluciones para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diferentes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escenarios de inversión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infraestructura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ZMs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Usar modelos para analizar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las interacciones de múltiples subsistemas urbanos y sus impactos positivos o negativos en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ZMs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y en el tiempo.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85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206" y="332656"/>
            <a:ext cx="87650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400" b="1" dirty="0" smtClean="0">
                <a:cs typeface="Arial" panose="020B0604020202020204" pitchFamily="34" charset="0"/>
              </a:rPr>
              <a:t>Incrementar </a:t>
            </a:r>
            <a:r>
              <a:rPr lang="es-MX" sz="2400" b="1" dirty="0">
                <a:cs typeface="Arial" panose="020B0604020202020204" pitchFamily="34" charset="0"/>
              </a:rPr>
              <a:t>la efectividad de análisis a través de:</a:t>
            </a:r>
          </a:p>
          <a:p>
            <a:pPr lvl="0"/>
            <a:endParaRPr lang="es-MX" sz="2400" b="1" dirty="0"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2400" b="1" dirty="0" smtClean="0">
                <a:cs typeface="Arial" panose="020B0604020202020204" pitchFamily="34" charset="0"/>
              </a:rPr>
              <a:t>Formar grupos multidisciplinarios con enfoque sistémico; </a:t>
            </a:r>
            <a:endParaRPr lang="es-MX" sz="2400" b="1" dirty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2400" b="1" dirty="0">
                <a:cs typeface="Arial" panose="020B0604020202020204" pitchFamily="34" charset="0"/>
              </a:rPr>
              <a:t>Integración </a:t>
            </a:r>
            <a:r>
              <a:rPr lang="es-MX" sz="2400" b="1" dirty="0" smtClean="0">
                <a:cs typeface="Arial" panose="020B0604020202020204" pitchFamily="34" charset="0"/>
              </a:rPr>
              <a:t>eficiente de </a:t>
            </a:r>
            <a:r>
              <a:rPr lang="es-MX" sz="2400" b="1" dirty="0">
                <a:cs typeface="Arial" panose="020B0604020202020204" pitchFamily="34" charset="0"/>
              </a:rPr>
              <a:t>sistemas </a:t>
            </a:r>
            <a:r>
              <a:rPr lang="es-MX" sz="2400" b="1" dirty="0" smtClean="0">
                <a:cs typeface="Arial" panose="020B0604020202020204" pitchFamily="34" charset="0"/>
              </a:rPr>
              <a:t>sectoriales/institucionales </a:t>
            </a:r>
            <a:r>
              <a:rPr lang="es-MX" sz="2400" b="1" dirty="0">
                <a:cs typeface="Arial" panose="020B0604020202020204" pitchFamily="34" charset="0"/>
              </a:rPr>
              <a:t>existentes y </a:t>
            </a:r>
            <a:r>
              <a:rPr lang="es-MX" sz="2400" b="1" dirty="0" smtClean="0">
                <a:cs typeface="Arial" panose="020B0604020202020204" pitchFamily="34" charset="0"/>
              </a:rPr>
              <a:t>nuevos;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MX" sz="2400" b="1" dirty="0"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2400" b="1" dirty="0">
                <a:cs typeface="Arial" panose="020B0604020202020204" pitchFamily="34" charset="0"/>
              </a:rPr>
              <a:t>Aplicar modelos de análisis sencillos para identificar y priorizar inversión en infraestructura </a:t>
            </a:r>
            <a:r>
              <a:rPr lang="es-MX" sz="2400" b="1" dirty="0" smtClean="0">
                <a:cs typeface="Arial" panose="020B0604020202020204" pitchFamily="34" charset="0"/>
              </a:rPr>
              <a:t>que </a:t>
            </a:r>
            <a:r>
              <a:rPr lang="es-MX" sz="2400" b="1" dirty="0">
                <a:cs typeface="Arial" panose="020B0604020202020204" pitchFamily="34" charset="0"/>
              </a:rPr>
              <a:t>incidan </a:t>
            </a:r>
            <a:r>
              <a:rPr lang="es-MX" sz="2400" b="1" dirty="0" smtClean="0">
                <a:cs typeface="Arial" panose="020B0604020202020204" pitchFamily="34" charset="0"/>
              </a:rPr>
              <a:t>con efectividad </a:t>
            </a:r>
            <a:r>
              <a:rPr lang="es-MX" sz="2400" b="1" dirty="0">
                <a:cs typeface="Arial" panose="020B0604020202020204" pitchFamily="34" charset="0"/>
              </a:rPr>
              <a:t>en los sistemas </a:t>
            </a:r>
            <a:r>
              <a:rPr lang="es-MX" sz="2400" b="1" dirty="0" smtClean="0">
                <a:cs typeface="Arial" panose="020B0604020202020204" pitchFamily="34" charset="0"/>
              </a:rPr>
              <a:t>complejos de las </a:t>
            </a:r>
            <a:r>
              <a:rPr lang="es-MX" sz="2400" b="1" dirty="0" err="1" smtClean="0">
                <a:cs typeface="Arial" panose="020B0604020202020204" pitchFamily="34" charset="0"/>
              </a:rPr>
              <a:t>ZMs</a:t>
            </a:r>
            <a:r>
              <a:rPr lang="es-MX" sz="2400" b="1" dirty="0" smtClean="0">
                <a:cs typeface="Arial" panose="020B0604020202020204" pitchFamily="34" charset="0"/>
              </a:rPr>
              <a:t>; </a:t>
            </a:r>
            <a:endParaRPr lang="en-US" sz="2400" b="1" dirty="0"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MX" sz="2400" b="1" dirty="0"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2400" b="1" dirty="0">
                <a:cs typeface="Arial" panose="020B0604020202020204" pitchFamily="34" charset="0"/>
              </a:rPr>
              <a:t>Incorporación de la Tecnología de la Información y de la Comunicación en </a:t>
            </a:r>
            <a:r>
              <a:rPr lang="es-MX" sz="2400" b="1" dirty="0" smtClean="0">
                <a:cs typeface="Arial" panose="020B0604020202020204" pitchFamily="34" charset="0"/>
              </a:rPr>
              <a:t>la operación</a:t>
            </a:r>
            <a:r>
              <a:rPr lang="es-MX" sz="2400" b="1" dirty="0" smtClean="0">
                <a:cs typeface="Arial" panose="020B0604020202020204" pitchFamily="34" charset="0"/>
              </a:rPr>
              <a:t> </a:t>
            </a:r>
            <a:r>
              <a:rPr lang="es-MX" sz="2400" b="1" dirty="0">
                <a:cs typeface="Arial" panose="020B0604020202020204" pitchFamily="34" charset="0"/>
              </a:rPr>
              <a:t>de </a:t>
            </a:r>
            <a:r>
              <a:rPr lang="es-MX" sz="2400" b="1" dirty="0" err="1" smtClean="0">
                <a:cs typeface="Arial" panose="020B0604020202020204" pitchFamily="34" charset="0"/>
              </a:rPr>
              <a:t>ZMs</a:t>
            </a:r>
            <a:r>
              <a:rPr lang="es-MX" sz="2400" b="1" dirty="0">
                <a:cs typeface="Arial" panose="020B0604020202020204" pitchFamily="34" charset="0"/>
              </a:rPr>
              <a:t>.</a:t>
            </a:r>
            <a:r>
              <a:rPr lang="es-MX" sz="2400" b="1" dirty="0" smtClean="0">
                <a:cs typeface="Arial" panose="020B0604020202020204" pitchFamily="34" charset="0"/>
              </a:rPr>
              <a:t>   </a:t>
            </a:r>
            <a:endParaRPr lang="en-US" sz="2400" b="1" dirty="0"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MX" sz="2400" b="1" dirty="0"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39552" y="5469031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Daniel Schaffer and Derek Vollmer, Rapporteurs Committee on the Challenge of</a:t>
            </a:r>
          </a:p>
          <a:p>
            <a:r>
              <a:rPr lang="en-US" sz="800" dirty="0"/>
              <a:t>Developing Sustainable Urban Systems (2017), </a:t>
            </a:r>
            <a:r>
              <a:rPr lang="en-US" sz="800" b="1" dirty="0"/>
              <a:t>“Pathways to Urban Sustainability: Research and Development on Urban Systems: Summary of a Workshop</a:t>
            </a:r>
            <a:r>
              <a:rPr lang="en-US" sz="800" dirty="0"/>
              <a:t>”, ISBN 978-0-309-15895-4 | DOI 10.17226/12969.</a:t>
            </a:r>
            <a:endParaRPr lang="es-MX" sz="800" dirty="0"/>
          </a:p>
          <a:p>
            <a:r>
              <a:rPr lang="es-MX" sz="800" dirty="0"/>
              <a:t>F.J. André et. </a:t>
            </a:r>
            <a:r>
              <a:rPr lang="en-US" sz="800" dirty="0"/>
              <a:t>Al., (2010), </a:t>
            </a:r>
            <a:r>
              <a:rPr lang="en-US" sz="800" b="1" dirty="0"/>
              <a:t>“ Designing Public Policies</a:t>
            </a:r>
            <a:r>
              <a:rPr lang="en-US" sz="800" dirty="0"/>
              <a:t>”, Lecture Notes in Economics and Mathematical Systems 642, Springer-</a:t>
            </a:r>
            <a:r>
              <a:rPr lang="en-US" sz="800" dirty="0" err="1"/>
              <a:t>Verlag</a:t>
            </a:r>
            <a:r>
              <a:rPr lang="en-US" sz="800" dirty="0"/>
              <a:t> Berlin, Heidelberg 2010 with Fundación BBVA.</a:t>
            </a:r>
          </a:p>
          <a:p>
            <a:r>
              <a:rPr lang="en-US" sz="800" dirty="0"/>
              <a:t>David Simmonnds, Paul Waddell and Michael Wegener (2011), </a:t>
            </a:r>
            <a:r>
              <a:rPr lang="en-US" sz="800" b="1" dirty="0"/>
              <a:t>“Innovation in Urban Modelling</a:t>
            </a:r>
            <a:r>
              <a:rPr lang="en-US" sz="800" dirty="0"/>
              <a:t>”, Paper presented at the Symposium on Applied Urban Modelling, University of Cambridge.</a:t>
            </a:r>
          </a:p>
          <a:p>
            <a:r>
              <a:rPr lang="en-US" sz="800" dirty="0"/>
              <a:t>Bai X. Schandl H (2011), </a:t>
            </a:r>
            <a:r>
              <a:rPr lang="en-US" sz="800" b="1" dirty="0"/>
              <a:t>“ Urban ecology and industrial ecology” </a:t>
            </a:r>
            <a:r>
              <a:rPr lang="en-US" sz="800" dirty="0"/>
              <a:t>in The Routledge Handbook of Urban Ecology, Edited by Douglas I, Goode D. Houck, Wang R. Routledge.</a:t>
            </a:r>
          </a:p>
        </p:txBody>
      </p:sp>
    </p:spTree>
    <p:extLst>
      <p:ext uri="{BB962C8B-B14F-4D97-AF65-F5344CB8AC3E}">
        <p14:creationId xmlns:p14="http://schemas.microsoft.com/office/powerpoint/2010/main" val="40558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43000" y="837009"/>
            <a:ext cx="6858000" cy="3543301"/>
          </a:xfrm>
          <a:prstGeom prst="rect">
            <a:avLst/>
          </a:prstGeom>
          <a:solidFill>
            <a:srgbClr val="A09B8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defTabSz="342900"/>
            <a:endParaRPr lang="fr-CA" altLang="en-US" sz="180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rot="-5400000">
            <a:off x="5800725" y="3343275"/>
            <a:ext cx="12001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150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29" y="3119438"/>
            <a:ext cx="22288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143000" y="4346972"/>
            <a:ext cx="6858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1300296" y="1316236"/>
            <a:ext cx="5400675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571500">
              <a:spcBef>
                <a:spcPct val="25000"/>
              </a:spcBef>
              <a:defRPr/>
            </a:pPr>
            <a:r>
              <a:rPr lang="es-MX" sz="4500" b="1" dirty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MUCHAS GRACIAS!!!</a:t>
            </a:r>
            <a:r>
              <a:rPr lang="es-MX" sz="4500" b="1" dirty="0">
                <a:solidFill>
                  <a:srgbClr val="66FFFF"/>
                </a:solidFill>
              </a:rPr>
              <a:t> </a:t>
            </a:r>
            <a:endParaRPr lang="en-US" sz="4500" b="1" dirty="0">
              <a:solidFill>
                <a:srgbClr val="66FFFF"/>
              </a:solidFill>
            </a:endParaRPr>
          </a:p>
        </p:txBody>
      </p:sp>
      <p:pic>
        <p:nvPicPr>
          <p:cNvPr id="21512" name="Picture 11" descr="l-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66" y="2160985"/>
            <a:ext cx="16287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225193" y="5397023"/>
            <a:ext cx="4272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s-MX" sz="2000" b="1" dirty="0" smtClean="0">
                <a:solidFill>
                  <a:prstClr val="white"/>
                </a:solidFill>
              </a:rPr>
              <a:t>M. en C. Luis </a:t>
            </a:r>
            <a:r>
              <a:rPr lang="es-MX" sz="2000" b="1" dirty="0">
                <a:solidFill>
                  <a:prstClr val="white"/>
                </a:solidFill>
              </a:rPr>
              <a:t>Javier Castro </a:t>
            </a:r>
            <a:r>
              <a:rPr lang="es-MX" sz="2000" b="1" dirty="0" smtClean="0">
                <a:solidFill>
                  <a:prstClr val="white"/>
                </a:solidFill>
              </a:rPr>
              <a:t>Castro</a:t>
            </a:r>
          </a:p>
          <a:p>
            <a:pPr defTabSz="342900"/>
            <a:endParaRPr lang="es-MX" sz="2000" b="1" dirty="0">
              <a:solidFill>
                <a:prstClr val="white"/>
              </a:solidFill>
            </a:endParaRPr>
          </a:p>
          <a:p>
            <a:pPr defTabSz="342900"/>
            <a:r>
              <a:rPr lang="es-MX" sz="2000" b="1" dirty="0">
                <a:solidFill>
                  <a:prstClr val="white"/>
                </a:solidFill>
              </a:rPr>
              <a:t>ljcastro2@ai.org.mx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77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158" y="116632"/>
            <a:ext cx="90236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i="1" dirty="0" smtClean="0">
                <a:solidFill>
                  <a:srgbClr val="66FF33"/>
                </a:solidFill>
              </a:rPr>
              <a:t>Panel 2. Planeación y Coordinación </a:t>
            </a:r>
            <a:r>
              <a:rPr lang="es-MX" sz="3600" b="1" i="1" dirty="0" smtClean="0">
                <a:solidFill>
                  <a:srgbClr val="66FF33"/>
                </a:solidFill>
              </a:rPr>
              <a:t>institucional</a:t>
            </a:r>
          </a:p>
          <a:p>
            <a:pPr algn="ctr"/>
            <a:endParaRPr lang="es-MX" sz="3600" b="1" i="1" dirty="0" smtClean="0">
              <a:solidFill>
                <a:srgbClr val="66FF33"/>
              </a:solidFill>
            </a:endParaRPr>
          </a:p>
          <a:p>
            <a:pPr algn="ctr"/>
            <a:endParaRPr lang="es-MX" sz="3600" b="1" i="1" dirty="0">
              <a:solidFill>
                <a:srgbClr val="2FECF1"/>
              </a:solidFill>
            </a:endParaRPr>
          </a:p>
          <a:p>
            <a:r>
              <a:rPr lang="es-MX" sz="2800" b="1" dirty="0" smtClean="0">
                <a:solidFill>
                  <a:srgbClr val="2FECF1"/>
                </a:solidFill>
              </a:rPr>
              <a:t>Objetivos principales:</a:t>
            </a:r>
          </a:p>
          <a:p>
            <a:endParaRPr lang="es-MX" sz="2800" b="1" dirty="0" smtClean="0">
              <a:solidFill>
                <a:srgbClr val="2FECF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1" dirty="0" smtClean="0"/>
              <a:t>Mecanismos </a:t>
            </a:r>
            <a:r>
              <a:rPr lang="es-MX" sz="2800" b="1" dirty="0" smtClean="0"/>
              <a:t>y estrategias más eficaces para la planeación y coordinación inter </a:t>
            </a:r>
            <a:r>
              <a:rPr lang="es-MX" sz="2800" b="1" dirty="0" smtClean="0"/>
              <a:t>institucional; 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1" dirty="0" smtClean="0"/>
              <a:t>Definición</a:t>
            </a:r>
            <a:r>
              <a:rPr lang="es-MX" sz="2800" b="1" dirty="0" smtClean="0"/>
              <a:t>, priorización y ejecución de infraestructura para </a:t>
            </a:r>
            <a:r>
              <a:rPr lang="es-MX" sz="2800" b="1" dirty="0" smtClean="0"/>
              <a:t>las </a:t>
            </a:r>
            <a:r>
              <a:rPr lang="es-MX" sz="2800" b="1" dirty="0" smtClean="0"/>
              <a:t>necesidades productivas y sociales de las zonas metropolitanas.</a:t>
            </a:r>
          </a:p>
        </p:txBody>
      </p:sp>
    </p:spTree>
    <p:extLst>
      <p:ext uri="{BB962C8B-B14F-4D97-AF65-F5344CB8AC3E}">
        <p14:creationId xmlns:p14="http://schemas.microsoft.com/office/powerpoint/2010/main" val="235823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158" y="1052736"/>
            <a:ext cx="90236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rgbClr val="66FF33"/>
                </a:solidFill>
              </a:rPr>
              <a:t>Primera fase. DIAGNÓSTICO: </a:t>
            </a:r>
          </a:p>
          <a:p>
            <a:pPr lvl="1"/>
            <a:endParaRPr lang="es-MX" sz="3000" b="1" dirty="0" smtClean="0">
              <a:solidFill>
                <a:srgbClr val="2FECF1"/>
              </a:solidFill>
            </a:endParaRPr>
          </a:p>
          <a:p>
            <a:pPr lvl="1"/>
            <a:endParaRPr lang="es-MX" sz="3000" b="1" dirty="0" smtClean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MX" sz="3000" b="1" dirty="0" smtClean="0"/>
              <a:t>¿Dónde estamos?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MX" sz="3000" b="1" dirty="0" smtClean="0"/>
              <a:t>Identificar los retos más importantes</a:t>
            </a:r>
            <a:endParaRPr lang="es-MX" sz="3000" b="1" dirty="0"/>
          </a:p>
        </p:txBody>
      </p:sp>
    </p:spTree>
    <p:extLst>
      <p:ext uri="{BB962C8B-B14F-4D97-AF65-F5344CB8AC3E}">
        <p14:creationId xmlns:p14="http://schemas.microsoft.com/office/powerpoint/2010/main" val="278610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n 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335" y="2204864"/>
            <a:ext cx="4527609" cy="32652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1520" y="260648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6FFFF"/>
                </a:solidFill>
              </a:rPr>
              <a:t>En la actualidad, las ciudades son las que determinan la competitividad del país </a:t>
            </a:r>
          </a:p>
          <a:p>
            <a:pPr algn="ctr"/>
            <a:r>
              <a:rPr lang="es-MX" sz="2800" b="1" dirty="0" smtClean="0">
                <a:solidFill>
                  <a:srgbClr val="66FFFF"/>
                </a:solidFill>
              </a:rPr>
              <a:t>a nivel global</a:t>
            </a:r>
            <a:endParaRPr lang="es-MX" sz="2800" b="1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883039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solidFill>
                  <a:srgbClr val="2FECF1"/>
                </a:solidFill>
              </a:rPr>
              <a:t>México tiene un proceso de urbanización ineficiente y …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" y="2989401"/>
            <a:ext cx="9143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i="1" dirty="0"/>
              <a:t>A mayor ineficiencia, </a:t>
            </a:r>
            <a:endParaRPr lang="es-MX" sz="3000" b="1" i="1" dirty="0" smtClean="0"/>
          </a:p>
          <a:p>
            <a:pPr algn="ctr"/>
            <a:r>
              <a:rPr lang="es-MX" sz="3000" b="1" i="1" dirty="0" smtClean="0"/>
              <a:t>mayor </a:t>
            </a:r>
            <a:r>
              <a:rPr lang="es-MX" sz="3000" b="1" i="1" dirty="0"/>
              <a:t>inversión requerida para lograr </a:t>
            </a:r>
            <a:r>
              <a:rPr lang="es-MX" sz="3000" b="1" i="1" dirty="0" smtClean="0"/>
              <a:t> </a:t>
            </a:r>
            <a:r>
              <a:rPr lang="es-MX" sz="3000" b="1" i="1" dirty="0"/>
              <a:t>sustentabilidad urbana</a:t>
            </a:r>
          </a:p>
        </p:txBody>
      </p:sp>
    </p:spTree>
    <p:extLst>
      <p:ext uri="{BB962C8B-B14F-4D97-AF65-F5344CB8AC3E}">
        <p14:creationId xmlns:p14="http://schemas.microsoft.com/office/powerpoint/2010/main" val="345368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2348" y="1292222"/>
            <a:ext cx="8909384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600" b="1" dirty="0">
                <a:solidFill>
                  <a:prstClr val="white"/>
                </a:solidFill>
                <a:cs typeface="Arial" panose="020B0604020202020204" pitchFamily="34" charset="0"/>
              </a:rPr>
              <a:t>Con frecuencia la </a:t>
            </a:r>
          </a:p>
          <a:p>
            <a:pPr algn="ctr">
              <a:lnSpc>
                <a:spcPct val="150000"/>
              </a:lnSpc>
            </a:pPr>
            <a:r>
              <a:rPr lang="es-MX" sz="3600" b="1" dirty="0">
                <a:solidFill>
                  <a:srgbClr val="2FECF1"/>
                </a:solidFill>
                <a:cs typeface="Arial" panose="020B0604020202020204" pitchFamily="34" charset="0"/>
              </a:rPr>
              <a:t>INFRAESTRUCTURA URBANA </a:t>
            </a:r>
          </a:p>
          <a:p>
            <a:pPr algn="ctr">
              <a:lnSpc>
                <a:spcPct val="150000"/>
              </a:lnSpc>
            </a:pPr>
            <a:r>
              <a:rPr lang="es-MX" sz="3600" b="1" dirty="0">
                <a:solidFill>
                  <a:prstClr val="white"/>
                </a:solidFill>
                <a:cs typeface="Arial" panose="020B0604020202020204" pitchFamily="34" charset="0"/>
              </a:rPr>
              <a:t>es usada sólo para corregir el mal, en lugar de ser el instrumento idóneo para inducir el buen desarrollo</a:t>
            </a:r>
          </a:p>
        </p:txBody>
      </p:sp>
    </p:spTree>
    <p:extLst>
      <p:ext uri="{BB962C8B-B14F-4D97-AF65-F5344CB8AC3E}">
        <p14:creationId xmlns:p14="http://schemas.microsoft.com/office/powerpoint/2010/main" val="24364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9" y="1268760"/>
            <a:ext cx="7566223" cy="493538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15615" y="6320353"/>
            <a:ext cx="699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1200" i="1" dirty="0" smtClean="0"/>
              <a:t>Transforming </a:t>
            </a:r>
            <a:r>
              <a:rPr lang="en-US" sz="1200" i="1" dirty="0"/>
              <a:t>Urban Policy and Housing </a:t>
            </a:r>
            <a:r>
              <a:rPr lang="en-US" sz="1200" i="1" dirty="0" smtClean="0"/>
              <a:t>Finance, </a:t>
            </a:r>
            <a:r>
              <a:rPr lang="en-US" sz="1200" dirty="0">
                <a:solidFill>
                  <a:prstClr val="white"/>
                </a:solidFill>
              </a:rPr>
              <a:t>OECD Urban Policy Reviews: Mexico </a:t>
            </a:r>
            <a:r>
              <a:rPr lang="en-US" sz="1200" dirty="0" smtClean="0">
                <a:solidFill>
                  <a:prstClr val="white"/>
                </a:solidFill>
              </a:rPr>
              <a:t>2015</a:t>
            </a:r>
            <a:r>
              <a:rPr lang="en-US" sz="1200" i="1" dirty="0"/>
              <a:t> 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67545" y="33265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Viviendas urbanas deshabitadas como porcentaje del total del parque habitacional (2010)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0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5570" y="260648"/>
            <a:ext cx="8511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2FECF1"/>
                </a:solidFill>
              </a:rPr>
              <a:t>Tres síndromes inciden negativamente en el desarrollo sustentable de las ciudades</a:t>
            </a:r>
            <a:endParaRPr lang="es-MX" sz="3200" b="1" dirty="0">
              <a:solidFill>
                <a:srgbClr val="2FECF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3569" y="2139742"/>
            <a:ext cx="78047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2800" b="1" i="1" dirty="0">
                <a:solidFill>
                  <a:prstClr val="white"/>
                </a:solidFill>
              </a:rPr>
              <a:t>BORRÓN Y CUENTA NUEVA </a:t>
            </a:r>
          </a:p>
          <a:p>
            <a:pPr>
              <a:lnSpc>
                <a:spcPct val="150000"/>
              </a:lnSpc>
            </a:pPr>
            <a:r>
              <a:rPr lang="es-MX" b="1" i="1" dirty="0">
                <a:solidFill>
                  <a:prstClr val="white"/>
                </a:solidFill>
              </a:rPr>
              <a:t>	</a:t>
            </a:r>
            <a:r>
              <a:rPr lang="es-MX" sz="1350" b="1" dirty="0">
                <a:solidFill>
                  <a:prstClr val="white"/>
                </a:solidFill>
              </a:rPr>
              <a:t>En cada cambio de administraciones municipales, estatales y federales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s-MX" sz="2800" b="1" dirty="0">
                <a:solidFill>
                  <a:prstClr val="white"/>
                </a:solidFill>
              </a:rPr>
              <a:t> ES MEJOR PEDIR PERDÓN QUE PERMISO</a:t>
            </a:r>
          </a:p>
          <a:p>
            <a:pPr>
              <a:lnSpc>
                <a:spcPct val="150000"/>
              </a:lnSpc>
            </a:pPr>
            <a:r>
              <a:rPr lang="es-MX" sz="1350" b="1" dirty="0">
                <a:solidFill>
                  <a:prstClr val="white"/>
                </a:solidFill>
              </a:rPr>
              <a:t>	Exceso de normatividad fomenta corrupción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s-MX" sz="2800" b="1" dirty="0">
                <a:solidFill>
                  <a:prstClr val="white"/>
                </a:solidFill>
              </a:rPr>
              <a:t>ME LATE</a:t>
            </a:r>
          </a:p>
          <a:p>
            <a:pPr>
              <a:lnSpc>
                <a:spcPct val="150000"/>
              </a:lnSpc>
            </a:pPr>
            <a:r>
              <a:rPr lang="es-MX" sz="1350" b="1" dirty="0">
                <a:solidFill>
                  <a:prstClr val="white"/>
                </a:solidFill>
              </a:rPr>
              <a:t>	Me late que aquí va: un paso deprimido, unos dobles pisos, una línea </a:t>
            </a:r>
            <a:r>
              <a:rPr lang="es-MX" sz="1350" b="1" dirty="0" smtClean="0">
                <a:solidFill>
                  <a:prstClr val="white"/>
                </a:solidFill>
              </a:rPr>
              <a:t>de 	</a:t>
            </a:r>
            <a:r>
              <a:rPr lang="es-MX" sz="1350" b="1" dirty="0" err="1" smtClean="0">
                <a:solidFill>
                  <a:prstClr val="white"/>
                </a:solidFill>
              </a:rPr>
              <a:t>Metrobús</a:t>
            </a:r>
            <a:r>
              <a:rPr lang="es-MX" sz="1350" b="1" dirty="0">
                <a:solidFill>
                  <a:prstClr val="white"/>
                </a:solidFill>
              </a:rPr>
              <a:t>, etc.</a:t>
            </a:r>
          </a:p>
          <a:p>
            <a:pPr>
              <a:lnSpc>
                <a:spcPct val="150000"/>
              </a:lnSpc>
            </a:pPr>
            <a:endParaRPr lang="es-MX" sz="135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158" y="1052736"/>
            <a:ext cx="90236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rgbClr val="66FF33"/>
                </a:solidFill>
              </a:rPr>
              <a:t>Segunda fase. VISIÓN: </a:t>
            </a:r>
          </a:p>
          <a:p>
            <a:endParaRPr lang="es-MX" sz="4400" b="1" dirty="0" smtClean="0">
              <a:solidFill>
                <a:srgbClr val="2FECF1"/>
              </a:solidFill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s-MX" sz="3000" b="1" dirty="0" smtClean="0">
              <a:solidFill>
                <a:srgbClr val="2FECF1"/>
              </a:solidFill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MX" sz="3000" b="1" dirty="0" smtClean="0"/>
              <a:t>¿A dónde queremos llegar y qué casos internacionales de éxito podemos tomar en cuenta?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MX" sz="3000" b="1" dirty="0" smtClean="0"/>
              <a:t>Aquí se trata de definir los qué.</a:t>
            </a:r>
            <a:endParaRPr lang="es-MX" sz="3000" b="1" dirty="0"/>
          </a:p>
        </p:txBody>
      </p:sp>
    </p:spTree>
    <p:extLst>
      <p:ext uri="{BB962C8B-B14F-4D97-AF65-F5344CB8AC3E}">
        <p14:creationId xmlns:p14="http://schemas.microsoft.com/office/powerpoint/2010/main" val="3236933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3_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4_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4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7063</TotalTime>
  <Words>769</Words>
  <Application>Microsoft Office PowerPoint</Application>
  <PresentationFormat>Presentación en pantalla (4:3)</PresentationFormat>
  <Paragraphs>107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Calibri</vt:lpstr>
      <vt:lpstr>Century Gothic</vt:lpstr>
      <vt:lpstr>Times New Roman</vt:lpstr>
      <vt:lpstr>Wingdings</vt:lpstr>
      <vt:lpstr>Wingdings 2</vt:lpstr>
      <vt:lpstr>Wingdings 3</vt:lpstr>
      <vt:lpstr>Malla</vt:lpstr>
      <vt:lpstr>3_Malla</vt:lpstr>
      <vt:lpstr>4_Malla</vt:lpstr>
      <vt:lpstr>1_Metro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Hacia una mejor Calidad de Vida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RNV AGO 2010</dc:title>
  <dc:creator>ljcastro</dc:creator>
  <cp:lastModifiedBy>Luis J Castro</cp:lastModifiedBy>
  <cp:revision>828</cp:revision>
  <cp:lastPrinted>2017-10-12T11:32:05Z</cp:lastPrinted>
  <dcterms:created xsi:type="dcterms:W3CDTF">2010-08-12T18:52:58Z</dcterms:created>
  <dcterms:modified xsi:type="dcterms:W3CDTF">2017-10-12T11:33:52Z</dcterms:modified>
</cp:coreProperties>
</file>