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93455" r:id="rId4"/>
  </p:sldMasterIdLst>
  <p:notesMasterIdLst>
    <p:notesMasterId r:id="rId17"/>
  </p:notesMasterIdLst>
  <p:sldIdLst>
    <p:sldId id="306" r:id="rId5"/>
    <p:sldId id="405" r:id="rId6"/>
    <p:sldId id="406" r:id="rId7"/>
    <p:sldId id="407" r:id="rId8"/>
    <p:sldId id="409" r:id="rId9"/>
    <p:sldId id="410" r:id="rId10"/>
    <p:sldId id="412" r:id="rId11"/>
    <p:sldId id="411" r:id="rId12"/>
    <p:sldId id="408" r:id="rId13"/>
    <p:sldId id="401" r:id="rId14"/>
    <p:sldId id="402" r:id="rId15"/>
    <p:sldId id="381"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ridiana_yanez" initials="v" lastIdx="1" clrIdx="0"/>
  <p:cmAuthor id="7" name="DGAA" initials="DGAA" lastIdx="1" clrIdx="7">
    <p:extLst>
      <p:ext uri="{19B8F6BF-5375-455C-9EA6-DF929625EA0E}">
        <p15:presenceInfo xmlns:p15="http://schemas.microsoft.com/office/powerpoint/2012/main" userId="DGAA" providerId="None"/>
      </p:ext>
    </p:extLst>
  </p:cmAuthor>
  <p:cmAuthor id="1" name="Luisa Maria Hurtado Salgado" initials="LMHS" lastIdx="1" clrIdx="1"/>
  <p:cmAuthor id="8" name="Marco Antonio Rivera Guzman" initials="MARG" lastIdx="6" clrIdx="8">
    <p:extLst>
      <p:ext uri="{19B8F6BF-5375-455C-9EA6-DF929625EA0E}">
        <p15:presenceInfo xmlns:p15="http://schemas.microsoft.com/office/powerpoint/2012/main" userId="S-1-5-21-746137067-1454471165-725345543-141377" providerId="AD"/>
      </p:ext>
    </p:extLst>
  </p:cmAuthor>
  <p:cmAuthor id="2" name="Luisa María Hurtado Salgado" initials="LMHS" lastIdx="4" clrIdx="2"/>
  <p:cmAuthor id="9" name="Ursula Carreno Colorado" initials="UCC" lastIdx="29" clrIdx="9">
    <p:extLst>
      <p:ext uri="{19B8F6BF-5375-455C-9EA6-DF929625EA0E}">
        <p15:presenceInfo xmlns:p15="http://schemas.microsoft.com/office/powerpoint/2012/main" userId="S-1-5-21-746137067-1454471165-725345543-142290" providerId="AD"/>
      </p:ext>
    </p:extLst>
  </p:cmAuthor>
  <p:cmAuthor id="3" name="Armando Emilio Montero Sanchez" initials="AEMS" lastIdx="6" clrIdx="3"/>
  <p:cmAuthor id="10" name="Luisa Hurtado" initials="LHS" lastIdx="8" clrIdx="10">
    <p:extLst>
      <p:ext uri="{19B8F6BF-5375-455C-9EA6-DF929625EA0E}">
        <p15:presenceInfo xmlns:p15="http://schemas.microsoft.com/office/powerpoint/2012/main" userId="Luisa Hurtado" providerId="None"/>
      </p:ext>
    </p:extLst>
  </p:cmAuthor>
  <p:cmAuthor id="4" name="ursula_carreno" initials="u" lastIdx="30" clrIdx="4"/>
  <p:cmAuthor id="5" name="Eric Ivan Campos Perez" initials="EICP" lastIdx="6" clrIdx="5"/>
  <p:cmAuthor id="6" name="Ubaldo Chavez Urbina" initials="UCU"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0F34"/>
    <a:srgbClr val="807F83"/>
    <a:srgbClr val="00783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8" autoAdjust="0"/>
    <p:restoredTop sz="86587" autoAdjust="0"/>
  </p:normalViewPr>
  <p:slideViewPr>
    <p:cSldViewPr snapToGrid="0" snapToObjects="1">
      <p:cViewPr>
        <p:scale>
          <a:sx n="70" d="100"/>
          <a:sy n="70" d="100"/>
        </p:scale>
        <p:origin x="1542" y="48"/>
      </p:cViewPr>
      <p:guideLst>
        <p:guide orient="horz" pos="2160"/>
        <p:guide pos="28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9E889F-0531-43B7-BF73-75D0B6125589}" type="datetimeFigureOut">
              <a:rPr lang="es-MX" smtClean="0"/>
              <a:pPr/>
              <a:t>04/05/2017</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6A1E22-5C19-499B-90D0-6ED5B6C2CCEF}" type="slidenum">
              <a:rPr lang="es-MX" smtClean="0"/>
              <a:pPr/>
              <a:t>‹Nº›</a:t>
            </a:fld>
            <a:endParaRPr lang="es-MX"/>
          </a:p>
        </p:txBody>
      </p:sp>
    </p:spTree>
    <p:extLst>
      <p:ext uri="{BB962C8B-B14F-4D97-AF65-F5344CB8AC3E}">
        <p14:creationId xmlns:p14="http://schemas.microsoft.com/office/powerpoint/2010/main" val="322806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C6A1E22-5C19-499B-90D0-6ED5B6C2CCEF}" type="slidenum">
              <a:rPr lang="es-MX" smtClean="0"/>
              <a:pPr/>
              <a:t>1</a:t>
            </a:fld>
            <a:endParaRPr lang="es-MX"/>
          </a:p>
        </p:txBody>
      </p:sp>
    </p:spTree>
    <p:extLst>
      <p:ext uri="{BB962C8B-B14F-4D97-AF65-F5344CB8AC3E}">
        <p14:creationId xmlns:p14="http://schemas.microsoft.com/office/powerpoint/2010/main" val="321275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C6A1E22-5C19-499B-90D0-6ED5B6C2CCEF}" type="slidenum">
              <a:rPr lang="es-MX" smtClean="0"/>
              <a:pPr/>
              <a:t>11</a:t>
            </a:fld>
            <a:endParaRPr lang="es-MX"/>
          </a:p>
        </p:txBody>
      </p:sp>
    </p:spTree>
    <p:extLst>
      <p:ext uri="{BB962C8B-B14F-4D97-AF65-F5344CB8AC3E}">
        <p14:creationId xmlns:p14="http://schemas.microsoft.com/office/powerpoint/2010/main" val="11066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C6A1E22-5C19-499B-90D0-6ED5B6C2CCEF}" type="slidenum">
              <a:rPr lang="es-MX" smtClean="0"/>
              <a:pPr/>
              <a:t>12</a:t>
            </a:fld>
            <a:endParaRPr lang="es-MX"/>
          </a:p>
        </p:txBody>
      </p:sp>
    </p:spTree>
    <p:extLst>
      <p:ext uri="{BB962C8B-B14F-4D97-AF65-F5344CB8AC3E}">
        <p14:creationId xmlns:p14="http://schemas.microsoft.com/office/powerpoint/2010/main" val="3683298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02ADE6A-D55D-413D-B48C-312743C091C4}" type="datetime1">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pPr/>
              <a:t>‹Nº›</a:t>
            </a:fld>
            <a:endParaRPr lang="en-US"/>
          </a:p>
        </p:txBody>
      </p:sp>
      <p:sp>
        <p:nvSpPr>
          <p:cNvPr id="8" name="Title Placeholder 1"/>
          <p:cNvSpPr txBox="1">
            <a:spLocks/>
          </p:cNvSpPr>
          <p:nvPr userDrawn="1"/>
        </p:nvSpPr>
        <p:spPr>
          <a:xfrm>
            <a:off x="457200" y="274638"/>
            <a:ext cx="8229600" cy="1143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2000" kern="1200">
                <a:solidFill>
                  <a:srgbClr val="807F83"/>
                </a:solidFill>
                <a:latin typeface="Trajan Pro"/>
                <a:ea typeface="+mj-ea"/>
                <a:cs typeface="Trajan Pro"/>
              </a:defRPr>
            </a:lvl1pPr>
          </a:lstStyle>
          <a:p>
            <a:r>
              <a:rPr lang="en-US" smtClean="0"/>
              <a:t>Título</a:t>
            </a:r>
            <a:endParaRPr lang="en-US" dirty="0"/>
          </a:p>
        </p:txBody>
      </p:sp>
    </p:spTree>
    <p:extLst>
      <p:ext uri="{BB962C8B-B14F-4D97-AF65-F5344CB8AC3E}">
        <p14:creationId xmlns:p14="http://schemas.microsoft.com/office/powerpoint/2010/main" val="17283514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8706F-B3D1-44FE-B1FE-347C8F651513}" type="datetime1">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‹Nº›</a:t>
            </a:fld>
            <a:endParaRPr lang="en-US"/>
          </a:p>
        </p:txBody>
      </p:sp>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23622"/>
            <a:ext cx="2057400" cy="4502541"/>
          </a:xfrm>
        </p:spPr>
        <p:txBody>
          <a:bodyPr vert="eaVert"/>
          <a:lstStyle>
            <a:lvl1pPr>
              <a:defRPr>
                <a:solidFill>
                  <a:srgbClr val="807F83"/>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23622"/>
            <a:ext cx="6019800" cy="450254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C1F441-B6DF-4F00-8900-74EDE775372D}" type="datetime1">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‹Nº›</a:t>
            </a:fld>
            <a:endParaRPr lang="en-US"/>
          </a:p>
        </p:txBody>
      </p:sp>
      <p:sp>
        <p:nvSpPr>
          <p:cNvPr id="8" name="Title Placeholder 1"/>
          <p:cNvSpPr txBox="1">
            <a:spLocks/>
          </p:cNvSpPr>
          <p:nvPr userDrawn="1"/>
        </p:nvSpPr>
        <p:spPr>
          <a:xfrm>
            <a:off x="457200" y="274638"/>
            <a:ext cx="8229600" cy="1143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2000" kern="1200">
                <a:solidFill>
                  <a:srgbClr val="807F83"/>
                </a:solidFill>
                <a:latin typeface="Trajan Pro"/>
                <a:ea typeface="+mj-ea"/>
                <a:cs typeface="Trajan Pro"/>
              </a:defRPr>
            </a:lvl1pPr>
          </a:lstStyle>
          <a:p>
            <a:r>
              <a:rPr lang="en-US" smtClean="0"/>
              <a:t>Título</a:t>
            </a:r>
            <a:endParaRPr lang="en-US" dirty="0"/>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F1FF8A2-65C0-49D9-940F-F1450529B768}" type="datetime1">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‹Nº›</a:t>
            </a:fld>
            <a:endParaRPr lang="en-US"/>
          </a:p>
        </p:txBody>
      </p:sp>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807F8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C0A877C-48AC-441E-8660-287213EDDF9E}" type="datetime1">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‹Nº›</a:t>
            </a:fld>
            <a:endParaRPr lang="en-US"/>
          </a:p>
        </p:txBody>
      </p:sp>
      <p:sp>
        <p:nvSpPr>
          <p:cNvPr id="8" name="Title Placeholder 1"/>
          <p:cNvSpPr txBox="1">
            <a:spLocks/>
          </p:cNvSpPr>
          <p:nvPr userDrawn="1"/>
        </p:nvSpPr>
        <p:spPr>
          <a:xfrm>
            <a:off x="457200" y="274638"/>
            <a:ext cx="8229600" cy="1143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2000" kern="1200">
                <a:solidFill>
                  <a:srgbClr val="807F83"/>
                </a:solidFill>
                <a:latin typeface="Trajan Pro"/>
                <a:ea typeface="+mj-ea"/>
                <a:cs typeface="Trajan Pro"/>
              </a:defRPr>
            </a:lvl1pPr>
          </a:lstStyle>
          <a:p>
            <a:r>
              <a:rPr lang="en-US" smtClean="0"/>
              <a:t>Título</a:t>
            </a:r>
            <a:endParaRPr lang="en-US" dirty="0"/>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HC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3784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40300" y="1600200"/>
            <a:ext cx="3746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3486FA-C3E1-4861-A9AE-1C7F05701AD2}" type="datetime1">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pPr/>
              <a:t>‹Nº›</a:t>
            </a:fld>
            <a:endParaRPr lang="en-US"/>
          </a:p>
        </p:txBody>
      </p:sp>
      <p:sp>
        <p:nvSpPr>
          <p:cNvPr id="9"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38100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381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14900" y="1535113"/>
            <a:ext cx="37719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914900" y="2174875"/>
            <a:ext cx="37719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255CE5CA-CCEC-46BD-9721-91214A3F0B1B}" type="datetime1">
              <a:rPr lang="en-US" smtClean="0"/>
              <a:pPr/>
              <a:t>5/4/2017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pPr/>
              <a:t>‹Nº›</a:t>
            </a:fld>
            <a:endParaRPr lang="en-US"/>
          </a:p>
        </p:txBody>
      </p:sp>
      <p:sp>
        <p:nvSpPr>
          <p:cNvPr id="10"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F78D9E-58EA-409E-8066-6715F866F105}" type="datetime1">
              <a:rPr lang="en-US" smtClean="0"/>
              <a:pPr/>
              <a:t>5/4/2017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pPr/>
              <a:t>‹Nº›</a:t>
            </a:fld>
            <a:endParaRPr lang="en-US"/>
          </a:p>
        </p:txBody>
      </p:sp>
      <p:sp>
        <p:nvSpPr>
          <p:cNvPr id="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F3E5E-C983-46AD-B30F-8B82384BEA0A}" type="datetime1">
              <a:rPr lang="en-US" smtClean="0"/>
              <a:pPr/>
              <a:t>5/4/2017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pPr/>
              <a:t>‹Nº›</a:t>
            </a:fld>
            <a:endParaRPr lang="en-US"/>
          </a:p>
        </p:txBody>
      </p:sp>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406900" y="1767944"/>
            <a:ext cx="4286250" cy="4358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767944"/>
            <a:ext cx="3784600" cy="4358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58A13065-845F-4D45-A650-7A1BDABCEC41}" type="datetime1">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‹Nº›</a:t>
            </a:fld>
            <a:endParaRPr kumimoji="0" lang="en-US" dirty="0">
              <a:solidFill>
                <a:schemeClr val="accent3">
                  <a:shade val="75000"/>
                </a:schemeClr>
              </a:solidFill>
            </a:endParaRPr>
          </a:p>
        </p:txBody>
      </p:sp>
      <p:sp>
        <p:nvSpPr>
          <p:cNvPr id="8"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err="1" smtClean="0"/>
              <a:t>Título</a:t>
            </a:r>
            <a:endParaRPr lang="en-US" dirty="0"/>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659703"/>
            <a:ext cx="5486400" cy="306787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0485BD-381C-40D9-8C9D-0A5B8C2385F6}" type="datetime1">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pPr/>
              <a:t>‹Nº›</a:t>
            </a:fld>
            <a:endParaRPr lang="en-US"/>
          </a:p>
        </p:txBody>
      </p:sp>
      <p:sp>
        <p:nvSpPr>
          <p:cNvPr id="10" name="Title Placeholder 1"/>
          <p:cNvSpPr txBox="1">
            <a:spLocks/>
          </p:cNvSpPr>
          <p:nvPr userDrawn="1"/>
        </p:nvSpPr>
        <p:spPr>
          <a:xfrm>
            <a:off x="457200" y="274638"/>
            <a:ext cx="8229600" cy="1143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2000" kern="1200">
                <a:solidFill>
                  <a:srgbClr val="807F83"/>
                </a:solidFill>
                <a:latin typeface="Trajan Pro"/>
                <a:ea typeface="+mj-ea"/>
                <a:cs typeface="Trajan Pro"/>
              </a:defRPr>
            </a:lvl1pPr>
          </a:lstStyle>
          <a:p>
            <a:r>
              <a:rPr lang="en-US" smtClean="0"/>
              <a:t>Título</a:t>
            </a:r>
            <a:endParaRPr lang="en-US" dirty="0"/>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lumMod val="95000"/>
                <a:alpha val="53000"/>
              </a:schemeClr>
            </a:gs>
            <a:gs pos="0">
              <a:schemeClr val="bg1">
                <a:lumMod val="85000"/>
                <a:alpha val="47000"/>
              </a:schemeClr>
            </a:gs>
            <a:gs pos="50000">
              <a:schemeClr val="bg1">
                <a:alpha val="49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9" name="Rectángulo 8"/>
          <p:cNvSpPr/>
          <p:nvPr userDrawn="1"/>
        </p:nvSpPr>
        <p:spPr>
          <a:xfrm>
            <a:off x="457200" y="274638"/>
            <a:ext cx="6007999" cy="11430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8" name="Imagen 7" descr="escudo nacional_negro.jpg"/>
          <p:cNvPicPr>
            <a:picLocks noChangeAspect="1"/>
          </p:cNvPicPr>
          <p:nvPr userDrawn="1"/>
        </p:nvPicPr>
        <p:blipFill>
          <a:blip r:embed="rId13">
            <a:lum bright="70000" contrast="-70000"/>
            <a:alphaModFix amt="28000"/>
            <a:extLst>
              <a:ext uri="{28A0092B-C50C-407E-A947-70E740481C1C}">
                <a14:useLocalDpi xmlns:a14="http://schemas.microsoft.com/office/drawing/2010/main" val="0"/>
              </a:ext>
            </a:extLst>
          </a:blip>
          <a:stretch>
            <a:fillRect/>
          </a:stretch>
        </p:blipFill>
        <p:spPr>
          <a:xfrm>
            <a:off x="3011034" y="3008162"/>
            <a:ext cx="2857323" cy="2880000"/>
          </a:xfrm>
          <a:prstGeom prst="rect">
            <a:avLst/>
          </a:prstGeom>
          <a:blipFill rotWithShape="0">
            <a:blip r:embed="rId14">
              <a:lum bright="70000" contrast="-70000"/>
              <a:alphaModFix amt="28000"/>
            </a:blip>
            <a:stretch>
              <a:fillRect/>
            </a:stretch>
          </a:blipFill>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MX" noProof="0" dirty="0" smtClean="0"/>
              <a:t>Título</a:t>
            </a:r>
            <a:endParaRPr lang="es-MX" noProof="0"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oberana Sans" panose="02000000000000000000" pitchFamily="50" charset="0"/>
                <a:cs typeface="Soberana Sans" panose="02000000000000000000" pitchFamily="50" charset="0"/>
              </a:defRPr>
            </a:lvl1pPr>
          </a:lstStyle>
          <a:p>
            <a:fld id="{3AEDF70A-2493-43F7-9242-BD715C139886}" type="datetime1">
              <a:rPr lang="en-US" smtClean="0"/>
              <a:pPr/>
              <a:t>5/4/2017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oberana Sans" panose="02000000000000000000" pitchFamily="50" charset="0"/>
                <a:cs typeface="Soberana Sans" panose="02000000000000000000" pitchFamily="50"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oberana Sans" panose="02000000000000000000" pitchFamily="50" charset="0"/>
                <a:cs typeface="Soberana Sans" panose="02000000000000000000" pitchFamily="50" charset="0"/>
              </a:defRPr>
            </a:lvl1pPr>
          </a:lstStyle>
          <a:p>
            <a:fld id="{2066355A-084C-D24E-9AD2-7E4FC41EA627}" type="slidenum">
              <a:rPr lang="en-US" smtClean="0"/>
              <a:pPr/>
              <a:t>‹Nº›</a:t>
            </a:fld>
            <a:endParaRPr lang="en-US" dirty="0"/>
          </a:p>
        </p:txBody>
      </p:sp>
      <p:cxnSp>
        <p:nvCxnSpPr>
          <p:cNvPr id="21" name="Conector recto 20"/>
          <p:cNvCxnSpPr/>
          <p:nvPr userDrawn="1"/>
        </p:nvCxnSpPr>
        <p:spPr>
          <a:xfrm>
            <a:off x="457200" y="1457364"/>
            <a:ext cx="8229600" cy="0"/>
          </a:xfrm>
          <a:prstGeom prst="line">
            <a:avLst/>
          </a:prstGeom>
          <a:ln>
            <a:solidFill>
              <a:srgbClr val="BE0F34"/>
            </a:solidFill>
          </a:ln>
        </p:spPr>
        <p:style>
          <a:lnRef idx="2">
            <a:schemeClr val="accent1"/>
          </a:lnRef>
          <a:fillRef idx="0">
            <a:schemeClr val="accent1"/>
          </a:fillRef>
          <a:effectRef idx="1">
            <a:schemeClr val="accent1"/>
          </a:effectRef>
          <a:fontRef idx="minor">
            <a:schemeClr val="tx1"/>
          </a:fontRef>
        </p:style>
      </p:cxnSp>
      <p:sp>
        <p:nvSpPr>
          <p:cNvPr id="22" name="Rectángulo 21"/>
          <p:cNvSpPr/>
          <p:nvPr userDrawn="1"/>
        </p:nvSpPr>
        <p:spPr>
          <a:xfrm>
            <a:off x="457200" y="6126163"/>
            <a:ext cx="8229600" cy="230187"/>
          </a:xfrm>
          <a:prstGeom prst="rect">
            <a:avLst/>
          </a:prstGeom>
          <a:solidFill>
            <a:srgbClr val="807F8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iming>
    <p:tnLst>
      <p:par>
        <p:cTn id="1" dur="indefinite" restart="never" nodeType="tmRoot"/>
      </p:par>
    </p:tnLst>
  </p:timing>
  <p:hf hdr="0" ftr="0" dt="0"/>
  <p:txStyles>
    <p:titleStyle>
      <a:lvl1pPr algn="r" defTabSz="457200" rtl="0" eaLnBrk="1" latinLnBrk="0" hangingPunct="1">
        <a:spcBef>
          <a:spcPct val="0"/>
        </a:spcBef>
        <a:buNone/>
        <a:defRPr sz="2000" kern="1200">
          <a:solidFill>
            <a:srgbClr val="807F83"/>
          </a:solidFill>
          <a:latin typeface="Soberana Titular" panose="02000000000000000000" pitchFamily="50" charset="0"/>
          <a:ea typeface="+mj-ea"/>
          <a:cs typeface="Soberana Titular" panose="02000000000000000000" pitchFamily="50" charset="0"/>
        </a:defRPr>
      </a:lvl1pPr>
    </p:titleStyle>
    <p:bodyStyle>
      <a:lvl1pPr marL="342900" indent="-342900" algn="l" defTabSz="457200" rtl="0" eaLnBrk="1" latinLnBrk="0" hangingPunct="1">
        <a:spcBef>
          <a:spcPct val="20000"/>
        </a:spcBef>
        <a:buFont typeface="Arial"/>
        <a:buChar char="•"/>
        <a:defRPr sz="3200" kern="1200">
          <a:solidFill>
            <a:srgbClr val="807F83"/>
          </a:solidFill>
          <a:latin typeface="Soberana Sans" panose="02000000000000000000" pitchFamily="50" charset="0"/>
          <a:ea typeface="+mn-ea"/>
          <a:cs typeface="Soberana Sans" panose="02000000000000000000" pitchFamily="50" charset="0"/>
        </a:defRPr>
      </a:lvl1pPr>
      <a:lvl2pPr marL="742950" indent="-285750" algn="l" defTabSz="457200" rtl="0" eaLnBrk="1" latinLnBrk="0" hangingPunct="1">
        <a:spcBef>
          <a:spcPct val="20000"/>
        </a:spcBef>
        <a:buFont typeface="Arial"/>
        <a:buChar char="–"/>
        <a:defRPr sz="2800" kern="1200">
          <a:solidFill>
            <a:srgbClr val="807F83"/>
          </a:solidFill>
          <a:latin typeface="Soberana Sans" panose="02000000000000000000" pitchFamily="50" charset="0"/>
          <a:ea typeface="+mn-ea"/>
          <a:cs typeface="Soberana Sans" panose="02000000000000000000" pitchFamily="50" charset="0"/>
        </a:defRPr>
      </a:lvl2pPr>
      <a:lvl3pPr marL="1143000" indent="-228600" algn="l" defTabSz="457200" rtl="0" eaLnBrk="1" latinLnBrk="0" hangingPunct="1">
        <a:spcBef>
          <a:spcPct val="20000"/>
        </a:spcBef>
        <a:buFont typeface="Arial"/>
        <a:buChar char="•"/>
        <a:defRPr sz="2400" kern="1200">
          <a:solidFill>
            <a:srgbClr val="807F83"/>
          </a:solidFill>
          <a:latin typeface="Soberana Sans" panose="02000000000000000000" pitchFamily="50" charset="0"/>
          <a:ea typeface="+mn-ea"/>
          <a:cs typeface="Soberana Sans" panose="02000000000000000000" pitchFamily="50" charset="0"/>
        </a:defRPr>
      </a:lvl3pPr>
      <a:lvl4pPr marL="1600200" indent="-228600" algn="l" defTabSz="457200" rtl="0" eaLnBrk="1" latinLnBrk="0" hangingPunct="1">
        <a:spcBef>
          <a:spcPct val="20000"/>
        </a:spcBef>
        <a:buFont typeface="Arial"/>
        <a:buChar char="–"/>
        <a:defRPr sz="2000" kern="1200">
          <a:solidFill>
            <a:srgbClr val="807F83"/>
          </a:solidFill>
          <a:latin typeface="Soberana Sans" panose="02000000000000000000" pitchFamily="50" charset="0"/>
          <a:ea typeface="+mn-ea"/>
          <a:cs typeface="Soberana Sans" panose="02000000000000000000" pitchFamily="50" charset="0"/>
        </a:defRPr>
      </a:lvl4pPr>
      <a:lvl5pPr marL="2057400" indent="-228600" algn="l" defTabSz="457200" rtl="0" eaLnBrk="1" latinLnBrk="0" hangingPunct="1">
        <a:spcBef>
          <a:spcPct val="20000"/>
        </a:spcBef>
        <a:buFont typeface="Arial"/>
        <a:buChar char="»"/>
        <a:defRPr sz="2000" kern="1200">
          <a:solidFill>
            <a:srgbClr val="807F83"/>
          </a:solidFill>
          <a:latin typeface="Soberana Sans" panose="02000000000000000000" pitchFamily="50" charset="0"/>
          <a:ea typeface="+mn-ea"/>
          <a:cs typeface="Soberana Sans" panose="02000000000000000000" pitchFamily="50"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0">
          <a:gsLst>
            <a:gs pos="0">
              <a:schemeClr val="bg1">
                <a:lumMod val="85000"/>
                <a:alpha val="70000"/>
              </a:schemeClr>
            </a:gs>
            <a:gs pos="100000">
              <a:schemeClr val="bg1">
                <a:lumMod val="75000"/>
                <a:alpha val="70000"/>
              </a:schemeClr>
            </a:gs>
            <a:gs pos="84000">
              <a:schemeClr val="bg1">
                <a:lumMod val="85000"/>
                <a:alpha val="20000"/>
              </a:schemeClr>
            </a:gs>
            <a:gs pos="19000">
              <a:schemeClr val="bg1">
                <a:lumMod val="85000"/>
                <a:alpha val="20000"/>
              </a:schemeClr>
            </a:gs>
            <a:gs pos="50000">
              <a:schemeClr val="bg1">
                <a:alpha val="88000"/>
              </a:schemeClr>
            </a:gs>
          </a:gsLst>
          <a:lin ang="0" scaled="0"/>
          <a:tileRect/>
        </a:gradFill>
        <a:effectLst/>
      </p:bgPr>
    </p:bg>
    <p:spTree>
      <p:nvGrpSpPr>
        <p:cNvPr id="1" name=""/>
        <p:cNvGrpSpPr/>
        <p:nvPr/>
      </p:nvGrpSpPr>
      <p:grpSpPr>
        <a:xfrm>
          <a:off x="0" y="0"/>
          <a:ext cx="0" cy="0"/>
          <a:chOff x="0" y="0"/>
          <a:chExt cx="0" cy="0"/>
        </a:xfrm>
      </p:grpSpPr>
      <p:sp>
        <p:nvSpPr>
          <p:cNvPr id="5" name="Rectángulo 4"/>
          <p:cNvSpPr/>
          <p:nvPr/>
        </p:nvSpPr>
        <p:spPr>
          <a:xfrm>
            <a:off x="0" y="3378410"/>
            <a:ext cx="9144000" cy="3491465"/>
          </a:xfrm>
          <a:prstGeom prst="rect">
            <a:avLst/>
          </a:prstGeom>
          <a:solidFill>
            <a:srgbClr val="807F8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ctrTitle"/>
          </p:nvPr>
        </p:nvSpPr>
        <p:spPr>
          <a:xfrm>
            <a:off x="661988" y="4126659"/>
            <a:ext cx="7772400" cy="1470025"/>
          </a:xfrm>
        </p:spPr>
        <p:txBody>
          <a:bodyPr/>
          <a:lstStyle/>
          <a:p>
            <a:pPr algn="ctr">
              <a:spcBef>
                <a:spcPts val="600"/>
              </a:spcBef>
              <a:spcAft>
                <a:spcPts val="2400"/>
              </a:spcAft>
            </a:pPr>
            <a:r>
              <a:rPr lang="es-MX" dirty="0">
                <a:solidFill>
                  <a:srgbClr val="FFFFFF"/>
                </a:solidFill>
              </a:rPr>
              <a:t>Foro de Infraestructura para el éxito de las Zonas Económicas Especiales</a:t>
            </a:r>
            <a:endParaRPr lang="es-ES" dirty="0">
              <a:solidFill>
                <a:srgbClr val="FFFFFF"/>
              </a:solidFill>
              <a:latin typeface="Soberana Titular" panose="02000000000000000000" pitchFamily="50" charset="0"/>
            </a:endParaRPr>
          </a:p>
        </p:txBody>
      </p:sp>
      <p:sp>
        <p:nvSpPr>
          <p:cNvPr id="3" name="Subtítulo 2"/>
          <p:cNvSpPr>
            <a:spLocks noGrp="1"/>
          </p:cNvSpPr>
          <p:nvPr>
            <p:ph type="subTitle" idx="1"/>
          </p:nvPr>
        </p:nvSpPr>
        <p:spPr>
          <a:xfrm>
            <a:off x="2587304" y="6182832"/>
            <a:ext cx="6400800" cy="558809"/>
          </a:xfrm>
        </p:spPr>
        <p:txBody>
          <a:bodyPr>
            <a:noAutofit/>
          </a:bodyPr>
          <a:lstStyle/>
          <a:p>
            <a:pPr algn="r"/>
            <a:r>
              <a:rPr lang="es-MX" sz="1800" dirty="0" smtClean="0">
                <a:solidFill>
                  <a:schemeClr val="bg1"/>
                </a:solidFill>
                <a:latin typeface="Soberana Titular" panose="02000000000000000000" pitchFamily="50" charset="0"/>
              </a:rPr>
              <a:t>Unidad de Inversiones</a:t>
            </a:r>
          </a:p>
          <a:p>
            <a:pPr algn="r"/>
            <a:r>
              <a:rPr lang="es-MX" sz="1800" dirty="0" smtClean="0">
                <a:solidFill>
                  <a:schemeClr val="bg1"/>
                </a:solidFill>
                <a:latin typeface="Soberana Titular" panose="02000000000000000000" pitchFamily="50" charset="0"/>
              </a:rPr>
              <a:t>Mayo </a:t>
            </a:r>
            <a:r>
              <a:rPr lang="es-MX" sz="1800" dirty="0" smtClean="0">
                <a:solidFill>
                  <a:schemeClr val="bg1"/>
                </a:solidFill>
                <a:latin typeface="Soberana Titular" panose="02000000000000000000" pitchFamily="50" charset="0"/>
              </a:rPr>
              <a:t>de 2017</a:t>
            </a:r>
            <a:endParaRPr lang="es-MX" sz="1800" dirty="0">
              <a:solidFill>
                <a:schemeClr val="bg1"/>
              </a:solidFill>
              <a:latin typeface="Soberana Titular" panose="02000000000000000000" pitchFamily="50" charset="0"/>
            </a:endParaRPr>
          </a:p>
        </p:txBody>
      </p:sp>
      <p:pic>
        <p:nvPicPr>
          <p:cNvPr id="12" name="Imagen 11" descr="SHCP_Vertical_WE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7008" y="473328"/>
            <a:ext cx="2001190" cy="2314584"/>
          </a:xfrm>
          <a:prstGeom prst="rect">
            <a:avLst/>
          </a:prstGeom>
        </p:spPr>
      </p:pic>
      <p:grpSp>
        <p:nvGrpSpPr>
          <p:cNvPr id="16" name="Agrupar 15"/>
          <p:cNvGrpSpPr/>
          <p:nvPr/>
        </p:nvGrpSpPr>
        <p:grpSpPr>
          <a:xfrm>
            <a:off x="159503" y="4853182"/>
            <a:ext cx="1048416" cy="45719"/>
            <a:chOff x="1885284" y="4385501"/>
            <a:chExt cx="1471076" cy="39014"/>
          </a:xfrm>
        </p:grpSpPr>
        <p:cxnSp>
          <p:nvCxnSpPr>
            <p:cNvPr id="11" name="Conector recto 10"/>
            <p:cNvCxnSpPr/>
            <p:nvPr/>
          </p:nvCxnSpPr>
          <p:spPr>
            <a:xfrm>
              <a:off x="1885284" y="4385501"/>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Conector recto 12"/>
            <p:cNvCxnSpPr/>
            <p:nvPr/>
          </p:nvCxnSpPr>
          <p:spPr>
            <a:xfrm>
              <a:off x="1885284" y="4424515"/>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grpSp>
      <p:grpSp>
        <p:nvGrpSpPr>
          <p:cNvPr id="18" name="Agrupar 17"/>
          <p:cNvGrpSpPr/>
          <p:nvPr/>
        </p:nvGrpSpPr>
        <p:grpSpPr>
          <a:xfrm>
            <a:off x="7939688" y="4848745"/>
            <a:ext cx="1048416" cy="45719"/>
            <a:chOff x="1885284" y="4385501"/>
            <a:chExt cx="1471076" cy="39014"/>
          </a:xfrm>
        </p:grpSpPr>
        <p:cxnSp>
          <p:nvCxnSpPr>
            <p:cNvPr id="19" name="Conector recto 18"/>
            <p:cNvCxnSpPr/>
            <p:nvPr/>
          </p:nvCxnSpPr>
          <p:spPr>
            <a:xfrm>
              <a:off x="1885284" y="4385501"/>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0" name="Conector recto 19"/>
            <p:cNvCxnSpPr/>
            <p:nvPr/>
          </p:nvCxnSpPr>
          <p:spPr>
            <a:xfrm>
              <a:off x="1885284" y="4424515"/>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36717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Autofit/>
          </a:bodyPr>
          <a:lstStyle/>
          <a:p>
            <a:pPr marL="0" indent="0" algn="just">
              <a:spcBef>
                <a:spcPts val="0"/>
              </a:spcBef>
              <a:buNone/>
            </a:pPr>
            <a:r>
              <a:rPr lang="es-MX" sz="1600" dirty="0" smtClean="0">
                <a:latin typeface="Soberana Sans Light" panose="02000000000000000000" pitchFamily="50" charset="0"/>
              </a:rPr>
              <a:t>En </a:t>
            </a:r>
            <a:r>
              <a:rPr lang="es-MX" sz="1600" dirty="0">
                <a:latin typeface="Soberana Sans Light" panose="02000000000000000000" pitchFamily="50" charset="0"/>
              </a:rPr>
              <a:t>el presente año se tiene asignado un monto de </a:t>
            </a:r>
            <a:r>
              <a:rPr lang="es-MX" sz="1600" b="1" dirty="0">
                <a:latin typeface="Soberana Sans Light" panose="02000000000000000000" pitchFamily="50" charset="0"/>
              </a:rPr>
              <a:t>1,781.9 </a:t>
            </a:r>
            <a:r>
              <a:rPr lang="es-MX" sz="1600" b="1" dirty="0" err="1">
                <a:latin typeface="Soberana Sans Light" panose="02000000000000000000" pitchFamily="50" charset="0"/>
              </a:rPr>
              <a:t>mdp</a:t>
            </a:r>
            <a:r>
              <a:rPr lang="es-MX" sz="1600" dirty="0">
                <a:latin typeface="Soberana Sans Light" panose="02000000000000000000" pitchFamily="50" charset="0"/>
              </a:rPr>
              <a:t>, </a:t>
            </a:r>
            <a:r>
              <a:rPr lang="es-MX" sz="1600" dirty="0" smtClean="0">
                <a:latin typeface="Soberana Sans Light" panose="02000000000000000000" pitchFamily="50" charset="0"/>
              </a:rPr>
              <a:t>los cuales se encuentran repartidos en 6 </a:t>
            </a:r>
            <a:r>
              <a:rPr lang="es-MX" sz="1600" dirty="0">
                <a:latin typeface="Soberana Sans Light" panose="02000000000000000000" pitchFamily="50" charset="0"/>
              </a:rPr>
              <a:t>proyectos de </a:t>
            </a:r>
            <a:r>
              <a:rPr lang="es-MX" sz="1600" dirty="0" smtClean="0">
                <a:latin typeface="Soberana Sans Light" panose="02000000000000000000" pitchFamily="50" charset="0"/>
              </a:rPr>
              <a:t>inversión:</a:t>
            </a:r>
          </a:p>
          <a:p>
            <a:pPr marL="0" indent="0" algn="just">
              <a:spcBef>
                <a:spcPts val="0"/>
              </a:spcBef>
              <a:buNone/>
            </a:pPr>
            <a:endParaRPr lang="es-MX" sz="1600" dirty="0" smtClean="0">
              <a:latin typeface="Soberana Sans Light" panose="02000000000000000000" pitchFamily="50" charset="0"/>
            </a:endParaRPr>
          </a:p>
          <a:p>
            <a:pPr algn="just">
              <a:spcBef>
                <a:spcPts val="0"/>
              </a:spcBef>
            </a:pPr>
            <a:r>
              <a:rPr lang="es-MX" sz="1600" dirty="0" smtClean="0">
                <a:latin typeface="Soberana Sans Light" panose="02000000000000000000" pitchFamily="50" charset="0"/>
              </a:rPr>
              <a:t>2 en </a:t>
            </a:r>
            <a:r>
              <a:rPr lang="es-MX" sz="1600" dirty="0">
                <a:latin typeface="Soberana Sans Light" panose="02000000000000000000" pitchFamily="50" charset="0"/>
              </a:rPr>
              <a:t>el Sector </a:t>
            </a:r>
            <a:r>
              <a:rPr lang="es-MX" sz="1600" dirty="0" smtClean="0">
                <a:latin typeface="Soberana Sans Light" panose="02000000000000000000" pitchFamily="50" charset="0"/>
              </a:rPr>
              <a:t>Hidráulico</a:t>
            </a:r>
          </a:p>
          <a:p>
            <a:pPr lvl="1" algn="just">
              <a:spcBef>
                <a:spcPts val="0"/>
              </a:spcBef>
            </a:pPr>
            <a:r>
              <a:rPr lang="es-MX" sz="1400" dirty="0">
                <a:latin typeface="Soberana Sans Light" panose="02000000000000000000" pitchFamily="50" charset="0"/>
              </a:rPr>
              <a:t>Mantenimiento y rehabilitación del Sistema Acueducto </a:t>
            </a:r>
            <a:r>
              <a:rPr lang="es-MX" sz="1400" dirty="0" err="1">
                <a:latin typeface="Soberana Sans Light" panose="02000000000000000000" pitchFamily="50" charset="0"/>
              </a:rPr>
              <a:t>Uxpanapa</a:t>
            </a:r>
            <a:r>
              <a:rPr lang="es-MX" sz="1400" dirty="0">
                <a:latin typeface="Soberana Sans Light" panose="02000000000000000000" pitchFamily="50" charset="0"/>
              </a:rPr>
              <a:t> La </a:t>
            </a:r>
            <a:r>
              <a:rPr lang="es-MX" sz="1400" dirty="0" smtClean="0">
                <a:latin typeface="Soberana Sans Light" panose="02000000000000000000" pitchFamily="50" charset="0"/>
              </a:rPr>
              <a:t>Cangrejera, con una asignación de </a:t>
            </a:r>
            <a:r>
              <a:rPr lang="es-MX" sz="1400" b="1" dirty="0" smtClean="0">
                <a:latin typeface="Soberana Sans Light" panose="02000000000000000000" pitchFamily="50" charset="0"/>
              </a:rPr>
              <a:t>50.0 </a:t>
            </a:r>
            <a:r>
              <a:rPr lang="es-MX" sz="1400" b="1" dirty="0" err="1" smtClean="0">
                <a:latin typeface="Soberana Sans Light" panose="02000000000000000000" pitchFamily="50" charset="0"/>
              </a:rPr>
              <a:t>mdp</a:t>
            </a:r>
            <a:r>
              <a:rPr lang="es-MX" sz="1400" b="1" dirty="0" smtClean="0">
                <a:latin typeface="Soberana Sans Light" panose="02000000000000000000" pitchFamily="50" charset="0"/>
              </a:rPr>
              <a:t>.</a:t>
            </a:r>
          </a:p>
          <a:p>
            <a:pPr lvl="1" algn="just">
              <a:spcBef>
                <a:spcPts val="0"/>
              </a:spcBef>
            </a:pPr>
            <a:r>
              <a:rPr lang="es-MX" sz="1400" dirty="0">
                <a:latin typeface="Soberana Sans Light" panose="02000000000000000000" pitchFamily="50" charset="0"/>
              </a:rPr>
              <a:t>Mantenimiento y rehabilitación 2017 del Acueducto D.I.M. Lázaro </a:t>
            </a:r>
            <a:r>
              <a:rPr lang="es-MX" sz="1400" dirty="0" smtClean="0">
                <a:latin typeface="Soberana Sans Light" panose="02000000000000000000" pitchFamily="50" charset="0"/>
              </a:rPr>
              <a:t>Cárdenas, con una asignación de </a:t>
            </a:r>
            <a:r>
              <a:rPr lang="es-MX" sz="1400" b="1" dirty="0" smtClean="0">
                <a:latin typeface="Soberana Sans Light" panose="02000000000000000000" pitchFamily="50" charset="0"/>
              </a:rPr>
              <a:t>25.0 </a:t>
            </a:r>
            <a:r>
              <a:rPr lang="es-MX" sz="1400" b="1" dirty="0" err="1" smtClean="0">
                <a:latin typeface="Soberana Sans Light" panose="02000000000000000000" pitchFamily="50" charset="0"/>
              </a:rPr>
              <a:t>mdp</a:t>
            </a:r>
            <a:r>
              <a:rPr lang="es-MX" sz="1400" b="1" dirty="0" smtClean="0">
                <a:latin typeface="Soberana Sans Light" panose="02000000000000000000" pitchFamily="50" charset="0"/>
              </a:rPr>
              <a:t>.</a:t>
            </a:r>
          </a:p>
          <a:p>
            <a:pPr lvl="1" algn="just">
              <a:spcBef>
                <a:spcPts val="0"/>
              </a:spcBef>
            </a:pPr>
            <a:endParaRPr lang="es-MX" sz="1600" dirty="0">
              <a:latin typeface="Soberana Sans Light" panose="02000000000000000000" pitchFamily="50" charset="0"/>
            </a:endParaRPr>
          </a:p>
          <a:p>
            <a:pPr algn="just">
              <a:spcBef>
                <a:spcPts val="0"/>
              </a:spcBef>
            </a:pPr>
            <a:r>
              <a:rPr lang="es-MX" sz="1600" dirty="0" smtClean="0">
                <a:latin typeface="Soberana Sans Light" panose="02000000000000000000" pitchFamily="50" charset="0"/>
              </a:rPr>
              <a:t>4 </a:t>
            </a:r>
            <a:r>
              <a:rPr lang="es-MX" sz="1600" dirty="0">
                <a:latin typeface="Soberana Sans Light" panose="02000000000000000000" pitchFamily="50" charset="0"/>
              </a:rPr>
              <a:t>en el Sector de Comunicaciones y Trasportes</a:t>
            </a:r>
            <a:r>
              <a:rPr lang="es-MX" sz="1600" dirty="0" smtClean="0">
                <a:latin typeface="Soberana Sans Light" panose="02000000000000000000" pitchFamily="50" charset="0"/>
              </a:rPr>
              <a:t>.</a:t>
            </a:r>
          </a:p>
          <a:p>
            <a:pPr lvl="1" algn="just">
              <a:spcBef>
                <a:spcPts val="0"/>
              </a:spcBef>
            </a:pPr>
            <a:r>
              <a:rPr lang="es-MX" sz="1400" dirty="0">
                <a:latin typeface="Soberana Sans Light" panose="02000000000000000000" pitchFamily="50" charset="0"/>
              </a:rPr>
              <a:t>Modernización carretera federal MEX 180. Tramo: Coatzacoalcos-Nuevo </a:t>
            </a:r>
            <a:r>
              <a:rPr lang="es-MX" sz="1400" dirty="0" smtClean="0">
                <a:latin typeface="Soberana Sans Light" panose="02000000000000000000" pitchFamily="50" charset="0"/>
              </a:rPr>
              <a:t>Teapa, con una asignación de </a:t>
            </a:r>
            <a:r>
              <a:rPr lang="es-MX" sz="1400" b="1" dirty="0" smtClean="0">
                <a:latin typeface="Soberana Sans Light" panose="02000000000000000000" pitchFamily="50" charset="0"/>
              </a:rPr>
              <a:t>95.2 </a:t>
            </a:r>
            <a:r>
              <a:rPr lang="es-MX" sz="1400" b="1" dirty="0" err="1" smtClean="0">
                <a:latin typeface="Soberana Sans Light" panose="02000000000000000000" pitchFamily="50" charset="0"/>
              </a:rPr>
              <a:t>mdp</a:t>
            </a:r>
            <a:r>
              <a:rPr lang="es-MX" sz="1400" dirty="0" smtClean="0">
                <a:latin typeface="Soberana Sans Light" panose="02000000000000000000" pitchFamily="50" charset="0"/>
              </a:rPr>
              <a:t>.</a:t>
            </a:r>
          </a:p>
          <a:p>
            <a:pPr lvl="1" algn="just">
              <a:spcBef>
                <a:spcPts val="0"/>
              </a:spcBef>
            </a:pPr>
            <a:r>
              <a:rPr lang="es-MX" sz="1400" dirty="0">
                <a:latin typeface="Soberana Sans Light" panose="02000000000000000000" pitchFamily="50" charset="0"/>
              </a:rPr>
              <a:t>Construcción del viaducto alterno, en Puerto Progreso Yucatán, con una asignación </a:t>
            </a:r>
            <a:r>
              <a:rPr lang="es-MX" sz="1400" b="1" dirty="0">
                <a:latin typeface="Soberana Sans Light" panose="02000000000000000000" pitchFamily="50" charset="0"/>
              </a:rPr>
              <a:t>100.0 </a:t>
            </a:r>
            <a:r>
              <a:rPr lang="es-MX" sz="1400" b="1" dirty="0" err="1">
                <a:latin typeface="Soberana Sans Light" panose="02000000000000000000" pitchFamily="50" charset="0"/>
              </a:rPr>
              <a:t>mdp</a:t>
            </a:r>
            <a:r>
              <a:rPr lang="es-MX" sz="1400" dirty="0">
                <a:latin typeface="Soberana Sans Light" panose="02000000000000000000" pitchFamily="50" charset="0"/>
              </a:rPr>
              <a:t>.</a:t>
            </a:r>
          </a:p>
          <a:p>
            <a:pPr lvl="1" algn="just">
              <a:spcBef>
                <a:spcPts val="0"/>
              </a:spcBef>
            </a:pPr>
            <a:r>
              <a:rPr lang="es-MX" sz="1400" dirty="0" smtClean="0">
                <a:latin typeface="Soberana Sans Light" panose="02000000000000000000" pitchFamily="50" charset="0"/>
              </a:rPr>
              <a:t>Modernización </a:t>
            </a:r>
            <a:r>
              <a:rPr lang="es-MX" sz="1400" dirty="0">
                <a:latin typeface="Soberana Sans Light" panose="02000000000000000000" pitchFamily="50" charset="0"/>
              </a:rPr>
              <a:t>de la carretera federal MEX 180.Tramos San Andrés Tuxtla Catemaco y </a:t>
            </a:r>
            <a:r>
              <a:rPr lang="es-MX" sz="1400" dirty="0" err="1">
                <a:latin typeface="Soberana Sans Light" panose="02000000000000000000" pitchFamily="50" charset="0"/>
              </a:rPr>
              <a:t>Cosoleacaque</a:t>
            </a:r>
            <a:r>
              <a:rPr lang="es-MX" sz="1400" dirty="0">
                <a:latin typeface="Soberana Sans Light" panose="02000000000000000000" pitchFamily="50" charset="0"/>
              </a:rPr>
              <a:t> </a:t>
            </a:r>
            <a:r>
              <a:rPr lang="es-MX" sz="1400" dirty="0" err="1">
                <a:latin typeface="Soberana Sans Light" panose="02000000000000000000" pitchFamily="50" charset="0"/>
              </a:rPr>
              <a:t>Jáltipan</a:t>
            </a:r>
            <a:r>
              <a:rPr lang="es-MX" sz="1400" dirty="0">
                <a:latin typeface="Soberana Sans Light" panose="02000000000000000000" pitchFamily="50" charset="0"/>
              </a:rPr>
              <a:t> Acayucan. Primera </a:t>
            </a:r>
            <a:r>
              <a:rPr lang="es-MX" sz="1400" dirty="0" smtClean="0">
                <a:latin typeface="Soberana Sans Light" panose="02000000000000000000" pitchFamily="50" charset="0"/>
              </a:rPr>
              <a:t>Etapa, con una asignación de </a:t>
            </a:r>
            <a:r>
              <a:rPr lang="es-MX" sz="1400" b="1" dirty="0" smtClean="0">
                <a:latin typeface="Soberana Sans Light" panose="02000000000000000000" pitchFamily="50" charset="0"/>
              </a:rPr>
              <a:t>300.0 </a:t>
            </a:r>
            <a:r>
              <a:rPr lang="es-MX" sz="1400" b="1" dirty="0" err="1" smtClean="0">
                <a:latin typeface="Soberana Sans Light" panose="02000000000000000000" pitchFamily="50" charset="0"/>
              </a:rPr>
              <a:t>mdp</a:t>
            </a:r>
            <a:r>
              <a:rPr lang="es-MX" sz="1400" b="1" dirty="0" smtClean="0">
                <a:latin typeface="Soberana Sans Light" panose="02000000000000000000" pitchFamily="50" charset="0"/>
              </a:rPr>
              <a:t>.</a:t>
            </a:r>
          </a:p>
          <a:p>
            <a:pPr lvl="1" algn="just">
              <a:spcBef>
                <a:spcPts val="0"/>
              </a:spcBef>
            </a:pPr>
            <a:r>
              <a:rPr lang="es-MX" sz="1400" dirty="0">
                <a:latin typeface="Soberana Sans Light" panose="02000000000000000000" pitchFamily="50" charset="0"/>
              </a:rPr>
              <a:t>Programa de Inversión de Mantenimiento de las Vías Férreas Chiapas y </a:t>
            </a:r>
            <a:r>
              <a:rPr lang="es-MX" sz="1400" dirty="0" err="1">
                <a:latin typeface="Soberana Sans Light" panose="02000000000000000000" pitchFamily="50" charset="0"/>
              </a:rPr>
              <a:t>Mayab</a:t>
            </a:r>
            <a:r>
              <a:rPr lang="es-MX" sz="1400" dirty="0">
                <a:latin typeface="Soberana Sans Light" panose="02000000000000000000" pitchFamily="50" charset="0"/>
              </a:rPr>
              <a:t>, </a:t>
            </a:r>
            <a:r>
              <a:rPr lang="es-MX" sz="1400" dirty="0" smtClean="0">
                <a:latin typeface="Soberana Sans Light" panose="02000000000000000000" pitchFamily="50" charset="0"/>
              </a:rPr>
              <a:t>2015-2018, con una asignación de </a:t>
            </a:r>
            <a:r>
              <a:rPr lang="es-MX" sz="1400" b="1" dirty="0" smtClean="0">
                <a:latin typeface="Soberana Sans Light" panose="02000000000000000000" pitchFamily="50" charset="0"/>
              </a:rPr>
              <a:t>1,211.7 </a:t>
            </a:r>
            <a:r>
              <a:rPr lang="es-MX" sz="1400" b="1" dirty="0" err="1" smtClean="0">
                <a:latin typeface="Soberana Sans Light" panose="02000000000000000000" pitchFamily="50" charset="0"/>
              </a:rPr>
              <a:t>mdp</a:t>
            </a:r>
            <a:r>
              <a:rPr lang="es-MX" sz="1400" b="1" dirty="0" smtClean="0">
                <a:latin typeface="Soberana Sans Light" panose="02000000000000000000" pitchFamily="50" charset="0"/>
              </a:rPr>
              <a:t>.</a:t>
            </a:r>
          </a:p>
          <a:p>
            <a:pPr algn="just">
              <a:lnSpc>
                <a:spcPct val="150000"/>
              </a:lnSpc>
              <a:spcBef>
                <a:spcPts val="0"/>
              </a:spcBef>
            </a:pP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10</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smtClean="0"/>
              <a:t>Banco de Proyectos</a:t>
            </a:r>
            <a:endParaRPr lang="es-MX" dirty="0"/>
          </a:p>
        </p:txBody>
      </p:sp>
    </p:spTree>
    <p:extLst>
      <p:ext uri="{BB962C8B-B14F-4D97-AF65-F5344CB8AC3E}">
        <p14:creationId xmlns:p14="http://schemas.microsoft.com/office/powerpoint/2010/main" val="3480183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marL="0" lvl="0" indent="0" algn="just">
              <a:spcBef>
                <a:spcPts val="0"/>
              </a:spcBef>
              <a:buNone/>
            </a:pPr>
            <a:r>
              <a:rPr lang="es-MX" sz="1600" dirty="0" smtClean="0">
                <a:latin typeface="Soberana Sans Light" panose="02000000000000000000" pitchFamily="50" charset="0"/>
              </a:rPr>
              <a:t>Se ha revisado con la </a:t>
            </a:r>
            <a:r>
              <a:rPr lang="es-MX" sz="1600" dirty="0">
                <a:latin typeface="Soberana Sans Light" panose="02000000000000000000" pitchFamily="50" charset="0"/>
              </a:rPr>
              <a:t>Autoridad Federal para el Desarrollo de las Zonas Económicas Especiales </a:t>
            </a:r>
            <a:r>
              <a:rPr lang="es-MX" sz="1600" dirty="0" smtClean="0">
                <a:latin typeface="Soberana Sans Light" panose="02000000000000000000" pitchFamily="50" charset="0"/>
              </a:rPr>
              <a:t>proyectos </a:t>
            </a:r>
            <a:r>
              <a:rPr lang="es-MX" sz="1600" dirty="0">
                <a:latin typeface="Soberana Sans Light" panose="02000000000000000000" pitchFamily="50" charset="0"/>
              </a:rPr>
              <a:t>a implementarse en los próximos años, </a:t>
            </a:r>
            <a:r>
              <a:rPr lang="es-MX" sz="1600" dirty="0" smtClean="0">
                <a:latin typeface="Soberana Sans Light" panose="02000000000000000000" pitchFamily="50" charset="0"/>
              </a:rPr>
              <a:t>de </a:t>
            </a:r>
            <a:r>
              <a:rPr lang="es-MX" sz="1600" dirty="0">
                <a:latin typeface="Soberana Sans Light" panose="02000000000000000000" pitchFamily="50" charset="0"/>
              </a:rPr>
              <a:t>los Sectores Hidráulico, Comunicaciones y Transportes, Energía  y de Ordenamiento Territorial en 4 de las 10 Zonas Económicas Especiales (Coatzacoalcos, Lázaro Cárdenas, Puerto Chiapas y Puerto Progreso). </a:t>
            </a:r>
          </a:p>
          <a:p>
            <a:pPr marL="0" indent="0" algn="just">
              <a:spcBef>
                <a:spcPts val="0"/>
              </a:spcBef>
              <a:buNone/>
            </a:pPr>
            <a:endParaRPr lang="es-MX" sz="1600" b="1" dirty="0">
              <a:latin typeface="Soberana Sans Light" panose="02000000000000000000" pitchFamily="50" charset="0"/>
            </a:endParaRPr>
          </a:p>
          <a:p>
            <a:pPr marL="0" indent="0" algn="just">
              <a:spcBef>
                <a:spcPts val="0"/>
              </a:spcBef>
              <a:buNone/>
            </a:pPr>
            <a:r>
              <a:rPr lang="es-MX" sz="1600" dirty="0">
                <a:latin typeface="Soberana Sans Light" panose="02000000000000000000" pitchFamily="50" charset="0"/>
              </a:rPr>
              <a:t>Para los proyectos que aun no cuenten con registro en la Cartera de la Unidad de Inversiones y que se planeé sean financiados con recursos federales, se deberá de cumplir con lo siguiente:</a:t>
            </a:r>
          </a:p>
          <a:p>
            <a:pPr marL="0" indent="0" algn="just">
              <a:spcBef>
                <a:spcPts val="0"/>
              </a:spcBef>
              <a:buNone/>
            </a:pPr>
            <a:endParaRPr lang="es-MX" sz="1600" dirty="0" smtClean="0">
              <a:latin typeface="Soberana Sans Light" panose="02000000000000000000" pitchFamily="50" charset="0"/>
            </a:endParaRPr>
          </a:p>
          <a:p>
            <a:pPr algn="just">
              <a:spcBef>
                <a:spcPts val="0"/>
              </a:spcBef>
            </a:pPr>
            <a:r>
              <a:rPr lang="es-MX" sz="1600" dirty="0">
                <a:latin typeface="Soberana Sans Light" panose="02000000000000000000" pitchFamily="50" charset="0"/>
              </a:rPr>
              <a:t>Ser incluidos en los Documentos de Planeación de las Dependencias Federales correspondientes.</a:t>
            </a:r>
          </a:p>
          <a:p>
            <a:pPr algn="just">
              <a:spcBef>
                <a:spcPts val="0"/>
              </a:spcBef>
            </a:pPr>
            <a:r>
              <a:rPr lang="es-MX" sz="1600" dirty="0">
                <a:latin typeface="Soberana Sans Light" panose="02000000000000000000" pitchFamily="50" charset="0"/>
              </a:rPr>
              <a:t>Ser </a:t>
            </a:r>
            <a:r>
              <a:rPr lang="es-MX" sz="1600" dirty="0">
                <a:latin typeface="Soberana Sans Light" panose="02000000000000000000" pitchFamily="50" charset="0"/>
              </a:rPr>
              <a:t>debidamente priorizados en el mismo, ya que ya que todos los programas y proyectos de inversión compiten por un techo </a:t>
            </a:r>
            <a:r>
              <a:rPr lang="es-MX" sz="1600" dirty="0">
                <a:latin typeface="Soberana Sans Light" panose="02000000000000000000" pitchFamily="50" charset="0"/>
              </a:rPr>
              <a:t>global.</a:t>
            </a:r>
          </a:p>
          <a:p>
            <a:pPr algn="just">
              <a:spcBef>
                <a:spcPts val="0"/>
              </a:spcBef>
            </a:pPr>
            <a:r>
              <a:rPr lang="es-MX" sz="1600" dirty="0">
                <a:latin typeface="Soberana Sans Light" panose="02000000000000000000" pitchFamily="50" charset="0"/>
              </a:rPr>
              <a:t>Enviar una solicitud de registro antes del 15 de julio del presente año.</a:t>
            </a: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11</a:t>
            </a:fld>
            <a:endParaRPr lang="en-US"/>
          </a:p>
        </p:txBody>
      </p:sp>
      <p:sp>
        <p:nvSpPr>
          <p:cNvPr id="4" name="Título 3"/>
          <p:cNvSpPr>
            <a:spLocks noGrp="1"/>
          </p:cNvSpPr>
          <p:nvPr>
            <p:ph type="title"/>
          </p:nvPr>
        </p:nvSpPr>
        <p:spPr/>
        <p:txBody>
          <a:bodyPr/>
          <a:lstStyle/>
          <a:p>
            <a:r>
              <a:rPr lang="es-MX" dirty="0" smtClean="0"/>
              <a:t>Zonas Económicas Especiales</a:t>
            </a:r>
            <a:br>
              <a:rPr lang="es-MX" dirty="0" smtClean="0"/>
            </a:br>
            <a:r>
              <a:rPr lang="es-MX" dirty="0" smtClean="0"/>
              <a:t>Proceso de Registro en la Cartera de Inversiones</a:t>
            </a:r>
            <a:endParaRPr lang="es-MX" dirty="0"/>
          </a:p>
        </p:txBody>
      </p:sp>
    </p:spTree>
    <p:extLst>
      <p:ext uri="{BB962C8B-B14F-4D97-AF65-F5344CB8AC3E}">
        <p14:creationId xmlns:p14="http://schemas.microsoft.com/office/powerpoint/2010/main" val="3401219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0">
          <a:gsLst>
            <a:gs pos="0">
              <a:schemeClr val="bg1">
                <a:lumMod val="85000"/>
                <a:alpha val="70000"/>
              </a:schemeClr>
            </a:gs>
            <a:gs pos="100000">
              <a:schemeClr val="bg1">
                <a:lumMod val="75000"/>
                <a:alpha val="70000"/>
              </a:schemeClr>
            </a:gs>
            <a:gs pos="84000">
              <a:schemeClr val="bg1">
                <a:lumMod val="85000"/>
                <a:alpha val="20000"/>
              </a:schemeClr>
            </a:gs>
            <a:gs pos="19000">
              <a:schemeClr val="bg1">
                <a:lumMod val="85000"/>
                <a:alpha val="20000"/>
              </a:schemeClr>
            </a:gs>
            <a:gs pos="50000">
              <a:schemeClr val="bg1">
                <a:alpha val="88000"/>
              </a:schemeClr>
            </a:gs>
          </a:gsLst>
          <a:lin ang="0" scaled="0"/>
          <a:tileRect/>
        </a:gradFill>
        <a:effectLst/>
      </p:bgPr>
    </p:bg>
    <p:spTree>
      <p:nvGrpSpPr>
        <p:cNvPr id="1" name=""/>
        <p:cNvGrpSpPr/>
        <p:nvPr/>
      </p:nvGrpSpPr>
      <p:grpSpPr>
        <a:xfrm>
          <a:off x="0" y="0"/>
          <a:ext cx="0" cy="0"/>
          <a:chOff x="0" y="0"/>
          <a:chExt cx="0" cy="0"/>
        </a:xfrm>
      </p:grpSpPr>
      <p:sp>
        <p:nvSpPr>
          <p:cNvPr id="5" name="Rectángulo 4"/>
          <p:cNvSpPr/>
          <p:nvPr/>
        </p:nvSpPr>
        <p:spPr>
          <a:xfrm>
            <a:off x="0" y="3378410"/>
            <a:ext cx="9144000" cy="3491465"/>
          </a:xfrm>
          <a:prstGeom prst="rect">
            <a:avLst/>
          </a:prstGeom>
          <a:solidFill>
            <a:srgbClr val="807F8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ctrTitle"/>
          </p:nvPr>
        </p:nvSpPr>
        <p:spPr>
          <a:xfrm>
            <a:off x="691496" y="3959775"/>
            <a:ext cx="7772400" cy="1646344"/>
          </a:xfrm>
        </p:spPr>
        <p:txBody>
          <a:bodyPr/>
          <a:lstStyle/>
          <a:p>
            <a:pPr algn="ctr"/>
            <a:r>
              <a:rPr lang="es-ES" dirty="0" smtClean="0">
                <a:solidFill>
                  <a:srgbClr val="FFFFFF"/>
                </a:solidFill>
                <a:latin typeface="Soberana Titular" panose="02000000000000000000" pitchFamily="50" charset="0"/>
              </a:rPr>
              <a:t>Unidad de Inversiones</a:t>
            </a:r>
            <a:br>
              <a:rPr lang="es-ES" dirty="0" smtClean="0">
                <a:solidFill>
                  <a:srgbClr val="FFFFFF"/>
                </a:solidFill>
                <a:latin typeface="Soberana Titular" panose="02000000000000000000" pitchFamily="50" charset="0"/>
              </a:rPr>
            </a:br>
            <a:r>
              <a:rPr lang="es-ES" dirty="0" smtClean="0">
                <a:solidFill>
                  <a:srgbClr val="FFFFFF"/>
                </a:solidFill>
              </a:rPr>
              <a:t>Director General Adjunto de Proyecto de Inversión “B”</a:t>
            </a:r>
            <a:br>
              <a:rPr lang="es-ES" dirty="0" smtClean="0">
                <a:solidFill>
                  <a:srgbClr val="FFFFFF"/>
                </a:solidFill>
              </a:rPr>
            </a:br>
            <a:r>
              <a:rPr lang="es-ES" dirty="0" smtClean="0">
                <a:solidFill>
                  <a:srgbClr val="FFFFFF"/>
                </a:solidFill>
              </a:rPr>
              <a:t>Armando Emilio Montero Sánchez</a:t>
            </a:r>
            <a:endParaRPr lang="es-ES" dirty="0">
              <a:solidFill>
                <a:srgbClr val="FFFFFF"/>
              </a:solidFill>
              <a:latin typeface="Soberana Titular" panose="02000000000000000000" pitchFamily="50" charset="0"/>
            </a:endParaRPr>
          </a:p>
        </p:txBody>
      </p:sp>
      <p:grpSp>
        <p:nvGrpSpPr>
          <p:cNvPr id="16" name="Agrupar 15"/>
          <p:cNvGrpSpPr/>
          <p:nvPr/>
        </p:nvGrpSpPr>
        <p:grpSpPr>
          <a:xfrm>
            <a:off x="159503" y="4853182"/>
            <a:ext cx="1048416" cy="45719"/>
            <a:chOff x="1885284" y="4385501"/>
            <a:chExt cx="1471076" cy="39014"/>
          </a:xfrm>
        </p:grpSpPr>
        <p:cxnSp>
          <p:nvCxnSpPr>
            <p:cNvPr id="11" name="Conector recto 10"/>
            <p:cNvCxnSpPr/>
            <p:nvPr/>
          </p:nvCxnSpPr>
          <p:spPr>
            <a:xfrm>
              <a:off x="1885284" y="4385501"/>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Conector recto 12"/>
            <p:cNvCxnSpPr/>
            <p:nvPr/>
          </p:nvCxnSpPr>
          <p:spPr>
            <a:xfrm>
              <a:off x="1885284" y="4424515"/>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grpSp>
      <p:grpSp>
        <p:nvGrpSpPr>
          <p:cNvPr id="18" name="Agrupar 17"/>
          <p:cNvGrpSpPr/>
          <p:nvPr/>
        </p:nvGrpSpPr>
        <p:grpSpPr>
          <a:xfrm>
            <a:off x="7939688" y="4848745"/>
            <a:ext cx="1048416" cy="45719"/>
            <a:chOff x="1885284" y="4385501"/>
            <a:chExt cx="1471076" cy="39014"/>
          </a:xfrm>
        </p:grpSpPr>
        <p:cxnSp>
          <p:nvCxnSpPr>
            <p:cNvPr id="19" name="Conector recto 18"/>
            <p:cNvCxnSpPr/>
            <p:nvPr/>
          </p:nvCxnSpPr>
          <p:spPr>
            <a:xfrm>
              <a:off x="1885284" y="4385501"/>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0" name="Conector recto 19"/>
            <p:cNvCxnSpPr/>
            <p:nvPr/>
          </p:nvCxnSpPr>
          <p:spPr>
            <a:xfrm>
              <a:off x="1885284" y="4424515"/>
              <a:ext cx="1471076" cy="0"/>
            </a:xfrm>
            <a:prstGeom prst="line">
              <a:avLst/>
            </a:prstGeom>
            <a:ln w="6350" cmpd="sng">
              <a:solidFill>
                <a:srgbClr val="FFFFFF"/>
              </a:solidFill>
            </a:ln>
          </p:spPr>
          <p:style>
            <a:lnRef idx="2">
              <a:schemeClr val="accent1"/>
            </a:lnRef>
            <a:fillRef idx="0">
              <a:schemeClr val="accent1"/>
            </a:fillRef>
            <a:effectRef idx="1">
              <a:schemeClr val="accent1"/>
            </a:effectRef>
            <a:fontRef idx="minor">
              <a:schemeClr val="tx1"/>
            </a:fontRef>
          </p:style>
        </p:cxnSp>
      </p:grpSp>
      <p:pic>
        <p:nvPicPr>
          <p:cNvPr id="10" name="Imagen 9" descr="SHCP_Vertical_WE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7008" y="473328"/>
            <a:ext cx="2001190" cy="2314584"/>
          </a:xfrm>
          <a:prstGeom prst="rect">
            <a:avLst/>
          </a:prstGeom>
        </p:spPr>
      </p:pic>
    </p:spTree>
    <p:extLst>
      <p:ext uri="{BB962C8B-B14F-4D97-AF65-F5344CB8AC3E}">
        <p14:creationId xmlns:p14="http://schemas.microsoft.com/office/powerpoint/2010/main" val="3587264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8"/>
          <p:cNvGrpSpPr/>
          <p:nvPr/>
        </p:nvGrpSpPr>
        <p:grpSpPr>
          <a:xfrm>
            <a:off x="2300748" y="1868005"/>
            <a:ext cx="4495800" cy="729531"/>
            <a:chOff x="304800" y="1853310"/>
            <a:chExt cx="4495800" cy="1109699"/>
          </a:xfrm>
        </p:grpSpPr>
        <p:sp>
          <p:nvSpPr>
            <p:cNvPr id="2" name="Rounded Rectangle 1"/>
            <p:cNvSpPr/>
            <p:nvPr/>
          </p:nvSpPr>
          <p:spPr>
            <a:xfrm>
              <a:off x="304800" y="1896209"/>
              <a:ext cx="4495800" cy="1066800"/>
            </a:xfrm>
            <a:prstGeom prst="roundRect">
              <a:avLst>
                <a:gd name="adj" fmla="val 2996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latin typeface="Calibri" pitchFamily="34" charset="0"/>
              </a:endParaRPr>
            </a:p>
          </p:txBody>
        </p:sp>
        <p:pic>
          <p:nvPicPr>
            <p:cNvPr id="7170" name="Picture 2" descr="D:\Some example templates\All vectors in eps format\White ball temp.png"/>
            <p:cNvPicPr>
              <a:picLocks noChangeAspect="1" noChangeArrowheads="1"/>
            </p:cNvPicPr>
            <p:nvPr/>
          </p:nvPicPr>
          <p:blipFill>
            <a:blip r:embed="rId2" cstate="print"/>
            <a:srcRect/>
            <a:stretch>
              <a:fillRect/>
            </a:stretch>
          </p:blipFill>
          <p:spPr bwMode="auto">
            <a:xfrm>
              <a:off x="336332" y="1952744"/>
              <a:ext cx="606096" cy="1010265"/>
            </a:xfrm>
            <a:prstGeom prst="rect">
              <a:avLst/>
            </a:prstGeom>
            <a:noFill/>
          </p:spPr>
        </p:pic>
        <p:pic>
          <p:nvPicPr>
            <p:cNvPr id="14" name="Picture 13" descr="Rounded rectangle.png"/>
            <p:cNvPicPr>
              <a:picLocks noChangeAspect="1"/>
            </p:cNvPicPr>
            <p:nvPr/>
          </p:nvPicPr>
          <p:blipFill>
            <a:blip r:embed="rId3" cstate="email"/>
            <a:stretch>
              <a:fillRect/>
            </a:stretch>
          </p:blipFill>
          <p:spPr>
            <a:xfrm>
              <a:off x="361343" y="1914029"/>
              <a:ext cx="4419600" cy="229193"/>
            </a:xfrm>
            <a:prstGeom prst="rect">
              <a:avLst/>
            </a:prstGeom>
          </p:spPr>
        </p:pic>
        <p:sp>
          <p:nvSpPr>
            <p:cNvPr id="21" name="TextBox 20"/>
            <p:cNvSpPr txBox="1"/>
            <p:nvPr/>
          </p:nvSpPr>
          <p:spPr>
            <a:xfrm>
              <a:off x="934390" y="2145895"/>
              <a:ext cx="3429000" cy="702245"/>
            </a:xfrm>
            <a:prstGeom prst="rect">
              <a:avLst/>
            </a:prstGeom>
            <a:noFill/>
          </p:spPr>
          <p:txBody>
            <a:bodyPr wrap="square" rtlCol="0">
              <a:spAutoFit/>
            </a:bodyPr>
            <a:lstStyle/>
            <a:p>
              <a:r>
                <a:rPr lang="es-MX" sz="2400" dirty="0" smtClean="0">
                  <a:solidFill>
                    <a:schemeClr val="bg1"/>
                  </a:solidFill>
                  <a:latin typeface="Calibri" pitchFamily="34" charset="0"/>
                </a:rPr>
                <a:t>Ciclo de Inversión</a:t>
              </a:r>
              <a:endParaRPr lang="es-MX" sz="2400" dirty="0">
                <a:solidFill>
                  <a:schemeClr val="bg1"/>
                </a:solidFill>
                <a:latin typeface="Calibri" pitchFamily="34" charset="0"/>
              </a:endParaRPr>
            </a:p>
          </p:txBody>
        </p:sp>
        <p:sp>
          <p:nvSpPr>
            <p:cNvPr id="24" name="TextBox 23"/>
            <p:cNvSpPr txBox="1"/>
            <p:nvPr/>
          </p:nvSpPr>
          <p:spPr>
            <a:xfrm>
              <a:off x="418362" y="1853310"/>
              <a:ext cx="444352" cy="1076775"/>
            </a:xfrm>
            <a:prstGeom prst="rect">
              <a:avLst/>
            </a:prstGeom>
            <a:noFill/>
          </p:spPr>
          <p:txBody>
            <a:bodyPr wrap="none" rtlCol="0">
              <a:spAutoFit/>
            </a:bodyPr>
            <a:lstStyle/>
            <a:p>
              <a:r>
                <a:rPr lang="es-MX" sz="4000" b="1" dirty="0" smtClean="0">
                  <a:latin typeface="Calibri" pitchFamily="34" charset="0"/>
                </a:rPr>
                <a:t>1</a:t>
              </a:r>
              <a:endParaRPr lang="es-MX" sz="4000" b="1" dirty="0">
                <a:latin typeface="Calibri" pitchFamily="34" charset="0"/>
              </a:endParaRPr>
            </a:p>
          </p:txBody>
        </p:sp>
      </p:grpSp>
      <p:grpSp>
        <p:nvGrpSpPr>
          <p:cNvPr id="4" name="Group 29"/>
          <p:cNvGrpSpPr/>
          <p:nvPr/>
        </p:nvGrpSpPr>
        <p:grpSpPr>
          <a:xfrm>
            <a:off x="2332280" y="3095362"/>
            <a:ext cx="4495800" cy="713918"/>
            <a:chOff x="304800" y="3172458"/>
            <a:chExt cx="4495800" cy="1085951"/>
          </a:xfrm>
        </p:grpSpPr>
        <p:sp>
          <p:nvSpPr>
            <p:cNvPr id="7" name="Rounded Rectangle 6"/>
            <p:cNvSpPr/>
            <p:nvPr/>
          </p:nvSpPr>
          <p:spPr>
            <a:xfrm>
              <a:off x="304800" y="3191609"/>
              <a:ext cx="4495800" cy="1066800"/>
            </a:xfrm>
            <a:prstGeom prst="roundRect">
              <a:avLst>
                <a:gd name="adj" fmla="val 32923"/>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s-MX" dirty="0">
                <a:latin typeface="Calibri" pitchFamily="34" charset="0"/>
              </a:endParaRPr>
            </a:p>
          </p:txBody>
        </p:sp>
        <p:pic>
          <p:nvPicPr>
            <p:cNvPr id="15" name="Picture 14" descr="Rounded rectangle.png"/>
            <p:cNvPicPr>
              <a:picLocks noChangeAspect="1"/>
            </p:cNvPicPr>
            <p:nvPr/>
          </p:nvPicPr>
          <p:blipFill>
            <a:blip r:embed="rId4" cstate="email"/>
            <a:stretch>
              <a:fillRect/>
            </a:stretch>
          </p:blipFill>
          <p:spPr>
            <a:xfrm>
              <a:off x="381000" y="3200653"/>
              <a:ext cx="4419600" cy="261720"/>
            </a:xfrm>
            <a:prstGeom prst="rect">
              <a:avLst/>
            </a:prstGeom>
          </p:spPr>
        </p:pic>
        <p:pic>
          <p:nvPicPr>
            <p:cNvPr id="11" name="Picture 2" descr="D:\Some example templates\All vectors in eps format\White ball temp.png"/>
            <p:cNvPicPr>
              <a:picLocks noChangeAspect="1" noChangeArrowheads="1"/>
            </p:cNvPicPr>
            <p:nvPr/>
          </p:nvPicPr>
          <p:blipFill>
            <a:blip r:embed="rId2" cstate="print"/>
            <a:srcRect/>
            <a:stretch>
              <a:fillRect/>
            </a:stretch>
          </p:blipFill>
          <p:spPr bwMode="auto">
            <a:xfrm>
              <a:off x="381000" y="3267809"/>
              <a:ext cx="606970" cy="972806"/>
            </a:xfrm>
            <a:prstGeom prst="rect">
              <a:avLst/>
            </a:prstGeom>
            <a:noFill/>
          </p:spPr>
        </p:pic>
        <p:sp>
          <p:nvSpPr>
            <p:cNvPr id="22" name="TextBox 21"/>
            <p:cNvSpPr txBox="1"/>
            <p:nvPr/>
          </p:nvSpPr>
          <p:spPr>
            <a:xfrm>
              <a:off x="965091" y="3373885"/>
              <a:ext cx="3725901" cy="702245"/>
            </a:xfrm>
            <a:prstGeom prst="rect">
              <a:avLst/>
            </a:prstGeom>
            <a:noFill/>
          </p:spPr>
          <p:txBody>
            <a:bodyPr wrap="square" rtlCol="0">
              <a:spAutoFit/>
            </a:bodyPr>
            <a:lstStyle/>
            <a:p>
              <a:r>
                <a:rPr lang="es-MX" sz="2400" dirty="0" smtClean="0">
                  <a:solidFill>
                    <a:schemeClr val="bg1"/>
                  </a:solidFill>
                  <a:latin typeface="Calibri" pitchFamily="34" charset="0"/>
                </a:rPr>
                <a:t>Diagnóstico</a:t>
              </a:r>
              <a:endParaRPr lang="es-MX" sz="2400" dirty="0">
                <a:solidFill>
                  <a:schemeClr val="bg1"/>
                </a:solidFill>
                <a:latin typeface="Calibri" pitchFamily="34" charset="0"/>
              </a:endParaRPr>
            </a:p>
          </p:txBody>
        </p:sp>
        <p:sp>
          <p:nvSpPr>
            <p:cNvPr id="25" name="TextBox 24"/>
            <p:cNvSpPr txBox="1"/>
            <p:nvPr/>
          </p:nvSpPr>
          <p:spPr>
            <a:xfrm>
              <a:off x="466544" y="3172458"/>
              <a:ext cx="444352" cy="1076776"/>
            </a:xfrm>
            <a:prstGeom prst="rect">
              <a:avLst/>
            </a:prstGeom>
            <a:noFill/>
          </p:spPr>
          <p:txBody>
            <a:bodyPr wrap="none" rtlCol="0">
              <a:spAutoFit/>
            </a:bodyPr>
            <a:lstStyle/>
            <a:p>
              <a:r>
                <a:rPr lang="es-MX" sz="4000" b="1" dirty="0" smtClean="0">
                  <a:latin typeface="Calibri" pitchFamily="34" charset="0"/>
                </a:rPr>
                <a:t>2</a:t>
              </a:r>
              <a:endParaRPr lang="es-MX" sz="4000" b="1" dirty="0">
                <a:latin typeface="Calibri" pitchFamily="34" charset="0"/>
              </a:endParaRPr>
            </a:p>
          </p:txBody>
        </p:sp>
      </p:grpSp>
      <p:grpSp>
        <p:nvGrpSpPr>
          <p:cNvPr id="5" name="Group 31"/>
          <p:cNvGrpSpPr/>
          <p:nvPr/>
        </p:nvGrpSpPr>
        <p:grpSpPr>
          <a:xfrm>
            <a:off x="2342913" y="4398949"/>
            <a:ext cx="4522564" cy="714256"/>
            <a:chOff x="304800" y="4487009"/>
            <a:chExt cx="4522564" cy="1086465"/>
          </a:xfrm>
        </p:grpSpPr>
        <p:sp>
          <p:nvSpPr>
            <p:cNvPr id="8" name="Rounded Rectangle 7"/>
            <p:cNvSpPr/>
            <p:nvPr/>
          </p:nvSpPr>
          <p:spPr>
            <a:xfrm>
              <a:off x="304800" y="4487009"/>
              <a:ext cx="4495800" cy="1066800"/>
            </a:xfrm>
            <a:prstGeom prst="roundRect">
              <a:avLst>
                <a:gd name="adj" fmla="val 32923"/>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16200000" scaled="1"/>
              <a:tileRect/>
            </a:gra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dirty="0">
                <a:latin typeface="Calibri" pitchFamily="34" charset="0"/>
              </a:endParaRPr>
            </a:p>
          </p:txBody>
        </p:sp>
        <p:pic>
          <p:nvPicPr>
            <p:cNvPr id="16" name="Picture 15" descr="Rounded rectangle.png"/>
            <p:cNvPicPr>
              <a:picLocks noChangeAspect="1"/>
            </p:cNvPicPr>
            <p:nvPr/>
          </p:nvPicPr>
          <p:blipFill>
            <a:blip r:embed="rId5" cstate="email"/>
            <a:stretch>
              <a:fillRect/>
            </a:stretch>
          </p:blipFill>
          <p:spPr>
            <a:xfrm>
              <a:off x="360082" y="4499944"/>
              <a:ext cx="4419600" cy="245954"/>
            </a:xfrm>
            <a:prstGeom prst="rect">
              <a:avLst/>
            </a:prstGeom>
          </p:spPr>
        </p:pic>
        <p:pic>
          <p:nvPicPr>
            <p:cNvPr id="12" name="Picture 2" descr="D:\Some example templates\All vectors in eps format\White ball temp.png"/>
            <p:cNvPicPr>
              <a:picLocks noChangeAspect="1" noChangeArrowheads="1"/>
            </p:cNvPicPr>
            <p:nvPr/>
          </p:nvPicPr>
          <p:blipFill>
            <a:blip r:embed="rId2" cstate="print"/>
            <a:srcRect/>
            <a:stretch>
              <a:fillRect/>
            </a:stretch>
          </p:blipFill>
          <p:spPr bwMode="auto">
            <a:xfrm>
              <a:off x="381000" y="4563209"/>
              <a:ext cx="606970" cy="1010265"/>
            </a:xfrm>
            <a:prstGeom prst="rect">
              <a:avLst/>
            </a:prstGeom>
            <a:noFill/>
          </p:spPr>
        </p:pic>
        <p:sp>
          <p:nvSpPr>
            <p:cNvPr id="23" name="TextBox 22"/>
            <p:cNvSpPr txBox="1"/>
            <p:nvPr/>
          </p:nvSpPr>
          <p:spPr>
            <a:xfrm>
              <a:off x="985079" y="4648200"/>
              <a:ext cx="3842285" cy="702245"/>
            </a:xfrm>
            <a:prstGeom prst="rect">
              <a:avLst/>
            </a:prstGeom>
            <a:noFill/>
          </p:spPr>
          <p:txBody>
            <a:bodyPr wrap="square" rtlCol="0">
              <a:spAutoFit/>
            </a:bodyPr>
            <a:lstStyle/>
            <a:p>
              <a:r>
                <a:rPr lang="es-MX" sz="2400" dirty="0" smtClean="0">
                  <a:solidFill>
                    <a:schemeClr val="bg1"/>
                  </a:solidFill>
                  <a:latin typeface="Calibri" pitchFamily="34" charset="0"/>
                </a:rPr>
                <a:t>Banco de Proyectos</a:t>
              </a:r>
              <a:endParaRPr lang="es-MX" sz="2400" dirty="0">
                <a:solidFill>
                  <a:schemeClr val="bg1"/>
                </a:solidFill>
                <a:latin typeface="Calibri" pitchFamily="34" charset="0"/>
              </a:endParaRPr>
            </a:p>
          </p:txBody>
        </p:sp>
        <p:sp>
          <p:nvSpPr>
            <p:cNvPr id="26" name="TextBox 25"/>
            <p:cNvSpPr txBox="1"/>
            <p:nvPr/>
          </p:nvSpPr>
          <p:spPr>
            <a:xfrm>
              <a:off x="481465" y="4491575"/>
              <a:ext cx="444352" cy="1076776"/>
            </a:xfrm>
            <a:prstGeom prst="rect">
              <a:avLst/>
            </a:prstGeom>
            <a:noFill/>
          </p:spPr>
          <p:txBody>
            <a:bodyPr wrap="none" rtlCol="0">
              <a:spAutoFit/>
            </a:bodyPr>
            <a:lstStyle/>
            <a:p>
              <a:r>
                <a:rPr lang="es-MX" sz="4000" b="1" dirty="0" smtClean="0">
                  <a:latin typeface="Calibri" pitchFamily="34" charset="0"/>
                </a:rPr>
                <a:t>3</a:t>
              </a:r>
              <a:endParaRPr lang="es-MX" sz="4000" b="1" dirty="0">
                <a:latin typeface="Calibri" pitchFamily="34" charset="0"/>
              </a:endParaRPr>
            </a:p>
          </p:txBody>
        </p:sp>
      </p:grpSp>
      <p:sp>
        <p:nvSpPr>
          <p:cNvPr id="27" name="Title 26"/>
          <p:cNvSpPr>
            <a:spLocks noGrp="1"/>
          </p:cNvSpPr>
          <p:nvPr>
            <p:ph type="title"/>
          </p:nvPr>
        </p:nvSpPr>
        <p:spPr/>
        <p:txBody>
          <a:bodyPr/>
          <a:lstStyle/>
          <a:p>
            <a:r>
              <a:rPr lang="es-MX" sz="2000" dirty="0" smtClean="0"/>
              <a:t>Agenda</a:t>
            </a:r>
            <a:endParaRPr lang="es-MX" sz="2000" dirty="0"/>
          </a:p>
        </p:txBody>
      </p:sp>
    </p:spTree>
    <p:extLst>
      <p:ext uri="{BB962C8B-B14F-4D97-AF65-F5344CB8AC3E}">
        <p14:creationId xmlns:p14="http://schemas.microsoft.com/office/powerpoint/2010/main" val="22080795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0-#ppt_w/2"/>
                                          </p:val>
                                        </p:tav>
                                        <p:tav tm="100000">
                                          <p:val>
                                            <p:strVal val="#ppt_x"/>
                                          </p:val>
                                        </p:tav>
                                      </p:tavLst>
                                    </p:anim>
                                    <p:anim calcmode="lin" valueType="num">
                                      <p:cBhvr additive="base">
                                        <p:cTn id="14"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marL="0" indent="0" algn="just">
              <a:buNone/>
            </a:pPr>
            <a:r>
              <a:rPr lang="es-MX" sz="1600" dirty="0" smtClean="0"/>
              <a:t>El ciclo de inversión está compuesto por 6 etapas</a:t>
            </a:r>
          </a:p>
          <a:p>
            <a:pPr marL="0" indent="0" algn="just">
              <a:buNone/>
            </a:pPr>
            <a:endParaRPr lang="es-MX" sz="1600" b="1" dirty="0" smtClean="0"/>
          </a:p>
          <a:p>
            <a:pPr algn="just"/>
            <a:r>
              <a:rPr lang="es-MX" sz="1600" b="1" dirty="0" smtClean="0"/>
              <a:t>Planeación </a:t>
            </a:r>
            <a:r>
              <a:rPr lang="es-MX" sz="1600" b="1" dirty="0" smtClean="0"/>
              <a:t>estratégica de la inversión: </a:t>
            </a:r>
            <a:r>
              <a:rPr lang="es-MX" sz="1600" dirty="0" smtClean="0"/>
              <a:t>Fomenta la alineación entre las metas y objetivos planteados en el marco estratégico del Gobierno Federal (PND, PNI) y los </a:t>
            </a:r>
            <a:r>
              <a:rPr lang="es-MX" sz="1600" dirty="0" err="1" smtClean="0"/>
              <a:t>PPI´s</a:t>
            </a:r>
            <a:r>
              <a:rPr lang="es-MX" sz="1600" dirty="0" smtClean="0"/>
              <a:t> conceptualizados por las dependencias y entidades de la APF</a:t>
            </a:r>
            <a:r>
              <a:rPr lang="es-MX" sz="1600" dirty="0" smtClean="0"/>
              <a:t>.</a:t>
            </a:r>
          </a:p>
          <a:p>
            <a:pPr marL="0" indent="0" algn="just">
              <a:buNone/>
            </a:pPr>
            <a:endParaRPr lang="es-MX" sz="1600" dirty="0" smtClean="0"/>
          </a:p>
          <a:p>
            <a:pPr algn="just"/>
            <a:r>
              <a:rPr lang="es-MX" sz="1600" b="1" dirty="0" smtClean="0"/>
              <a:t>Análisis y evaluación de </a:t>
            </a:r>
            <a:r>
              <a:rPr lang="es-MX" sz="1600" b="1" dirty="0" err="1" smtClean="0"/>
              <a:t>PPI´s</a:t>
            </a:r>
            <a:r>
              <a:rPr lang="es-MX" sz="1600" b="1" dirty="0" smtClean="0"/>
              <a:t>: </a:t>
            </a:r>
            <a:r>
              <a:rPr lang="es-MX" sz="1600" dirty="0" smtClean="0"/>
              <a:t>Busca analizar los beneficios netos estimados para cada PPI con el fin de que estos sean viables desde el punto de vista socioeconómico</a:t>
            </a:r>
            <a:r>
              <a:rPr lang="es-MX" sz="1600" dirty="0" smtClean="0"/>
              <a:t>.</a:t>
            </a:r>
          </a:p>
          <a:p>
            <a:pPr marL="0" indent="0" algn="just">
              <a:buNone/>
            </a:pPr>
            <a:endParaRPr lang="es-MX" sz="1600" dirty="0" smtClean="0"/>
          </a:p>
          <a:p>
            <a:pPr algn="just"/>
            <a:r>
              <a:rPr lang="es-MX" sz="1600" b="1" dirty="0" smtClean="0"/>
              <a:t>Priorización de </a:t>
            </a:r>
            <a:r>
              <a:rPr lang="es-MX" sz="1600" b="1" dirty="0" err="1" smtClean="0"/>
              <a:t>PPI´s</a:t>
            </a:r>
            <a:r>
              <a:rPr lang="es-MX" sz="1600" b="1" dirty="0" smtClean="0"/>
              <a:t>: </a:t>
            </a:r>
            <a:r>
              <a:rPr lang="es-MX" sz="1600" dirty="0" smtClean="0"/>
              <a:t>Se basa en el establecimiento de un esquema para ordenar las opciones de inversión y optimizar la asignación de recursos públicos con el fin de maximizar su impacto en el bienestar </a:t>
            </a:r>
            <a:r>
              <a:rPr lang="es-MX" sz="1600" dirty="0" smtClean="0"/>
              <a:t>social (</a:t>
            </a:r>
            <a:r>
              <a:rPr lang="es-MX" sz="1600" i="1" dirty="0" smtClean="0"/>
              <a:t>Documento de Planeación</a:t>
            </a:r>
            <a:r>
              <a:rPr lang="es-MX" sz="1600" dirty="0" smtClean="0"/>
              <a:t>). </a:t>
            </a:r>
            <a:endParaRPr lang="es-MX" sz="1600" dirty="0"/>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3</a:t>
            </a:fld>
            <a:endParaRPr lang="en-US"/>
          </a:p>
        </p:txBody>
      </p:sp>
      <p:sp>
        <p:nvSpPr>
          <p:cNvPr id="4" name="Título 3"/>
          <p:cNvSpPr>
            <a:spLocks noGrp="1"/>
          </p:cNvSpPr>
          <p:nvPr>
            <p:ph type="title"/>
          </p:nvPr>
        </p:nvSpPr>
        <p:spPr/>
        <p:txBody>
          <a:bodyPr/>
          <a:lstStyle/>
          <a:p>
            <a:r>
              <a:rPr lang="es-MX" sz="2050" dirty="0"/>
              <a:t>Foro de Infraestructura para el éxito de las Zonas Económicas Especiales</a:t>
            </a:r>
            <a:r>
              <a:rPr lang="es-MX" dirty="0"/>
              <a:t/>
            </a:r>
            <a:br>
              <a:rPr lang="es-MX" dirty="0"/>
            </a:br>
            <a:r>
              <a:rPr lang="es-MX" dirty="0"/>
              <a:t>Ciclo </a:t>
            </a:r>
            <a:r>
              <a:rPr lang="es-MX" dirty="0" smtClean="0"/>
              <a:t>de </a:t>
            </a:r>
            <a:r>
              <a:rPr lang="es-MX" dirty="0" smtClean="0"/>
              <a:t>Inversión </a:t>
            </a:r>
            <a:endParaRPr lang="es-MX" dirty="0"/>
          </a:p>
        </p:txBody>
      </p:sp>
    </p:spTree>
    <p:extLst>
      <p:ext uri="{BB962C8B-B14F-4D97-AF65-F5344CB8AC3E}">
        <p14:creationId xmlns:p14="http://schemas.microsoft.com/office/powerpoint/2010/main" val="217565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algn="just">
              <a:spcBef>
                <a:spcPts val="0"/>
              </a:spcBef>
            </a:pPr>
            <a:endParaRPr lang="es-MX" sz="1600" b="1" dirty="0" smtClean="0">
              <a:latin typeface="Soberana Sans Light" panose="02000000000000000000" pitchFamily="50" charset="0"/>
            </a:endParaRPr>
          </a:p>
          <a:p>
            <a:pPr algn="just">
              <a:spcBef>
                <a:spcPts val="0"/>
              </a:spcBef>
            </a:pPr>
            <a:r>
              <a:rPr lang="es-MX" sz="1600" b="1" dirty="0" err="1" smtClean="0">
                <a:latin typeface="Soberana Sans Light" panose="02000000000000000000" pitchFamily="50" charset="0"/>
              </a:rPr>
              <a:t>Presupuestación</a:t>
            </a:r>
            <a:r>
              <a:rPr lang="es-MX" sz="1600" b="1" dirty="0" smtClean="0">
                <a:latin typeface="Soberana Sans Light" panose="02000000000000000000" pitchFamily="50" charset="0"/>
              </a:rPr>
              <a:t> </a:t>
            </a:r>
            <a:r>
              <a:rPr lang="es-MX" sz="1600" b="1" dirty="0">
                <a:latin typeface="Soberana Sans Light" panose="02000000000000000000" pitchFamily="50" charset="0"/>
              </a:rPr>
              <a:t>de la Inversión:</a:t>
            </a:r>
            <a:r>
              <a:rPr lang="es-MX" sz="1600" dirty="0">
                <a:latin typeface="Soberana Sans Light" panose="02000000000000000000" pitchFamily="50" charset="0"/>
              </a:rPr>
              <a:t> Consiste en asignar recursos a los </a:t>
            </a:r>
            <a:r>
              <a:rPr lang="es-MX" sz="1600" dirty="0" err="1">
                <a:latin typeface="Soberana Sans Light" panose="02000000000000000000" pitchFamily="50" charset="0"/>
              </a:rPr>
              <a:t>PPI´s</a:t>
            </a:r>
            <a:r>
              <a:rPr lang="es-MX" sz="1600" dirty="0">
                <a:latin typeface="Soberana Sans Light" panose="02000000000000000000" pitchFamily="50" charset="0"/>
              </a:rPr>
              <a:t> registrados en la Cartera de Programas y Proyectos de Inversión (Cartera</a:t>
            </a:r>
            <a:r>
              <a:rPr lang="es-MX" sz="1600" dirty="0" smtClean="0">
                <a:latin typeface="Soberana Sans Light" panose="02000000000000000000" pitchFamily="50" charset="0"/>
              </a:rPr>
              <a:t>)</a:t>
            </a:r>
          </a:p>
          <a:p>
            <a:pPr marL="0" indent="0" algn="just">
              <a:spcBef>
                <a:spcPts val="0"/>
              </a:spcBef>
              <a:buNone/>
            </a:pPr>
            <a:endParaRPr lang="es-MX" sz="1600" dirty="0">
              <a:latin typeface="Soberana Sans Light" panose="02000000000000000000" pitchFamily="50" charset="0"/>
            </a:endParaRPr>
          </a:p>
          <a:p>
            <a:pPr algn="just">
              <a:spcBef>
                <a:spcPts val="0"/>
              </a:spcBef>
            </a:pPr>
            <a:r>
              <a:rPr lang="es-MX" sz="1600" b="1" dirty="0">
                <a:latin typeface="Soberana Sans Light" panose="02000000000000000000" pitchFamily="50" charset="0"/>
              </a:rPr>
              <a:t>Seguimiento a la ejecución: </a:t>
            </a:r>
            <a:r>
              <a:rPr lang="es-MX" sz="1600" dirty="0">
                <a:latin typeface="Soberana Sans Light" panose="02000000000000000000" pitchFamily="50" charset="0"/>
              </a:rPr>
              <a:t>establece un método de monitoreo de la ejecución de los </a:t>
            </a:r>
            <a:r>
              <a:rPr lang="es-MX" sz="1600" dirty="0" err="1">
                <a:latin typeface="Soberana Sans Light" panose="02000000000000000000" pitchFamily="50" charset="0"/>
              </a:rPr>
              <a:t>PPI´s</a:t>
            </a:r>
            <a:r>
              <a:rPr lang="es-MX" sz="1600" dirty="0">
                <a:latin typeface="Soberana Sans Light" panose="02000000000000000000" pitchFamily="50" charset="0"/>
              </a:rPr>
              <a:t> para fomentar que esta se apegue a los definido en las etapas de planeación estratégica y de análisis y evaluación</a:t>
            </a:r>
            <a:r>
              <a:rPr lang="es-MX" sz="1600" dirty="0" smtClean="0">
                <a:latin typeface="Soberana Sans Light" panose="02000000000000000000" pitchFamily="50" charset="0"/>
              </a:rPr>
              <a:t>.</a:t>
            </a:r>
          </a:p>
          <a:p>
            <a:pPr marL="0" indent="0" algn="just">
              <a:spcBef>
                <a:spcPts val="0"/>
              </a:spcBef>
              <a:buNone/>
            </a:pPr>
            <a:endParaRPr lang="es-MX" sz="1600" dirty="0">
              <a:latin typeface="Soberana Sans Light" panose="02000000000000000000" pitchFamily="50" charset="0"/>
            </a:endParaRPr>
          </a:p>
          <a:p>
            <a:pPr algn="just">
              <a:spcBef>
                <a:spcPts val="0"/>
              </a:spcBef>
            </a:pPr>
            <a:r>
              <a:rPr lang="es-MX" sz="1600" b="1" dirty="0" smtClean="0">
                <a:latin typeface="Soberana Sans Light" panose="02000000000000000000" pitchFamily="50" charset="0"/>
              </a:rPr>
              <a:t>Evaluación </a:t>
            </a:r>
            <a:r>
              <a:rPr lang="es-MX" sz="1600" b="1" dirty="0" smtClean="0">
                <a:latin typeface="Soberana Sans Light" panose="02000000000000000000" pitchFamily="50" charset="0"/>
              </a:rPr>
              <a:t>Ex-Post: </a:t>
            </a:r>
            <a:r>
              <a:rPr lang="es-MX" sz="1600" dirty="0" smtClean="0">
                <a:latin typeface="Soberana Sans Light" panose="02000000000000000000" pitchFamily="50" charset="0"/>
              </a:rPr>
              <a:t>busca comparar los resultados planeados con los alcanzados, con la finalidad de analizar las desviaciones entre ambos, para así generar aprendizaje y mejora continua de los </a:t>
            </a:r>
            <a:r>
              <a:rPr lang="es-MX" sz="1600" dirty="0" err="1" smtClean="0">
                <a:latin typeface="Soberana Sans Light" panose="02000000000000000000" pitchFamily="50" charset="0"/>
              </a:rPr>
              <a:t>PPI´s</a:t>
            </a:r>
            <a:r>
              <a:rPr lang="es-MX" sz="1600" dirty="0" smtClean="0">
                <a:latin typeface="Soberana Sans Light" panose="02000000000000000000" pitchFamily="50" charset="0"/>
              </a:rPr>
              <a:t> similares de las dependencias o entidades de la APF.</a:t>
            </a:r>
          </a:p>
          <a:p>
            <a:pPr algn="just">
              <a:spcBef>
                <a:spcPts val="0"/>
              </a:spcBef>
            </a:pP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4</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a:t>Ciclo de Inversión </a:t>
            </a:r>
            <a:endParaRPr lang="es-MX" dirty="0"/>
          </a:p>
        </p:txBody>
      </p:sp>
    </p:spTree>
    <p:extLst>
      <p:ext uri="{BB962C8B-B14F-4D97-AF65-F5344CB8AC3E}">
        <p14:creationId xmlns:p14="http://schemas.microsoft.com/office/powerpoint/2010/main" val="3092019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1450072"/>
            <a:ext cx="8229600" cy="4525963"/>
          </a:xfrm>
        </p:spPr>
        <p:txBody>
          <a:bodyPr>
            <a:noAutofit/>
          </a:bodyPr>
          <a:lstStyle/>
          <a:p>
            <a:pPr marL="0" indent="0" algn="just">
              <a:spcBef>
                <a:spcPts val="0"/>
              </a:spcBef>
              <a:buNone/>
            </a:pPr>
            <a:r>
              <a:rPr lang="es-MX" sz="1600" dirty="0" smtClean="0">
                <a:latin typeface="Soberana Sans Light" panose="02000000000000000000" pitchFamily="50" charset="0"/>
              </a:rPr>
              <a:t>Para </a:t>
            </a:r>
            <a:r>
              <a:rPr lang="es-MX" sz="1600" dirty="0">
                <a:latin typeface="Soberana Sans Light" panose="02000000000000000000" pitchFamily="50" charset="0"/>
              </a:rPr>
              <a:t>mejorar la eficiencia y la rentabilidad económica de la inversión pública, la presente Administración considera que la Planeación es el punto de partida para lograr este objetivo.</a:t>
            </a:r>
          </a:p>
          <a:p>
            <a:pPr marL="0" indent="0" algn="just">
              <a:spcBef>
                <a:spcPts val="0"/>
              </a:spcBef>
              <a:buNone/>
            </a:pPr>
            <a:endParaRPr lang="es-MX" sz="500" dirty="0" smtClean="0">
              <a:latin typeface="Soberana Sans Light" panose="02000000000000000000" pitchFamily="50" charset="0"/>
            </a:endParaRPr>
          </a:p>
          <a:p>
            <a:pPr algn="just">
              <a:spcBef>
                <a:spcPts val="0"/>
              </a:spcBef>
            </a:pPr>
            <a:r>
              <a:rPr lang="es-MX" sz="1600" dirty="0" smtClean="0">
                <a:latin typeface="Soberana Sans Light" panose="02000000000000000000" pitchFamily="50" charset="0"/>
              </a:rPr>
              <a:t>El </a:t>
            </a:r>
            <a:r>
              <a:rPr lang="es-MX" sz="1600" dirty="0">
                <a:latin typeface="Soberana Sans Light" panose="02000000000000000000" pitchFamily="50" charset="0"/>
              </a:rPr>
              <a:t>PNI 2014-2018 es el eje rector de la Planeación Nacional en materia de infraestructura, considera una inversión de recursos de 7.7 billones de pesos, mediante 743 proyectos, de los cuales 572 corresponden a proyectos estratégicos y 171 a Compromisos de Gobierno, para 6 sectores estratégicos de la economía nacional: Comunicaciones y Transportes, Energía, Hidráulico, Salud, Desarrollo Urbano y Vivienda y Turismo.</a:t>
            </a:r>
          </a:p>
          <a:p>
            <a:pPr algn="just">
              <a:spcBef>
                <a:spcPts val="0"/>
              </a:spcBef>
            </a:pPr>
            <a:endParaRPr lang="es-MX" sz="700" dirty="0">
              <a:latin typeface="Soberana Sans Light" panose="02000000000000000000" pitchFamily="50" charset="0"/>
            </a:endParaRPr>
          </a:p>
          <a:p>
            <a:pPr algn="just">
              <a:spcBef>
                <a:spcPts val="0"/>
              </a:spcBef>
            </a:pPr>
            <a:r>
              <a:rPr lang="es-MX" sz="1600" dirty="0">
                <a:latin typeface="Soberana Sans Light" panose="02000000000000000000" pitchFamily="50" charset="0"/>
              </a:rPr>
              <a:t>Aunado a lo anterior, se ha trabajado intensamente en lograr mejoras normativas que permitan la planeación, gestión, evaluación y seguimiento oportunos de los Proyectos y Programas de inversión, al realizar modificaciones a los Lineamientos de:</a:t>
            </a:r>
          </a:p>
          <a:p>
            <a:pPr lvl="1" algn="just">
              <a:spcBef>
                <a:spcPts val="0"/>
              </a:spcBef>
            </a:pPr>
            <a:r>
              <a:rPr lang="es-MX" sz="1400" dirty="0">
                <a:latin typeface="Soberana Sans Light" panose="02000000000000000000" pitchFamily="50" charset="0"/>
              </a:rPr>
              <a:t>Mecanismo de Planeación.</a:t>
            </a:r>
          </a:p>
          <a:p>
            <a:pPr lvl="1" algn="just">
              <a:spcBef>
                <a:spcPts val="0"/>
              </a:spcBef>
            </a:pPr>
            <a:r>
              <a:rPr lang="es-MX" sz="1400" dirty="0">
                <a:latin typeface="Soberana Sans Light" panose="02000000000000000000" pitchFamily="50" charset="0"/>
              </a:rPr>
              <a:t>Elaboración de los análisis costo beneficio.</a:t>
            </a:r>
          </a:p>
          <a:p>
            <a:pPr lvl="1" algn="just">
              <a:spcBef>
                <a:spcPts val="0"/>
              </a:spcBef>
            </a:pPr>
            <a:r>
              <a:rPr lang="es-MX" sz="1400" dirty="0">
                <a:latin typeface="Soberana Sans Light" panose="02000000000000000000" pitchFamily="50" charset="0"/>
              </a:rPr>
              <a:t>Registro en la Cartera.</a:t>
            </a:r>
          </a:p>
          <a:p>
            <a:pPr lvl="1" algn="just">
              <a:spcBef>
                <a:spcPts val="0"/>
              </a:spcBef>
            </a:pPr>
            <a:r>
              <a:rPr lang="es-MX" sz="1400" dirty="0">
                <a:latin typeface="Soberana Sans Light" panose="02000000000000000000" pitchFamily="50" charset="0"/>
              </a:rPr>
              <a:t>Seguimiento del ejercicio.</a:t>
            </a:r>
          </a:p>
          <a:p>
            <a:pPr lvl="1" algn="just">
              <a:spcBef>
                <a:spcPts val="0"/>
              </a:spcBef>
            </a:pPr>
            <a:r>
              <a:rPr lang="es-MX" sz="1400" dirty="0">
                <a:latin typeface="Soberana Sans Light" panose="02000000000000000000" pitchFamily="50" charset="0"/>
              </a:rPr>
              <a:t>Informe de ejecución y Evaluación ex post.</a:t>
            </a:r>
          </a:p>
          <a:p>
            <a:pPr lvl="1" algn="just">
              <a:spcBef>
                <a:spcPts val="0"/>
              </a:spcBef>
            </a:pPr>
            <a:r>
              <a:rPr lang="es-MX" sz="1400" dirty="0">
                <a:latin typeface="Soberana Sans Light" panose="02000000000000000000" pitchFamily="50" charset="0"/>
              </a:rPr>
              <a:t>En materia de Proyectos de Asociación Público Privada se modificaron diversos ordenamientos de la Ley APP y su Reglamento. </a:t>
            </a:r>
          </a:p>
          <a:p>
            <a:pPr algn="just">
              <a:spcBef>
                <a:spcPts val="0"/>
              </a:spcBef>
            </a:pP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5</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smtClean="0"/>
              <a:t>Diagnóstico </a:t>
            </a:r>
            <a:endParaRPr lang="es-MX" dirty="0"/>
          </a:p>
        </p:txBody>
      </p:sp>
    </p:spTree>
    <p:extLst>
      <p:ext uri="{BB962C8B-B14F-4D97-AF65-F5344CB8AC3E}">
        <p14:creationId xmlns:p14="http://schemas.microsoft.com/office/powerpoint/2010/main" val="2845118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1600200"/>
            <a:ext cx="8229600" cy="4525963"/>
          </a:xfrm>
        </p:spPr>
        <p:txBody>
          <a:bodyPr>
            <a:noAutofit/>
          </a:bodyPr>
          <a:lstStyle/>
          <a:p>
            <a:pPr marL="0" indent="0" algn="just">
              <a:spcBef>
                <a:spcPts val="0"/>
              </a:spcBef>
              <a:buNone/>
            </a:pPr>
            <a:r>
              <a:rPr lang="es-ES_tradnl" sz="1600" dirty="0">
                <a:latin typeface="Soberana Sans Light" panose="02000000000000000000" pitchFamily="50" charset="0"/>
              </a:rPr>
              <a:t>Es muy importante resaltar que los elementos antes mencionados están reflejados en la </a:t>
            </a:r>
            <a:r>
              <a:rPr lang="es-ES_tradnl" sz="1600" b="1" dirty="0">
                <a:latin typeface="Soberana Sans Light" panose="02000000000000000000" pitchFamily="50" charset="0"/>
              </a:rPr>
              <a:t>Metodología de Reingeniería del Gasto, </a:t>
            </a:r>
            <a:r>
              <a:rPr lang="es-ES_tradnl" sz="1600" dirty="0">
                <a:latin typeface="Soberana Sans Light" panose="02000000000000000000" pitchFamily="50" charset="0"/>
              </a:rPr>
              <a:t>desarrollada a partir del PPEF 2016, la cual integra y coordina la planeación, evaluación, asignación y seguimiento de los PPI.</a:t>
            </a:r>
          </a:p>
          <a:p>
            <a:pPr marL="457200" lvl="1" indent="0">
              <a:spcBef>
                <a:spcPts val="0"/>
              </a:spcBef>
              <a:buNone/>
            </a:pPr>
            <a:endParaRPr lang="es-ES_tradnl" sz="1600" dirty="0">
              <a:latin typeface="Soberana Sans Light" panose="02000000000000000000" pitchFamily="50" charset="0"/>
            </a:endParaRPr>
          </a:p>
          <a:p>
            <a:pPr marL="0" lvl="1" indent="0" algn="just">
              <a:spcBef>
                <a:spcPts val="0"/>
              </a:spcBef>
              <a:buNone/>
            </a:pPr>
            <a:r>
              <a:rPr lang="es-ES_tradnl" sz="1600" dirty="0">
                <a:latin typeface="Soberana Sans Light" panose="02000000000000000000" pitchFamily="50" charset="0"/>
              </a:rPr>
              <a:t>En 2016, la metodología de la Reingeniería del Gasto Público obtuvo el primer lugar del Premio </a:t>
            </a:r>
            <a:r>
              <a:rPr lang="es-ES_tradnl" sz="1600" dirty="0" err="1">
                <a:latin typeface="Soberana Sans Light" panose="02000000000000000000" pitchFamily="50" charset="0"/>
              </a:rPr>
              <a:t>GpRD</a:t>
            </a:r>
            <a:r>
              <a:rPr lang="es-ES_tradnl" sz="1600" dirty="0">
                <a:latin typeface="Soberana Sans Light" panose="02000000000000000000" pitchFamily="50" charset="0"/>
              </a:rPr>
              <a:t> 2016, en la categoría Gestión de la Inversión Pública por la práctica “Gestión de la Inversión Pública con Orientación a Resultados”, concurso en el que participan los países Latinoamericanos. Dicho premio fue otorgado por la Comunidad de Profesionales y Expertos en Latinoamérica y el Caribe para Resultados en el Desarrollo (</a:t>
            </a:r>
            <a:r>
              <a:rPr lang="es-ES_tradnl" sz="1600" dirty="0" err="1">
                <a:latin typeface="Soberana Sans Light" panose="02000000000000000000" pitchFamily="50" charset="0"/>
              </a:rPr>
              <a:t>CoPLAC</a:t>
            </a:r>
            <a:r>
              <a:rPr lang="es-ES_tradnl" sz="1600" dirty="0">
                <a:latin typeface="Soberana Sans Light" panose="02000000000000000000" pitchFamily="50" charset="0"/>
              </a:rPr>
              <a:t> </a:t>
            </a:r>
            <a:r>
              <a:rPr lang="es-ES_tradnl" sz="1600" dirty="0" err="1">
                <a:latin typeface="Soberana Sans Light" panose="02000000000000000000" pitchFamily="50" charset="0"/>
              </a:rPr>
              <a:t>GpRD</a:t>
            </a:r>
            <a:r>
              <a:rPr lang="es-ES_tradnl" sz="1600" dirty="0">
                <a:latin typeface="Soberana Sans Light" panose="02000000000000000000" pitchFamily="50" charset="0"/>
              </a:rPr>
              <a:t>) y el Banco Interamericano de Desarrollo (BID).</a:t>
            </a: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6</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smtClean="0"/>
              <a:t>Diagnóstico</a:t>
            </a:r>
            <a:endParaRPr lang="es-MX" dirty="0"/>
          </a:p>
        </p:txBody>
      </p:sp>
    </p:spTree>
    <p:extLst>
      <p:ext uri="{BB962C8B-B14F-4D97-AF65-F5344CB8AC3E}">
        <p14:creationId xmlns:p14="http://schemas.microsoft.com/office/powerpoint/2010/main" val="661094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1450072"/>
            <a:ext cx="8229600" cy="4525963"/>
          </a:xfrm>
        </p:spPr>
        <p:txBody>
          <a:bodyPr>
            <a:noAutofit/>
          </a:bodyPr>
          <a:lstStyle/>
          <a:p>
            <a:pPr marL="0" lvl="0" indent="0" algn="just">
              <a:spcBef>
                <a:spcPts val="0"/>
              </a:spcBef>
              <a:buNone/>
            </a:pPr>
            <a:r>
              <a:rPr lang="es-ES_tradnl" sz="1600" dirty="0">
                <a:latin typeface="Soberana Sans Light" panose="02000000000000000000" pitchFamily="50" charset="0"/>
              </a:rPr>
              <a:t>Como visión hacia dónde se quiere llegar y qué casos internacionales de éxito podemos tomar en cuenta, se tiene: </a:t>
            </a:r>
            <a:endParaRPr lang="es-MX" sz="1600" dirty="0">
              <a:latin typeface="Soberana Sans Light" panose="02000000000000000000" pitchFamily="50" charset="0"/>
            </a:endParaRPr>
          </a:p>
          <a:p>
            <a:pPr marL="0" indent="0" algn="just">
              <a:spcBef>
                <a:spcPts val="0"/>
              </a:spcBef>
              <a:buNone/>
            </a:pPr>
            <a:endParaRPr lang="es-ES_tradnl" sz="1600" b="1" dirty="0">
              <a:latin typeface="Soberana Sans Light" panose="02000000000000000000" pitchFamily="50" charset="0"/>
            </a:endParaRPr>
          </a:p>
          <a:p>
            <a:pPr algn="just">
              <a:spcBef>
                <a:spcPts val="0"/>
              </a:spcBef>
            </a:pPr>
            <a:r>
              <a:rPr lang="es-ES_tradnl" sz="1600" b="1" dirty="0">
                <a:latin typeface="Soberana Sans Light" panose="02000000000000000000" pitchFamily="50" charset="0"/>
              </a:rPr>
              <a:t>Concluir los Proyectos Estratégicos de Inversión (Comité de Seguimiento a Infraestructura y Gasoductos)</a:t>
            </a:r>
            <a:endParaRPr lang="es-MX" sz="1600" b="1" dirty="0">
              <a:latin typeface="Soberana Sans Light" panose="02000000000000000000" pitchFamily="50" charset="0"/>
            </a:endParaRPr>
          </a:p>
          <a:p>
            <a:pPr marL="0" lvl="0" indent="0" algn="just">
              <a:spcBef>
                <a:spcPts val="0"/>
              </a:spcBef>
              <a:buNone/>
            </a:pPr>
            <a:r>
              <a:rPr lang="es-ES_tradnl" sz="1600" dirty="0">
                <a:latin typeface="Soberana Sans Light" panose="02000000000000000000" pitchFamily="50" charset="0"/>
              </a:rPr>
              <a:t>A partir de febrero de 2017 se creó un </a:t>
            </a:r>
            <a:r>
              <a:rPr lang="es-ES_tradnl" sz="1600" b="1" dirty="0">
                <a:latin typeface="Soberana Sans Light" panose="02000000000000000000" pitchFamily="50" charset="0"/>
              </a:rPr>
              <a:t>Comité de seguimiento de infraestructura </a:t>
            </a:r>
            <a:r>
              <a:rPr lang="es-ES_tradnl" sz="1600" dirty="0">
                <a:latin typeface="Soberana Sans Light" panose="02000000000000000000" pitchFamily="50" charset="0"/>
              </a:rPr>
              <a:t>con los siguientes objetivos: </a:t>
            </a:r>
            <a:r>
              <a:rPr lang="es-ES_tradnl" sz="1600" dirty="0" err="1">
                <a:latin typeface="Soberana Sans Light" panose="02000000000000000000" pitchFamily="50" charset="0"/>
              </a:rPr>
              <a:t>eficientar</a:t>
            </a:r>
            <a:r>
              <a:rPr lang="es-ES_tradnl" sz="1600" dirty="0">
                <a:latin typeface="Soberana Sans Light" panose="02000000000000000000" pitchFamily="50" charset="0"/>
              </a:rPr>
              <a:t> el ejercicio de los recursos públicos para evitar sobrecostos, dar seguimiento a los proyectos de infraestructura, tomar acciones preventivas y correctivas para cumplir en tiempo, costo y alcance utilizando técnicas de planeación de los proyectos, así como identificar en una etapa temprana los riesgos y desviaciones en la ejecución de los proyectos con el objetivo de mitigar su impacto. </a:t>
            </a:r>
            <a:endParaRPr lang="es-MX" sz="1600" dirty="0">
              <a:latin typeface="Soberana Sans Light" panose="02000000000000000000" pitchFamily="50" charset="0"/>
            </a:endParaRPr>
          </a:p>
          <a:p>
            <a:pPr marL="0" indent="0" algn="just">
              <a:spcBef>
                <a:spcPts val="0"/>
              </a:spcBef>
              <a:buNone/>
            </a:pPr>
            <a:endParaRPr lang="es-ES_tradnl" sz="1600" b="1" dirty="0">
              <a:latin typeface="Soberana Sans Light" panose="02000000000000000000" pitchFamily="50" charset="0"/>
            </a:endParaRPr>
          </a:p>
          <a:p>
            <a:pPr algn="just">
              <a:spcBef>
                <a:spcPts val="0"/>
              </a:spcBef>
            </a:pPr>
            <a:r>
              <a:rPr lang="es-ES_tradnl" sz="1600" b="1" dirty="0">
                <a:latin typeface="Soberana Sans Light" panose="02000000000000000000" pitchFamily="50" charset="0"/>
              </a:rPr>
              <a:t>Estrategia de Impulso a los Proyectos APP</a:t>
            </a:r>
            <a:r>
              <a:rPr lang="es-MX" sz="1600" dirty="0">
                <a:latin typeface="Soberana Sans Light" panose="02000000000000000000" pitchFamily="50" charset="0"/>
              </a:rPr>
              <a:t>. </a:t>
            </a:r>
            <a:r>
              <a:rPr lang="es-ES_tradnl" sz="1600" dirty="0">
                <a:latin typeface="Soberana Sans Light" panose="02000000000000000000" pitchFamily="50" charset="0"/>
              </a:rPr>
              <a:t> </a:t>
            </a:r>
            <a:endParaRPr lang="es-MX" sz="1600" dirty="0">
              <a:latin typeface="Soberana Sans Light" panose="02000000000000000000" pitchFamily="50" charset="0"/>
            </a:endParaRPr>
          </a:p>
          <a:p>
            <a:pPr marL="0" lvl="0" indent="0" algn="just">
              <a:spcBef>
                <a:spcPts val="0"/>
              </a:spcBef>
              <a:buNone/>
            </a:pPr>
            <a:r>
              <a:rPr lang="es-ES_tradnl" sz="1600" dirty="0">
                <a:latin typeface="Soberana Sans Light" panose="02000000000000000000" pitchFamily="50" charset="0"/>
              </a:rPr>
              <a:t>En la presentación de la </a:t>
            </a:r>
            <a:r>
              <a:rPr lang="es-ES_tradnl" sz="1600" dirty="0" err="1">
                <a:latin typeface="Soberana Sans Light" panose="02000000000000000000" pitchFamily="50" charset="0"/>
              </a:rPr>
              <a:t>Estrategía</a:t>
            </a:r>
            <a:r>
              <a:rPr lang="es-ES_tradnl" sz="1600" dirty="0">
                <a:latin typeface="Soberana Sans Light" panose="02000000000000000000" pitchFamily="50" charset="0"/>
              </a:rPr>
              <a:t> se anunciaron los primeros 12 proyectos de Asociación Público Privada que conforman el Bloque I, los cuales ya cuentan con los estudios, análisis y autorizaciones para llevar a cabo el proceso de licitación pública, abierta y transparente. El monto total de inversión de los proyectos asciende a 21,282 </a:t>
            </a:r>
            <a:r>
              <a:rPr lang="es-ES_tradnl" sz="1600" dirty="0" err="1">
                <a:latin typeface="Soberana Sans Light" panose="02000000000000000000" pitchFamily="50" charset="0"/>
              </a:rPr>
              <a:t>mdp</a:t>
            </a:r>
            <a:r>
              <a:rPr lang="es-ES_tradnl" sz="1600" dirty="0">
                <a:latin typeface="Soberana Sans Light" panose="02000000000000000000" pitchFamily="50" charset="0"/>
              </a:rPr>
              <a:t> y se estiman generar un total de 18,419 empleos directos.</a:t>
            </a: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7</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smtClean="0"/>
              <a:t>Diagnóstico</a:t>
            </a:r>
            <a:endParaRPr lang="es-MX" dirty="0"/>
          </a:p>
        </p:txBody>
      </p:sp>
    </p:spTree>
    <p:extLst>
      <p:ext uri="{BB962C8B-B14F-4D97-AF65-F5344CB8AC3E}">
        <p14:creationId xmlns:p14="http://schemas.microsoft.com/office/powerpoint/2010/main" val="3659341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1491016"/>
            <a:ext cx="8229600" cy="4525963"/>
          </a:xfrm>
        </p:spPr>
        <p:txBody>
          <a:bodyPr>
            <a:noAutofit/>
          </a:bodyPr>
          <a:lstStyle/>
          <a:p>
            <a:pPr marL="0" indent="0">
              <a:spcBef>
                <a:spcPts val="0"/>
              </a:spcBef>
              <a:buNone/>
            </a:pPr>
            <a:r>
              <a:rPr lang="es-ES_tradnl" sz="1600" dirty="0">
                <a:latin typeface="Soberana Sans Light" panose="02000000000000000000" pitchFamily="50" charset="0"/>
              </a:rPr>
              <a:t>Las propuestas que se tiene para lograr los objetivos planteados son</a:t>
            </a:r>
            <a:r>
              <a:rPr lang="es-ES_tradnl" sz="1600" dirty="0" smtClean="0">
                <a:latin typeface="Soberana Sans Light" panose="02000000000000000000" pitchFamily="50" charset="0"/>
              </a:rPr>
              <a:t>:</a:t>
            </a:r>
          </a:p>
          <a:p>
            <a:pPr marL="0" indent="0">
              <a:spcBef>
                <a:spcPts val="0"/>
              </a:spcBef>
              <a:buNone/>
            </a:pPr>
            <a:endParaRPr lang="es-ES_tradnl" sz="900" dirty="0">
              <a:latin typeface="Soberana Sans Light" panose="02000000000000000000" pitchFamily="50" charset="0"/>
            </a:endParaRPr>
          </a:p>
          <a:p>
            <a:pPr>
              <a:spcBef>
                <a:spcPts val="0"/>
              </a:spcBef>
            </a:pPr>
            <a:r>
              <a:rPr lang="es-ES_tradnl" sz="1600" b="1" dirty="0">
                <a:latin typeface="Soberana Sans Light" panose="02000000000000000000" pitchFamily="50" charset="0"/>
              </a:rPr>
              <a:t>Implementar la gerencia de proyectos y gestión de activos.</a:t>
            </a:r>
          </a:p>
          <a:p>
            <a:pPr marL="0" indent="0" algn="just">
              <a:spcBef>
                <a:spcPts val="0"/>
              </a:spcBef>
              <a:buNone/>
            </a:pPr>
            <a:r>
              <a:rPr lang="es-ES_tradnl" sz="1600" dirty="0">
                <a:latin typeface="Soberana Sans Light" panose="02000000000000000000" pitchFamily="50" charset="0"/>
              </a:rPr>
              <a:t>A fin de que el ciclo de inversiones funcione de manera coordinada es necesario transitar de la gerencia de obra tradicional al enfoque de gerencia de proyectos que abarque desde la fase de preparación hasta la ejecución del proyecto</a:t>
            </a:r>
            <a:r>
              <a:rPr lang="es-ES_tradnl" sz="1600" dirty="0" smtClean="0">
                <a:latin typeface="Soberana Sans Light" panose="02000000000000000000" pitchFamily="50" charset="0"/>
              </a:rPr>
              <a:t>.</a:t>
            </a:r>
          </a:p>
          <a:p>
            <a:pPr marL="0" indent="0" algn="just">
              <a:spcBef>
                <a:spcPts val="0"/>
              </a:spcBef>
              <a:buNone/>
            </a:pPr>
            <a:endParaRPr lang="es-ES_tradnl" sz="900" b="1" dirty="0">
              <a:latin typeface="Soberana Sans Light" panose="02000000000000000000" pitchFamily="50" charset="0"/>
            </a:endParaRPr>
          </a:p>
          <a:p>
            <a:pPr>
              <a:spcBef>
                <a:spcPts val="0"/>
              </a:spcBef>
            </a:pPr>
            <a:r>
              <a:rPr lang="es-ES_tradnl" sz="1600" b="1" dirty="0">
                <a:latin typeface="Soberana Sans Light" panose="02000000000000000000" pitchFamily="50" charset="0"/>
              </a:rPr>
              <a:t>Motivar la innovación y mejora continua</a:t>
            </a:r>
          </a:p>
          <a:p>
            <a:pPr marL="0" indent="0" algn="just">
              <a:spcBef>
                <a:spcPts val="0"/>
              </a:spcBef>
              <a:buNone/>
            </a:pPr>
            <a:r>
              <a:rPr lang="es-ES_tradnl" sz="1600" dirty="0">
                <a:latin typeface="Soberana Sans Light" panose="02000000000000000000" pitchFamily="50" charset="0"/>
              </a:rPr>
              <a:t>Fortalecer la cultura de gerencia de proyectos y la implementación de soluciones innovadoras mediante la coordinación de los sectores público y privado</a:t>
            </a:r>
            <a:r>
              <a:rPr lang="es-ES_tradnl" sz="1600" dirty="0" smtClean="0">
                <a:latin typeface="Soberana Sans Light" panose="02000000000000000000" pitchFamily="50" charset="0"/>
              </a:rPr>
              <a:t>.</a:t>
            </a:r>
          </a:p>
          <a:p>
            <a:pPr marL="0" indent="0" algn="just">
              <a:spcBef>
                <a:spcPts val="0"/>
              </a:spcBef>
              <a:buNone/>
            </a:pPr>
            <a:endParaRPr lang="es-MX" sz="1000" dirty="0">
              <a:latin typeface="Soberana Sans Light" panose="02000000000000000000" pitchFamily="50" charset="0"/>
            </a:endParaRPr>
          </a:p>
          <a:p>
            <a:pPr>
              <a:spcBef>
                <a:spcPts val="0"/>
              </a:spcBef>
            </a:pPr>
            <a:r>
              <a:rPr lang="es-ES_tradnl" sz="1600" b="1" dirty="0">
                <a:latin typeface="Soberana Sans Light" panose="02000000000000000000" pitchFamily="50" charset="0"/>
              </a:rPr>
              <a:t>BIM</a:t>
            </a:r>
          </a:p>
          <a:p>
            <a:pPr marL="0" lvl="0" indent="0" algn="just">
              <a:spcBef>
                <a:spcPts val="0"/>
              </a:spcBef>
              <a:buNone/>
            </a:pPr>
            <a:r>
              <a:rPr lang="es-ES_tradnl" sz="1600" dirty="0">
                <a:latin typeface="Soberana Sans Light" panose="02000000000000000000" pitchFamily="50" charset="0"/>
              </a:rPr>
              <a:t>Metodología de trabajo integral para el diseño, construcción y operación de proyectos en la que toda la información está integrada en un único modelo, lo cual garantiza la integralidad y la actualización de la información del proyecto durante su ciclo de vida. </a:t>
            </a:r>
            <a:endParaRPr lang="es-ES_tradnl" sz="1600" dirty="0" smtClean="0">
              <a:latin typeface="Soberana Sans Light" panose="02000000000000000000" pitchFamily="50" charset="0"/>
            </a:endParaRPr>
          </a:p>
          <a:p>
            <a:pPr marL="0" lvl="0" indent="0" algn="just">
              <a:spcBef>
                <a:spcPts val="0"/>
              </a:spcBef>
              <a:buNone/>
            </a:pPr>
            <a:endParaRPr lang="es-MX" sz="1050" dirty="0">
              <a:latin typeface="Soberana Sans Light" panose="02000000000000000000" pitchFamily="50" charset="0"/>
            </a:endParaRPr>
          </a:p>
          <a:p>
            <a:pPr>
              <a:spcBef>
                <a:spcPts val="0"/>
              </a:spcBef>
            </a:pPr>
            <a:r>
              <a:rPr lang="es-ES_tradnl" sz="1600" b="1" dirty="0">
                <a:latin typeface="Soberana Sans Light" panose="02000000000000000000" pitchFamily="50" charset="0"/>
              </a:rPr>
              <a:t>Asesoría del CDI</a:t>
            </a:r>
          </a:p>
          <a:p>
            <a:pPr marL="0" indent="0" algn="just">
              <a:spcBef>
                <a:spcPts val="0"/>
              </a:spcBef>
              <a:buNone/>
            </a:pPr>
            <a:r>
              <a:rPr lang="es-ES_tradnl" sz="1600" dirty="0">
                <a:latin typeface="Soberana Sans Light" panose="02000000000000000000" pitchFamily="50" charset="0"/>
              </a:rPr>
              <a:t>Asesoría Integral relacionada con el proyecto de evaluar y fortalecer las etapas del Ciclo de Desarrollo de Infraestructura con la finalidad de mejorar el impacto en el crecimiento económico y en la productividad de los proyectos de inversión en infraestructura.</a:t>
            </a:r>
            <a:endParaRPr lang="es-MX" sz="16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8</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a:t>Diagnóstico</a:t>
            </a:r>
            <a:endParaRPr lang="es-MX" dirty="0"/>
          </a:p>
        </p:txBody>
      </p:sp>
    </p:spTree>
    <p:extLst>
      <p:ext uri="{BB962C8B-B14F-4D97-AF65-F5344CB8AC3E}">
        <p14:creationId xmlns:p14="http://schemas.microsoft.com/office/powerpoint/2010/main" val="1757575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marL="0" indent="0" algn="just">
              <a:spcBef>
                <a:spcPts val="0"/>
              </a:spcBef>
              <a:buNone/>
            </a:pPr>
            <a:endParaRPr lang="es-MX" sz="1600" dirty="0" smtClean="0">
              <a:latin typeface="Soberana Sans Light" panose="02000000000000000000" pitchFamily="50" charset="0"/>
            </a:endParaRPr>
          </a:p>
          <a:p>
            <a:pPr marL="0" indent="0" algn="just">
              <a:spcBef>
                <a:spcPts val="0"/>
              </a:spcBef>
              <a:buNone/>
            </a:pPr>
            <a:r>
              <a:rPr lang="es-MX" sz="1600" dirty="0" smtClean="0">
                <a:latin typeface="Soberana Sans Light" panose="02000000000000000000" pitchFamily="50" charset="0"/>
              </a:rPr>
              <a:t>Con </a:t>
            </a:r>
            <a:r>
              <a:rPr lang="es-MX" sz="1600" dirty="0">
                <a:latin typeface="Soberana Sans Light" panose="02000000000000000000" pitchFamily="50" charset="0"/>
              </a:rPr>
              <a:t>el fin de crear un entorno favorable de negocios y generación de empleo para los estados más rezagados del país, la presente Administración ha impulsado el desarrollo de Zonas Económicas Especiales cuyo fin es incrementar o crear un desarrollo industrial.</a:t>
            </a:r>
          </a:p>
          <a:p>
            <a:pPr marL="0" indent="0" algn="just">
              <a:spcBef>
                <a:spcPts val="0"/>
              </a:spcBef>
              <a:buNone/>
            </a:pPr>
            <a:endParaRPr lang="es-MX" sz="1600" dirty="0" smtClean="0">
              <a:latin typeface="Soberana Sans Light" panose="02000000000000000000" pitchFamily="50" charset="0"/>
            </a:endParaRPr>
          </a:p>
          <a:p>
            <a:pPr marL="0" indent="0" algn="just">
              <a:spcBef>
                <a:spcPts val="0"/>
              </a:spcBef>
              <a:buNone/>
            </a:pPr>
            <a:r>
              <a:rPr lang="es-MX" sz="1600" dirty="0" smtClean="0">
                <a:latin typeface="Soberana Sans Light" panose="02000000000000000000" pitchFamily="50" charset="0"/>
              </a:rPr>
              <a:t>Para </a:t>
            </a:r>
            <a:r>
              <a:rPr lang="es-MX" sz="1600" dirty="0">
                <a:latin typeface="Soberana Sans Light" panose="02000000000000000000" pitchFamily="50" charset="0"/>
              </a:rPr>
              <a:t>esto es necesario el desarrollo de infraestructura que facilite la Comunicación con estas Zonas y proporcione los insumos necesarios para un óptimo desempeño de las mismas.</a:t>
            </a:r>
          </a:p>
          <a:p>
            <a:pPr algn="just">
              <a:lnSpc>
                <a:spcPct val="150000"/>
              </a:lnSpc>
              <a:spcBef>
                <a:spcPts val="0"/>
              </a:spcBef>
            </a:pPr>
            <a:endParaRPr lang="es-MX" sz="1700" dirty="0">
              <a:latin typeface="Soberana Sans Light" panose="02000000000000000000" pitchFamily="50" charset="0"/>
            </a:endParaRPr>
          </a:p>
        </p:txBody>
      </p:sp>
      <p:sp>
        <p:nvSpPr>
          <p:cNvPr id="3" name="Marcador de número de diapositiva 2"/>
          <p:cNvSpPr>
            <a:spLocks noGrp="1"/>
          </p:cNvSpPr>
          <p:nvPr>
            <p:ph type="sldNum" sz="quarter" idx="12"/>
          </p:nvPr>
        </p:nvSpPr>
        <p:spPr/>
        <p:txBody>
          <a:bodyPr/>
          <a:lstStyle/>
          <a:p>
            <a:fld id="{2066355A-084C-D24E-9AD2-7E4FC41EA627}" type="slidenum">
              <a:rPr lang="en-US" smtClean="0"/>
              <a:pPr/>
              <a:t>9</a:t>
            </a:fld>
            <a:endParaRPr lang="en-US"/>
          </a:p>
        </p:txBody>
      </p:sp>
      <p:sp>
        <p:nvSpPr>
          <p:cNvPr id="4" name="Título 3"/>
          <p:cNvSpPr>
            <a:spLocks noGrp="1"/>
          </p:cNvSpPr>
          <p:nvPr>
            <p:ph type="title"/>
          </p:nvPr>
        </p:nvSpPr>
        <p:spPr/>
        <p:txBody>
          <a:bodyPr/>
          <a:lstStyle/>
          <a:p>
            <a:r>
              <a:rPr lang="es-MX" dirty="0"/>
              <a:t>Foro de Infraestructura para el éxito de las Zonas Económicas Especiales</a:t>
            </a:r>
            <a:br>
              <a:rPr lang="es-MX" dirty="0"/>
            </a:br>
            <a:r>
              <a:rPr lang="es-MX" dirty="0" smtClean="0"/>
              <a:t>Banco de Proyectos</a:t>
            </a:r>
            <a:endParaRPr lang="es-MX" dirty="0"/>
          </a:p>
        </p:txBody>
      </p:sp>
    </p:spTree>
    <p:extLst>
      <p:ext uri="{BB962C8B-B14F-4D97-AF65-F5344CB8AC3E}">
        <p14:creationId xmlns:p14="http://schemas.microsoft.com/office/powerpoint/2010/main" val="2322127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spectro">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Precedente">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schemas.microsoft.com/office/2006/metadata/properties"/>
    <ds:schemaRef ds:uri="http://purl.org/dc/elements/1.1/"/>
    <ds:schemaRef ds:uri="http://purl.org/dc/terms/"/>
    <ds:schemaRef ds:uri="http://schemas.microsoft.com/sharepoint/v3/fields"/>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8174</TotalTime>
  <Words>1424</Words>
  <Application>Microsoft Office PowerPoint</Application>
  <PresentationFormat>Presentación en pantalla (4:3)</PresentationFormat>
  <Paragraphs>101</Paragraphs>
  <Slides>12</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Calisto MT</vt:lpstr>
      <vt:lpstr>Soberana Sans</vt:lpstr>
      <vt:lpstr>Soberana Sans Light</vt:lpstr>
      <vt:lpstr>Soberana Titular</vt:lpstr>
      <vt:lpstr>Trajan Pro</vt:lpstr>
      <vt:lpstr>Office Theme</vt:lpstr>
      <vt:lpstr>Foro de Infraestructura para el éxito de las Zonas Económicas Especiales</vt:lpstr>
      <vt:lpstr>Agenda</vt:lpstr>
      <vt:lpstr>Foro de Infraestructura para el éxito de las Zonas Económicas Especiales Ciclo de Inversión </vt:lpstr>
      <vt:lpstr>Foro de Infraestructura para el éxito de las Zonas Económicas Especiales Ciclo de Inversión </vt:lpstr>
      <vt:lpstr>Foro de Infraestructura para el éxito de las Zonas Económicas Especiales Diagnóstico </vt:lpstr>
      <vt:lpstr>Foro de Infraestructura para el éxito de las Zonas Económicas Especiales Diagnóstico</vt:lpstr>
      <vt:lpstr>Foro de Infraestructura para el éxito de las Zonas Económicas Especiales Diagnóstico</vt:lpstr>
      <vt:lpstr>Foro de Infraestructura para el éxito de las Zonas Económicas Especiales Diagnóstico</vt:lpstr>
      <vt:lpstr>Foro de Infraestructura para el éxito de las Zonas Económicas Especiales Banco de Proyectos</vt:lpstr>
      <vt:lpstr>Foro de Infraestructura para el éxito de las Zonas Económicas Especiales Banco de Proyectos</vt:lpstr>
      <vt:lpstr>Zonas Económicas Especiales Proceso de Registro en la Cartera de Inversiones</vt:lpstr>
      <vt:lpstr>Unidad de Inversiones Director General Adjunto de Proyecto de Inversión “B” Armando Emilio Montero Sánchez</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Cynthia Pérez</dc:creator>
  <cp:lastModifiedBy>Jorge Armando Lira Quirarte</cp:lastModifiedBy>
  <cp:revision>623</cp:revision>
  <cp:lastPrinted>2014-05-10T00:22:29Z</cp:lastPrinted>
  <dcterms:created xsi:type="dcterms:W3CDTF">2010-04-12T23:12:02Z</dcterms:created>
  <dcterms:modified xsi:type="dcterms:W3CDTF">2017-05-04T22:31:37Z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