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858" r:id="rId3"/>
  </p:sldMasterIdLst>
  <p:notesMasterIdLst>
    <p:notesMasterId r:id="rId16"/>
  </p:notesMasterIdLst>
  <p:handoutMasterIdLst>
    <p:handoutMasterId r:id="rId17"/>
  </p:handoutMasterIdLst>
  <p:sldIdLst>
    <p:sldId id="342" r:id="rId4"/>
    <p:sldId id="378" r:id="rId5"/>
    <p:sldId id="372" r:id="rId6"/>
    <p:sldId id="357" r:id="rId7"/>
    <p:sldId id="382" r:id="rId8"/>
    <p:sldId id="360" r:id="rId9"/>
    <p:sldId id="373" r:id="rId10"/>
    <p:sldId id="375" r:id="rId11"/>
    <p:sldId id="370" r:id="rId12"/>
    <p:sldId id="380" r:id="rId13"/>
    <p:sldId id="374" r:id="rId14"/>
    <p:sldId id="379" r:id="rId15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C18"/>
    <a:srgbClr val="9A1F18"/>
    <a:srgbClr val="CDCDCD"/>
    <a:srgbClr val="4F6228"/>
    <a:srgbClr val="990000"/>
    <a:srgbClr val="003300"/>
    <a:srgbClr val="FB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91714" autoAdjust="0"/>
  </p:normalViewPr>
  <p:slideViewPr>
    <p:cSldViewPr snapToGrid="0">
      <p:cViewPr varScale="1">
        <p:scale>
          <a:sx n="63" d="100"/>
          <a:sy n="63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35995934261095E-2"/>
          <c:y val="5.2380952380952403E-2"/>
          <c:w val="0.76020703542568002"/>
          <c:h val="0.73095238095238102"/>
        </c:manualLayout>
      </c:layout>
      <c:scatterChart>
        <c:scatterStyle val="lineMarker"/>
        <c:varyColors val="1"/>
        <c:ser>
          <c:idx val="0"/>
          <c:order val="0"/>
          <c:spPr>
            <a:ln w="25400"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CB-43AD-ABE8-9094F3DFB571}"/>
              </c:ext>
            </c:extLst>
          </c:dPt>
          <c:dPt>
            <c:idx val="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CB-43AD-ABE8-9094F3DFB571}"/>
              </c:ext>
            </c:extLst>
          </c:dPt>
          <c:dPt>
            <c:idx val="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CB-43AD-ABE8-9094F3DFB571}"/>
              </c:ext>
            </c:extLst>
          </c:dPt>
          <c:dPt>
            <c:idx val="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CB-43AD-ABE8-9094F3DFB571}"/>
              </c:ext>
            </c:extLst>
          </c:dPt>
          <c:dPt>
            <c:idx val="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CB-43AD-ABE8-9094F3DFB571}"/>
              </c:ext>
            </c:extLst>
          </c:dPt>
          <c:dPt>
            <c:idx val="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3CB-43AD-ABE8-9094F3DFB571}"/>
              </c:ext>
            </c:extLst>
          </c:dPt>
          <c:dPt>
            <c:idx val="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3CB-43AD-ABE8-9094F3DFB571}"/>
              </c:ext>
            </c:extLst>
          </c:dPt>
          <c:dPt>
            <c:idx val="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43CB-43AD-ABE8-9094F3DFB571}"/>
              </c:ext>
            </c:extLst>
          </c:dPt>
          <c:dPt>
            <c:idx val="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43CB-43AD-ABE8-9094F3DFB571}"/>
              </c:ext>
            </c:extLst>
          </c:dPt>
          <c:dPt>
            <c:idx val="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43CB-43AD-ABE8-9094F3DFB571}"/>
              </c:ext>
            </c:extLst>
          </c:dPt>
          <c:dPt>
            <c:idx val="1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43CB-43AD-ABE8-9094F3DFB571}"/>
              </c:ext>
            </c:extLst>
          </c:dPt>
          <c:dPt>
            <c:idx val="1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43CB-43AD-ABE8-9094F3DFB571}"/>
              </c:ext>
            </c:extLst>
          </c:dPt>
          <c:dPt>
            <c:idx val="1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43CB-43AD-ABE8-9094F3DFB571}"/>
              </c:ext>
            </c:extLst>
          </c:dPt>
          <c:dPt>
            <c:idx val="1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43CB-43AD-ABE8-9094F3DFB571}"/>
              </c:ext>
            </c:extLst>
          </c:dPt>
          <c:dPt>
            <c:idx val="1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43CB-43AD-ABE8-9094F3DFB571}"/>
              </c:ext>
            </c:extLst>
          </c:dPt>
          <c:dPt>
            <c:idx val="1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43CB-43AD-ABE8-9094F3DFB571}"/>
              </c:ext>
            </c:extLst>
          </c:dPt>
          <c:dPt>
            <c:idx val="1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43CB-43AD-ABE8-9094F3DFB571}"/>
              </c:ext>
            </c:extLst>
          </c:dPt>
          <c:dPt>
            <c:idx val="1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43CB-43AD-ABE8-9094F3DFB571}"/>
              </c:ext>
            </c:extLst>
          </c:dPt>
          <c:dPt>
            <c:idx val="1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43CB-43AD-ABE8-9094F3DFB571}"/>
              </c:ext>
            </c:extLst>
          </c:dPt>
          <c:dPt>
            <c:idx val="1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43CB-43AD-ABE8-9094F3DFB571}"/>
              </c:ext>
            </c:extLst>
          </c:dPt>
          <c:dPt>
            <c:idx val="2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43CB-43AD-ABE8-9094F3DFB571}"/>
              </c:ext>
            </c:extLst>
          </c:dPt>
          <c:dPt>
            <c:idx val="2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43CB-43AD-ABE8-9094F3DFB571}"/>
              </c:ext>
            </c:extLst>
          </c:dPt>
          <c:dPt>
            <c:idx val="2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43CB-43AD-ABE8-9094F3DFB571}"/>
              </c:ext>
            </c:extLst>
          </c:dPt>
          <c:dPt>
            <c:idx val="2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43CB-43AD-ABE8-9094F3DFB571}"/>
              </c:ext>
            </c:extLst>
          </c:dPt>
          <c:dPt>
            <c:idx val="2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43CB-43AD-ABE8-9094F3DFB571}"/>
              </c:ext>
            </c:extLst>
          </c:dPt>
          <c:dPt>
            <c:idx val="2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43CB-43AD-ABE8-9094F3DFB571}"/>
              </c:ext>
            </c:extLst>
          </c:dPt>
          <c:dPt>
            <c:idx val="2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43CB-43AD-ABE8-9094F3DFB571}"/>
              </c:ext>
            </c:extLst>
          </c:dPt>
          <c:dPt>
            <c:idx val="2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43CB-43AD-ABE8-9094F3DFB571}"/>
              </c:ext>
            </c:extLst>
          </c:dPt>
          <c:dPt>
            <c:idx val="2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43CB-43AD-ABE8-9094F3DFB571}"/>
              </c:ext>
            </c:extLst>
          </c:dPt>
          <c:dPt>
            <c:idx val="2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43CB-43AD-ABE8-9094F3DFB571}"/>
              </c:ext>
            </c:extLst>
          </c:dPt>
          <c:dPt>
            <c:idx val="3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43CB-43AD-ABE8-9094F3DFB571}"/>
              </c:ext>
            </c:extLst>
          </c:dPt>
          <c:dPt>
            <c:idx val="3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43CB-43AD-ABE8-9094F3DFB571}"/>
              </c:ext>
            </c:extLst>
          </c:dPt>
          <c:dPt>
            <c:idx val="3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43CB-43AD-ABE8-9094F3DFB571}"/>
              </c:ext>
            </c:extLst>
          </c:dPt>
          <c:dPt>
            <c:idx val="3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43CB-43AD-ABE8-9094F3DFB571}"/>
              </c:ext>
            </c:extLst>
          </c:dPt>
          <c:dPt>
            <c:idx val="3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43CB-43AD-ABE8-9094F3DFB571}"/>
              </c:ext>
            </c:extLst>
          </c:dPt>
          <c:dPt>
            <c:idx val="3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43CB-43AD-ABE8-9094F3DFB571}"/>
              </c:ext>
            </c:extLst>
          </c:dPt>
          <c:dPt>
            <c:idx val="3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43CB-43AD-ABE8-9094F3DFB571}"/>
              </c:ext>
            </c:extLst>
          </c:dPt>
          <c:dPt>
            <c:idx val="3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43CB-43AD-ABE8-9094F3DFB571}"/>
              </c:ext>
            </c:extLst>
          </c:dPt>
          <c:dPt>
            <c:idx val="3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43CB-43AD-ABE8-9094F3DFB571}"/>
              </c:ext>
            </c:extLst>
          </c:dPt>
          <c:dPt>
            <c:idx val="3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43CB-43AD-ABE8-9094F3DFB571}"/>
              </c:ext>
            </c:extLst>
          </c:dPt>
          <c:dPt>
            <c:idx val="4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1-43CB-43AD-ABE8-9094F3DFB571}"/>
              </c:ext>
            </c:extLst>
          </c:dPt>
          <c:dPt>
            <c:idx val="4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3-43CB-43AD-ABE8-9094F3DFB571}"/>
              </c:ext>
            </c:extLst>
          </c:dPt>
          <c:dPt>
            <c:idx val="4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5-43CB-43AD-ABE8-9094F3DFB571}"/>
              </c:ext>
            </c:extLst>
          </c:dPt>
          <c:dPt>
            <c:idx val="4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7-43CB-43AD-ABE8-9094F3DFB571}"/>
              </c:ext>
            </c:extLst>
          </c:dPt>
          <c:dPt>
            <c:idx val="4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9-43CB-43AD-ABE8-9094F3DFB571}"/>
              </c:ext>
            </c:extLst>
          </c:dPt>
          <c:dPt>
            <c:idx val="4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B-43CB-43AD-ABE8-9094F3DFB571}"/>
              </c:ext>
            </c:extLst>
          </c:dPt>
          <c:dPt>
            <c:idx val="4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D-43CB-43AD-ABE8-9094F3DFB571}"/>
              </c:ext>
            </c:extLst>
          </c:dPt>
          <c:dPt>
            <c:idx val="4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F-43CB-43AD-ABE8-9094F3DFB571}"/>
              </c:ext>
            </c:extLst>
          </c:dPt>
          <c:dPt>
            <c:idx val="4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1-43CB-43AD-ABE8-9094F3DFB571}"/>
              </c:ext>
            </c:extLst>
          </c:dPt>
          <c:dPt>
            <c:idx val="4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3-43CB-43AD-ABE8-9094F3DFB571}"/>
              </c:ext>
            </c:extLst>
          </c:dPt>
          <c:dPt>
            <c:idx val="5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5-43CB-43AD-ABE8-9094F3DFB571}"/>
              </c:ext>
            </c:extLst>
          </c:dPt>
          <c:dPt>
            <c:idx val="5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7-43CB-43AD-ABE8-9094F3DFB571}"/>
              </c:ext>
            </c:extLst>
          </c:dPt>
          <c:dPt>
            <c:idx val="5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9-43CB-43AD-ABE8-9094F3DFB571}"/>
              </c:ext>
            </c:extLst>
          </c:dPt>
          <c:dPt>
            <c:idx val="5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B-43CB-43AD-ABE8-9094F3DFB571}"/>
              </c:ext>
            </c:extLst>
          </c:dPt>
          <c:dPt>
            <c:idx val="5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D-43CB-43AD-ABE8-9094F3DFB571}"/>
              </c:ext>
            </c:extLst>
          </c:dPt>
          <c:dPt>
            <c:idx val="5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F-43CB-43AD-ABE8-9094F3DFB571}"/>
              </c:ext>
            </c:extLst>
          </c:dPt>
          <c:dPt>
            <c:idx val="5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1-43CB-43AD-ABE8-9094F3DFB571}"/>
              </c:ext>
            </c:extLst>
          </c:dPt>
          <c:dPt>
            <c:idx val="5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3-43CB-43AD-ABE8-9094F3DFB571}"/>
              </c:ext>
            </c:extLst>
          </c:dPt>
          <c:dPt>
            <c:idx val="5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5-43CB-43AD-ABE8-9094F3DFB571}"/>
              </c:ext>
            </c:extLst>
          </c:dPt>
          <c:dPt>
            <c:idx val="5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7-43CB-43AD-ABE8-9094F3DFB571}"/>
              </c:ext>
            </c:extLst>
          </c:dPt>
          <c:dPt>
            <c:idx val="6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9-43CB-43AD-ABE8-9094F3DFB571}"/>
              </c:ext>
            </c:extLst>
          </c:dPt>
          <c:dPt>
            <c:idx val="6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B-43CB-43AD-ABE8-9094F3DFB571}"/>
              </c:ext>
            </c:extLst>
          </c:dPt>
          <c:dPt>
            <c:idx val="6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D-43CB-43AD-ABE8-9094F3DFB571}"/>
              </c:ext>
            </c:extLst>
          </c:dPt>
          <c:dPt>
            <c:idx val="6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F-43CB-43AD-ABE8-9094F3DFB571}"/>
              </c:ext>
            </c:extLst>
          </c:dPt>
          <c:dPt>
            <c:idx val="6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1-43CB-43AD-ABE8-9094F3DFB571}"/>
              </c:ext>
            </c:extLst>
          </c:dPt>
          <c:dPt>
            <c:idx val="6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3-43CB-43AD-ABE8-9094F3DFB571}"/>
              </c:ext>
            </c:extLst>
          </c:dPt>
          <c:dPt>
            <c:idx val="6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5-43CB-43AD-ABE8-9094F3DFB571}"/>
              </c:ext>
            </c:extLst>
          </c:dPt>
          <c:dPt>
            <c:idx val="6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7-43CB-43AD-ABE8-9094F3DFB571}"/>
              </c:ext>
            </c:extLst>
          </c:dPt>
          <c:dPt>
            <c:idx val="6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9-43CB-43AD-ABE8-9094F3DFB571}"/>
              </c:ext>
            </c:extLst>
          </c:dPt>
          <c:dPt>
            <c:idx val="6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B-43CB-43AD-ABE8-9094F3DFB571}"/>
              </c:ext>
            </c:extLst>
          </c:dPt>
          <c:dPt>
            <c:idx val="7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D-43CB-43AD-ABE8-9094F3DFB571}"/>
              </c:ext>
            </c:extLst>
          </c:dPt>
          <c:dPt>
            <c:idx val="7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F-43CB-43AD-ABE8-9094F3DFB571}"/>
              </c:ext>
            </c:extLst>
          </c:dPt>
          <c:dPt>
            <c:idx val="7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1-43CB-43AD-ABE8-9094F3DFB571}"/>
              </c:ext>
            </c:extLst>
          </c:dPt>
          <c:dPt>
            <c:idx val="7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3-43CB-43AD-ABE8-9094F3DFB571}"/>
              </c:ext>
            </c:extLst>
          </c:dPt>
          <c:dPt>
            <c:idx val="7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5-43CB-43AD-ABE8-9094F3DFB571}"/>
              </c:ext>
            </c:extLst>
          </c:dPt>
          <c:dPt>
            <c:idx val="7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7-43CB-43AD-ABE8-9094F3DFB571}"/>
              </c:ext>
            </c:extLst>
          </c:dPt>
          <c:dPt>
            <c:idx val="7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9-43CB-43AD-ABE8-9094F3DFB571}"/>
              </c:ext>
            </c:extLst>
          </c:dPt>
          <c:dPt>
            <c:idx val="7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B-43CB-43AD-ABE8-9094F3DFB571}"/>
              </c:ext>
            </c:extLst>
          </c:dPt>
          <c:dPt>
            <c:idx val="7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D-43CB-43AD-ABE8-9094F3DFB571}"/>
              </c:ext>
            </c:extLst>
          </c:dPt>
          <c:dPt>
            <c:idx val="7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F-43CB-43AD-ABE8-9094F3DFB571}"/>
              </c:ext>
            </c:extLst>
          </c:dPt>
          <c:dPt>
            <c:idx val="80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1-43CB-43AD-ABE8-9094F3DFB571}"/>
              </c:ext>
            </c:extLst>
          </c:dPt>
          <c:dPt>
            <c:idx val="81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3-43CB-43AD-ABE8-9094F3DFB571}"/>
              </c:ext>
            </c:extLst>
          </c:dPt>
          <c:dPt>
            <c:idx val="82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5-43CB-43AD-ABE8-9094F3DFB571}"/>
              </c:ext>
            </c:extLst>
          </c:dPt>
          <c:dPt>
            <c:idx val="83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7-43CB-43AD-ABE8-9094F3DFB571}"/>
              </c:ext>
            </c:extLst>
          </c:dPt>
          <c:dPt>
            <c:idx val="84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9-43CB-43AD-ABE8-9094F3DFB571}"/>
              </c:ext>
            </c:extLst>
          </c:dPt>
          <c:dPt>
            <c:idx val="85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B-43CB-43AD-ABE8-9094F3DFB571}"/>
              </c:ext>
            </c:extLst>
          </c:dPt>
          <c:dPt>
            <c:idx val="86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D-43CB-43AD-ABE8-9094F3DFB571}"/>
              </c:ext>
            </c:extLst>
          </c:dPt>
          <c:dPt>
            <c:idx val="87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F-43CB-43AD-ABE8-9094F3DFB571}"/>
              </c:ext>
            </c:extLst>
          </c:dPt>
          <c:dPt>
            <c:idx val="88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1-43CB-43AD-ABE8-9094F3DFB571}"/>
              </c:ext>
            </c:extLst>
          </c:dPt>
          <c:dPt>
            <c:idx val="89"/>
            <c:marker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3-43CB-43AD-ABE8-9094F3DFB571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1750" cap="sq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Hoja4!$F$4:$F$109</c:f>
              <c:numCache>
                <c:formatCode>General</c:formatCode>
                <c:ptCount val="90"/>
                <c:pt idx="0">
                  <c:v>0.69314718055994495</c:v>
                </c:pt>
                <c:pt idx="1">
                  <c:v>0.69314718055994495</c:v>
                </c:pt>
                <c:pt idx="2">
                  <c:v>1.386294361119891</c:v>
                </c:pt>
                <c:pt idx="3">
                  <c:v>1.386294361119891</c:v>
                </c:pt>
                <c:pt idx="4">
                  <c:v>1.386294361119891</c:v>
                </c:pt>
                <c:pt idx="5">
                  <c:v>1.6094379124341001</c:v>
                </c:pt>
                <c:pt idx="6">
                  <c:v>1.791759469228055</c:v>
                </c:pt>
                <c:pt idx="7">
                  <c:v>1.791759469228055</c:v>
                </c:pt>
                <c:pt idx="8">
                  <c:v>1.945910149055313</c:v>
                </c:pt>
                <c:pt idx="9">
                  <c:v>2.0794415416798362</c:v>
                </c:pt>
                <c:pt idx="10">
                  <c:v>2.0794415416798362</c:v>
                </c:pt>
                <c:pt idx="11">
                  <c:v>2.0794415416798362</c:v>
                </c:pt>
                <c:pt idx="12">
                  <c:v>2.19722457733622</c:v>
                </c:pt>
                <c:pt idx="13">
                  <c:v>2.302585092994045</c:v>
                </c:pt>
                <c:pt idx="14">
                  <c:v>2.302585092994045</c:v>
                </c:pt>
                <c:pt idx="15">
                  <c:v>2.302585092994045</c:v>
                </c:pt>
                <c:pt idx="16">
                  <c:v>2.302585092994045</c:v>
                </c:pt>
                <c:pt idx="17">
                  <c:v>2.3978952727983711</c:v>
                </c:pt>
                <c:pt idx="18">
                  <c:v>2.4849066497879999</c:v>
                </c:pt>
                <c:pt idx="19">
                  <c:v>2.5649493574615372</c:v>
                </c:pt>
                <c:pt idx="20">
                  <c:v>2.5649493574615372</c:v>
                </c:pt>
                <c:pt idx="21">
                  <c:v>2.639057329615258</c:v>
                </c:pt>
                <c:pt idx="22">
                  <c:v>2.7080502011022101</c:v>
                </c:pt>
                <c:pt idx="23">
                  <c:v>2.890371757896165</c:v>
                </c:pt>
                <c:pt idx="24">
                  <c:v>2.890371757896165</c:v>
                </c:pt>
                <c:pt idx="25">
                  <c:v>2.890371757896165</c:v>
                </c:pt>
                <c:pt idx="26">
                  <c:v>2.9444389791664398</c:v>
                </c:pt>
                <c:pt idx="27">
                  <c:v>2.9444389791664398</c:v>
                </c:pt>
                <c:pt idx="28">
                  <c:v>2.9444389791664398</c:v>
                </c:pt>
                <c:pt idx="29">
                  <c:v>2.9444389791664398</c:v>
                </c:pt>
                <c:pt idx="30">
                  <c:v>2.9957322735539909</c:v>
                </c:pt>
                <c:pt idx="31">
                  <c:v>3.0910424533583161</c:v>
                </c:pt>
                <c:pt idx="32">
                  <c:v>3.0910424533583161</c:v>
                </c:pt>
                <c:pt idx="33">
                  <c:v>3.0910424533583161</c:v>
                </c:pt>
                <c:pt idx="34">
                  <c:v>3.1354942159291501</c:v>
                </c:pt>
                <c:pt idx="35">
                  <c:v>3.1780538303479462</c:v>
                </c:pt>
                <c:pt idx="36">
                  <c:v>3.2580965380214821</c:v>
                </c:pt>
                <c:pt idx="37">
                  <c:v>3.29583686600433</c:v>
                </c:pt>
                <c:pt idx="38">
                  <c:v>3.3322045101752029</c:v>
                </c:pt>
                <c:pt idx="39">
                  <c:v>3.3322045101752029</c:v>
                </c:pt>
                <c:pt idx="40">
                  <c:v>3.3672958299864741</c:v>
                </c:pt>
                <c:pt idx="41">
                  <c:v>3.4965075614664798</c:v>
                </c:pt>
                <c:pt idx="42">
                  <c:v>3.555348061489414</c:v>
                </c:pt>
                <c:pt idx="43">
                  <c:v>3.555348061489414</c:v>
                </c:pt>
                <c:pt idx="44">
                  <c:v>3.6375861597263861</c:v>
                </c:pt>
                <c:pt idx="45">
                  <c:v>3.6635616461296472</c:v>
                </c:pt>
                <c:pt idx="46">
                  <c:v>3.737669618283368</c:v>
                </c:pt>
                <c:pt idx="47">
                  <c:v>3.7612001156935619</c:v>
                </c:pt>
                <c:pt idx="48">
                  <c:v>3.8066624897703192</c:v>
                </c:pt>
                <c:pt idx="49">
                  <c:v>3.8286413964890951</c:v>
                </c:pt>
                <c:pt idx="50">
                  <c:v>3.850147601710058</c:v>
                </c:pt>
                <c:pt idx="51">
                  <c:v>3.850147601710058</c:v>
                </c:pt>
                <c:pt idx="52">
                  <c:v>3.850147601710058</c:v>
                </c:pt>
                <c:pt idx="53">
                  <c:v>3.9120230054281451</c:v>
                </c:pt>
                <c:pt idx="54">
                  <c:v>3.951243718581428</c:v>
                </c:pt>
                <c:pt idx="55">
                  <c:v>4.0430512678345494</c:v>
                </c:pt>
                <c:pt idx="56">
                  <c:v>4.2046926193909657</c:v>
                </c:pt>
                <c:pt idx="57">
                  <c:v>4.3694478524670206</c:v>
                </c:pt>
                <c:pt idx="58">
                  <c:v>4.4188406077965974</c:v>
                </c:pt>
                <c:pt idx="59">
                  <c:v>4.4308167988433134</c:v>
                </c:pt>
                <c:pt idx="60">
                  <c:v>4.4886363697321396</c:v>
                </c:pt>
                <c:pt idx="61">
                  <c:v>4.499809670330265</c:v>
                </c:pt>
                <c:pt idx="62">
                  <c:v>4.6249728132842698</c:v>
                </c:pt>
                <c:pt idx="63">
                  <c:v>4.6821312271242181</c:v>
                </c:pt>
                <c:pt idx="64">
                  <c:v>4.7004803657924166</c:v>
                </c:pt>
                <c:pt idx="65">
                  <c:v>4.7957905455967396</c:v>
                </c:pt>
                <c:pt idx="66">
                  <c:v>4.8441870864585894</c:v>
                </c:pt>
                <c:pt idx="67">
                  <c:v>4.8598124043616719</c:v>
                </c:pt>
                <c:pt idx="68">
                  <c:v>4.8598124043616719</c:v>
                </c:pt>
                <c:pt idx="69">
                  <c:v>4.8828019225863706</c:v>
                </c:pt>
                <c:pt idx="70">
                  <c:v>4.8828019225863706</c:v>
                </c:pt>
                <c:pt idx="71">
                  <c:v>4.9199809258281251</c:v>
                </c:pt>
                <c:pt idx="72">
                  <c:v>4.9199809258281251</c:v>
                </c:pt>
                <c:pt idx="73">
                  <c:v>4.9487598903781702</c:v>
                </c:pt>
                <c:pt idx="74">
                  <c:v>4.9628446302599061</c:v>
                </c:pt>
                <c:pt idx="75">
                  <c:v>5.1119877883565428</c:v>
                </c:pt>
                <c:pt idx="76">
                  <c:v>5.147494476813451</c:v>
                </c:pt>
                <c:pt idx="77">
                  <c:v>5.147494476813451</c:v>
                </c:pt>
                <c:pt idx="78">
                  <c:v>5.1532915944977802</c:v>
                </c:pt>
                <c:pt idx="79">
                  <c:v>5.15905529921453</c:v>
                </c:pt>
                <c:pt idx="80">
                  <c:v>5.1929568508902078</c:v>
                </c:pt>
                <c:pt idx="81">
                  <c:v>5.2574953720277806</c:v>
                </c:pt>
                <c:pt idx="82">
                  <c:v>5.2626901889048874</c:v>
                </c:pt>
                <c:pt idx="83">
                  <c:v>5.3033049080590757</c:v>
                </c:pt>
                <c:pt idx="84">
                  <c:v>5.3752784076841671</c:v>
                </c:pt>
                <c:pt idx="85">
                  <c:v>5.7137328055093697</c:v>
                </c:pt>
                <c:pt idx="86">
                  <c:v>5.802118375377062</c:v>
                </c:pt>
                <c:pt idx="87">
                  <c:v>6.1758672701057602</c:v>
                </c:pt>
                <c:pt idx="88">
                  <c:v>6.2225762680713679</c:v>
                </c:pt>
                <c:pt idx="89">
                  <c:v>6.3026189757449051</c:v>
                </c:pt>
              </c:numCache>
            </c:numRef>
          </c:xVal>
          <c:yVal>
            <c:numRef>
              <c:f>Hoja4!$J$4:$J$109</c:f>
              <c:numCache>
                <c:formatCode>General</c:formatCode>
                <c:ptCount val="90"/>
                <c:pt idx="0">
                  <c:v>7.3911817427199642</c:v>
                </c:pt>
                <c:pt idx="1">
                  <c:v>6.7348466422406297</c:v>
                </c:pt>
                <c:pt idx="2">
                  <c:v>9.941364388290566</c:v>
                </c:pt>
                <c:pt idx="3">
                  <c:v>7.4008020761249078</c:v>
                </c:pt>
                <c:pt idx="4">
                  <c:v>6.7950143106449392</c:v>
                </c:pt>
                <c:pt idx="5">
                  <c:v>9.4330091734870738</c:v>
                </c:pt>
                <c:pt idx="6">
                  <c:v>9.0728443459162396</c:v>
                </c:pt>
                <c:pt idx="7">
                  <c:v>7.2237655444197166</c:v>
                </c:pt>
                <c:pt idx="8">
                  <c:v>8.6055250120913946</c:v>
                </c:pt>
                <c:pt idx="9">
                  <c:v>9.3318675261935429</c:v>
                </c:pt>
                <c:pt idx="10">
                  <c:v>8.8798558072263898</c:v>
                </c:pt>
                <c:pt idx="11">
                  <c:v>7.6793794267474222</c:v>
                </c:pt>
                <c:pt idx="12">
                  <c:v>7.7084738592691568</c:v>
                </c:pt>
                <c:pt idx="13">
                  <c:v>9.9111790284795855</c:v>
                </c:pt>
                <c:pt idx="14">
                  <c:v>9.4197702795782998</c:v>
                </c:pt>
                <c:pt idx="15">
                  <c:v>9.2523829355721396</c:v>
                </c:pt>
                <c:pt idx="16">
                  <c:v>7.8519589209141598</c:v>
                </c:pt>
                <c:pt idx="17">
                  <c:v>10.63840003978679</c:v>
                </c:pt>
                <c:pt idx="18">
                  <c:v>9.2335717584487256</c:v>
                </c:pt>
                <c:pt idx="19">
                  <c:v>10.585551592127629</c:v>
                </c:pt>
                <c:pt idx="20">
                  <c:v>8.8095048416723465</c:v>
                </c:pt>
                <c:pt idx="21">
                  <c:v>10.59226733103343</c:v>
                </c:pt>
                <c:pt idx="22">
                  <c:v>8.8475441648936357</c:v>
                </c:pt>
                <c:pt idx="23">
                  <c:v>9.6341978636348138</c:v>
                </c:pt>
                <c:pt idx="24">
                  <c:v>8.3463250765937644</c:v>
                </c:pt>
                <c:pt idx="25">
                  <c:v>7.0903076832338359</c:v>
                </c:pt>
                <c:pt idx="26">
                  <c:v>10.739258899561269</c:v>
                </c:pt>
                <c:pt idx="27">
                  <c:v>9.6732386729651836</c:v>
                </c:pt>
                <c:pt idx="28">
                  <c:v>9.5680666092383433</c:v>
                </c:pt>
                <c:pt idx="29">
                  <c:v>9.3354160390772165</c:v>
                </c:pt>
                <c:pt idx="30">
                  <c:v>9.6960747915348282</c:v>
                </c:pt>
                <c:pt idx="31">
                  <c:v>9.6648592515771004</c:v>
                </c:pt>
                <c:pt idx="32">
                  <c:v>8.8406190982209871</c:v>
                </c:pt>
                <c:pt idx="33">
                  <c:v>7.7868185386336144</c:v>
                </c:pt>
                <c:pt idx="34">
                  <c:v>10.60289940673386</c:v>
                </c:pt>
                <c:pt idx="35">
                  <c:v>10.20108560354992</c:v>
                </c:pt>
                <c:pt idx="36">
                  <c:v>9.0404690177524198</c:v>
                </c:pt>
                <c:pt idx="37">
                  <c:v>8.751869867538927</c:v>
                </c:pt>
                <c:pt idx="38">
                  <c:v>9.0234285967448002</c:v>
                </c:pt>
                <c:pt idx="39">
                  <c:v>7.857436343138521</c:v>
                </c:pt>
                <c:pt idx="40">
                  <c:v>11.031837564435641</c:v>
                </c:pt>
                <c:pt idx="41">
                  <c:v>8.3573233556404549</c:v>
                </c:pt>
                <c:pt idx="42">
                  <c:v>10.368373707460529</c:v>
                </c:pt>
                <c:pt idx="43">
                  <c:v>8.9027831387150567</c:v>
                </c:pt>
                <c:pt idx="44">
                  <c:v>8.3378786630926882</c:v>
                </c:pt>
                <c:pt idx="45">
                  <c:v>11.27849321552709</c:v>
                </c:pt>
                <c:pt idx="46">
                  <c:v>9.7173621420484206</c:v>
                </c:pt>
                <c:pt idx="47">
                  <c:v>9.2143951274358695</c:v>
                </c:pt>
                <c:pt idx="48">
                  <c:v>9.132172819535457</c:v>
                </c:pt>
                <c:pt idx="49">
                  <c:v>7.9745744191365553</c:v>
                </c:pt>
                <c:pt idx="50">
                  <c:v>9.9568398664811575</c:v>
                </c:pt>
                <c:pt idx="51">
                  <c:v>9.793010013018975</c:v>
                </c:pt>
                <c:pt idx="52">
                  <c:v>9.7620903274698243</c:v>
                </c:pt>
                <c:pt idx="53">
                  <c:v>9.4392186770079842</c:v>
                </c:pt>
                <c:pt idx="54">
                  <c:v>9.9316496944833226</c:v>
                </c:pt>
                <c:pt idx="55">
                  <c:v>9.5517261421143616</c:v>
                </c:pt>
                <c:pt idx="56">
                  <c:v>10.8158403982092</c:v>
                </c:pt>
                <c:pt idx="57">
                  <c:v>11.80360704221092</c:v>
                </c:pt>
                <c:pt idx="58">
                  <c:v>9.4488533257854304</c:v>
                </c:pt>
                <c:pt idx="59">
                  <c:v>10.315017604082881</c:v>
                </c:pt>
                <c:pt idx="60">
                  <c:v>10.191499698196759</c:v>
                </c:pt>
                <c:pt idx="61">
                  <c:v>10.443361122290399</c:v>
                </c:pt>
                <c:pt idx="62">
                  <c:v>9.6548300951784078</c:v>
                </c:pt>
                <c:pt idx="63">
                  <c:v>9.8789773058615005</c:v>
                </c:pt>
                <c:pt idx="64">
                  <c:v>10.0179189694993</c:v>
                </c:pt>
                <c:pt idx="65">
                  <c:v>9.2471526680754135</c:v>
                </c:pt>
                <c:pt idx="66">
                  <c:v>10.013329893423901</c:v>
                </c:pt>
                <c:pt idx="67">
                  <c:v>10.685314147283311</c:v>
                </c:pt>
                <c:pt idx="68">
                  <c:v>10.06796942553672</c:v>
                </c:pt>
                <c:pt idx="69">
                  <c:v>10.39433372367578</c:v>
                </c:pt>
                <c:pt idx="70">
                  <c:v>10.00154700384382</c:v>
                </c:pt>
                <c:pt idx="71">
                  <c:v>10.692598622323571</c:v>
                </c:pt>
                <c:pt idx="72">
                  <c:v>10.688767440165471</c:v>
                </c:pt>
                <c:pt idx="73">
                  <c:v>10.31758877057819</c:v>
                </c:pt>
                <c:pt idx="74">
                  <c:v>8.4736056501433694</c:v>
                </c:pt>
                <c:pt idx="75">
                  <c:v>10.261284172882069</c:v>
                </c:pt>
                <c:pt idx="76">
                  <c:v>10.67623248865447</c:v>
                </c:pt>
                <c:pt idx="77">
                  <c:v>10.506420672959759</c:v>
                </c:pt>
                <c:pt idx="78">
                  <c:v>10.90688562851364</c:v>
                </c:pt>
                <c:pt idx="79">
                  <c:v>8.9322135855024172</c:v>
                </c:pt>
                <c:pt idx="80">
                  <c:v>10.64732489462607</c:v>
                </c:pt>
                <c:pt idx="81">
                  <c:v>10.527414349446779</c:v>
                </c:pt>
                <c:pt idx="82">
                  <c:v>10.257376418062719</c:v>
                </c:pt>
                <c:pt idx="83">
                  <c:v>9.0460063489952152</c:v>
                </c:pt>
                <c:pt idx="84">
                  <c:v>10.02232917042871</c:v>
                </c:pt>
                <c:pt idx="85">
                  <c:v>10.44745884250673</c:v>
                </c:pt>
                <c:pt idx="86">
                  <c:v>10.74480241310054</c:v>
                </c:pt>
                <c:pt idx="87">
                  <c:v>11.21981458979171</c:v>
                </c:pt>
                <c:pt idx="88">
                  <c:v>10.62020633416177</c:v>
                </c:pt>
                <c:pt idx="89">
                  <c:v>10.59871701033086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B6-43CB-43AD-ABE8-9094F3DFB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29257040"/>
        <c:axId val="-1929248944"/>
      </c:scatterChart>
      <c:valAx>
        <c:axId val="-1929257040"/>
        <c:scaling>
          <c:orientation val="minMax"/>
          <c:max val="6.5"/>
          <c:min val="0.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dirty="0">
                    <a:latin typeface="Garamond" panose="02020404030301010803" pitchFamily="18" charset="0"/>
                  </a:rPr>
                  <a:t>Densidad de la red carretera,</a:t>
                </a:r>
              </a:p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dirty="0">
                    <a:latin typeface="Garamond" panose="02020404030301010803" pitchFamily="18" charset="0"/>
                  </a:rPr>
                  <a:t>(% de la superficie)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-1929248944"/>
        <c:crosses val="autoZero"/>
        <c:crossBetween val="midCat"/>
      </c:valAx>
      <c:valAx>
        <c:axId val="-1929248944"/>
        <c:scaling>
          <c:orientation val="minMax"/>
          <c:max val="12"/>
          <c:min val="6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dirty="0">
                    <a:latin typeface="Garamond" panose="02020404030301010803" pitchFamily="18" charset="0"/>
                  </a:rPr>
                  <a:t>PIB per cápita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-1929257040"/>
        <c:crosses val="autoZero"/>
        <c:crossBetween val="midCat"/>
      </c:valAx>
      <c:spPr>
        <a:solidFill>
          <a:sysClr val="window" lastClr="FFFFFF">
            <a:lumMod val="85000"/>
            <a:alpha val="66000"/>
          </a:sys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A746-8CAE-4521-B098-1E9C719FCC97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6F51F-BBBF-4EC8-9371-A7D2BBB44C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29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4B1F1D-DA6B-448E-8CA4-0BD51FA1083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3C879A-E885-42F5-8F0A-A896E9E7B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3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978E6-E747-4834-8F55-0830749B3896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4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La inversión en infraestructura es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una importante palanca de crecimiento y desarrollo económico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de cualquier país o región</a:t>
            </a:r>
            <a:endParaRPr lang="es-MX" sz="105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Además de su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impacto de corto plazo en la demanda agregada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y la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creación de empleos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, genera un “patrimonio” nacional que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eleva la productividad y competitividad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, promueve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el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desarrollo regional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y el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bienestar social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: </a:t>
            </a:r>
            <a:endParaRPr lang="es-MX" sz="105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Impulsa el desarrollo humano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al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dar acceso a servicios básicos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que elevan la calidad de vida de la población y potencia sus capacidades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infraestructura social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(agua potable, drenaje, electricidad, 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etc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).</a:t>
            </a:r>
            <a:endParaRPr lang="es-MX" sz="105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Incrementa la productividad de los factores de la producción, eleva la competitividad de las empresas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y las inserta en los mercados nacionales y globales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infraestructura económica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(puertos, carreteras, ejes troncales, aeropuertos, etc.)</a:t>
            </a:r>
            <a:endParaRPr lang="es-MX" sz="105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La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evidencia internacional demuestra una estrecha relación entre el nivel de desarrollo de los países y su infraestructura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(coeficiente de correlación=0.88), la cual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persiste a nivel </a:t>
            </a:r>
            <a:r>
              <a:rPr lang="es-MX" sz="1200" b="1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subnacional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:</a:t>
            </a:r>
            <a:endParaRPr lang="es-MX" sz="105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Una inversión de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10 mil millones de pesos en infraestructura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contribuye a la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creación de cerca de 35 mil nuevos empleos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(Banco Mundial).</a:t>
            </a:r>
            <a:endParaRPr lang="es-MX" sz="105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Un incremento de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10% en la inversión en infraestructura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, genera un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crecimiento de 1% del PIB en el largo plazo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(Banco Mundial)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.</a:t>
            </a:r>
            <a:endParaRPr lang="es-MX" sz="105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En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México, los estados con mayor y mejor infraestructura son hasta cuatro veces más productivos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que los estados más rezagados en la materia; también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presentan un Índice de Desarrollo Humano superior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(promedio: 0.79 vs 0.68)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endParaRPr lang="es-MX" sz="12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457200" lvl="1" indent="0">
              <a:buFont typeface="Courier New" panose="02070309020205020404" pitchFamily="49" charset="0"/>
              <a:buNone/>
            </a:pP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Mientras que en países como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China o Brasil se invierten 11.2% y 6.9 %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 del PIB en infraestructura,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México invierte alrededor del 5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%</a:t>
            </a:r>
            <a:endParaRPr lang="es-MX" sz="105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s-MX" sz="12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015AA-13F5-4AC2-98C7-0AB098E4A585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enfoque propuesto para las 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ZEEs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México busca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generar las condiciones necesarias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que no sólo a las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empresas les convenga instalarse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estos lugares, sino que también a los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trabajadores y a sus familias les convenga vivir en torno a las mismas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ello, el papel tan crítico de generar toda la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infraestructura económica y social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eleve la productividad de los factores de producción y mejore la calidad de vida de la gente, aunado a políticas de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 urbano ordenado y sustentable.</a:t>
            </a:r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F015AA-13F5-4AC2-98C7-0AB098E4A585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8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 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5987-5597-4921-B0B1-A85BB200E937}" type="slidenum">
              <a:rPr lang="es-MX">
                <a:solidFill>
                  <a:prstClr val="black"/>
                </a:solidFill>
              </a:rPr>
              <a:pPr/>
              <a:t>8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8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66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5987-5597-4921-B0B1-A85BB200E937}" type="slidenum">
              <a:rPr lang="es-MX">
                <a:solidFill>
                  <a:prstClr val="black"/>
                </a:solidFill>
              </a:rPr>
              <a:pPr/>
              <a:t>10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6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978E6-E747-4834-8F55-0830749B3896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9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92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81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9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7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7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5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3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3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1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55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82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5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6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89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64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5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01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44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19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3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500594"/>
          </a:xfrm>
        </p:spPr>
        <p:txBody>
          <a:bodyPr wrap="square">
            <a:normAutofit/>
          </a:bodyPr>
          <a:lstStyle>
            <a:lvl1pPr algn="just">
              <a:spcBef>
                <a:spcPts val="0"/>
              </a:spcBef>
              <a:defRPr>
                <a:latin typeface="Times New Roman" pitchFamily="18" charset="0"/>
                <a:cs typeface="Times New Roman" pitchFamily="18" charset="0"/>
              </a:defRPr>
            </a:lvl1pPr>
            <a:lvl2pPr algn="just">
              <a:spcBef>
                <a:spcPts val="0"/>
              </a:spcBef>
              <a:defRPr>
                <a:latin typeface="Times New Roman" pitchFamily="18" charset="0"/>
                <a:cs typeface="Times New Roman" pitchFamily="18" charset="0"/>
              </a:defRPr>
            </a:lvl2pPr>
            <a:lvl3pPr algn="just">
              <a:spcBef>
                <a:spcPts val="0"/>
              </a:spcBef>
              <a:defRPr>
                <a:latin typeface="Times New Roman" pitchFamily="18" charset="0"/>
                <a:cs typeface="Times New Roman" pitchFamily="18" charset="0"/>
              </a:defRPr>
            </a:lvl3pPr>
            <a:lvl4pPr algn="just">
              <a:spcBef>
                <a:spcPts val="0"/>
              </a:spcBef>
              <a:defRPr>
                <a:latin typeface="Times New Roman" pitchFamily="18" charset="0"/>
                <a:cs typeface="Times New Roman" pitchFamily="18" charset="0"/>
              </a:defRPr>
            </a:lvl4pPr>
            <a:lvl5pPr algn="just">
              <a:spcBef>
                <a:spcPts val="0"/>
              </a:spcBef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959BDA9-C28A-444C-9BCA-AA62204BAD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451C268-56C4-4911-8F6A-551FE980636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74"/>
            <a:ext cx="7858180" cy="642934"/>
          </a:xfrm>
        </p:spPr>
        <p:txBody>
          <a:bodyPr>
            <a:normAutofit/>
          </a:bodyPr>
          <a:lstStyle>
            <a:lvl1pPr algn="just">
              <a:defRPr sz="2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36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65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43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7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00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520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02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6650-AB5B-4824-AA61-E164CF6328B4}" type="datetimeFigureOut">
              <a:rPr lang="es-MX" smtClean="0"/>
              <a:t>09/05/2017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11BB-C89F-4196-8FA4-2B495D7C8D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3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7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FDFB08-83BA-4D43-90C7-2E76754DCA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7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952999"/>
            <a:ext cx="9144000" cy="1941185"/>
          </a:xfrm>
          <a:prstGeom prst="rect">
            <a:avLst/>
          </a:prstGeom>
          <a:solidFill>
            <a:srgbClr val="807F8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222723" y="4818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prstClr val="black"/>
              </a:solidFill>
              <a:latin typeface="Calisto MT" pitchFamily="18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5116895"/>
            <a:ext cx="9144000" cy="158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b="1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3º Foro de Consulta</a:t>
            </a:r>
          </a:p>
          <a:p>
            <a:r>
              <a:rPr lang="es-ES" sz="2900" b="1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Infraestructura para el éxito de las Zonas Económicas Especiales</a:t>
            </a:r>
            <a:endParaRPr lang="en-US" sz="2900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1" name="object 6"/>
          <p:cNvSpPr txBox="1"/>
          <p:nvPr/>
        </p:nvSpPr>
        <p:spPr>
          <a:xfrm>
            <a:off x="3719659" y="2724247"/>
            <a:ext cx="1599973" cy="742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marR="2310" indent="578" algn="ctr">
              <a:lnSpc>
                <a:spcPct val="101099"/>
              </a:lnSpc>
            </a:pPr>
            <a:r>
              <a:rPr lang="es-ES_tradnl" sz="1092" b="1" spc="357" dirty="0">
                <a:solidFill>
                  <a:srgbClr val="6A6367"/>
                </a:solidFill>
                <a:latin typeface="Times New Roman" charset="0"/>
                <a:ea typeface="Times New Roman" charset="0"/>
                <a:cs typeface="Times New Roman" charset="0"/>
              </a:rPr>
              <a:t>ZONAS</a:t>
            </a:r>
          </a:p>
          <a:p>
            <a:pPr marL="5776" marR="2310" indent="578" algn="ctr">
              <a:lnSpc>
                <a:spcPct val="101099"/>
              </a:lnSpc>
            </a:pPr>
            <a:r>
              <a:rPr lang="es-ES_tradnl" sz="1092" b="1" spc="357" dirty="0">
                <a:solidFill>
                  <a:srgbClr val="6A6367"/>
                </a:solidFill>
                <a:latin typeface="Times New Roman" charset="0"/>
                <a:ea typeface="Times New Roman" charset="0"/>
                <a:cs typeface="Times New Roman" charset="0"/>
              </a:rPr>
              <a:t>ECONÓMICAS</a:t>
            </a:r>
          </a:p>
          <a:p>
            <a:pPr marL="5776" marR="2310" indent="578" algn="ctr">
              <a:lnSpc>
                <a:spcPct val="101099"/>
              </a:lnSpc>
            </a:pPr>
            <a:r>
              <a:rPr lang="es-ES_tradnl" sz="1092" b="1" spc="357" dirty="0">
                <a:solidFill>
                  <a:srgbClr val="6A6367"/>
                </a:solidFill>
                <a:latin typeface="Times New Roman" charset="0"/>
                <a:ea typeface="Times New Roman" charset="0"/>
                <a:cs typeface="Times New Roman" charset="0"/>
              </a:rPr>
              <a:t>ESPECIALES</a:t>
            </a:r>
            <a:endParaRPr sz="1092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0793" algn="ctr">
              <a:spcBef>
                <a:spcPts val="68"/>
              </a:spcBef>
              <a:tabLst>
                <a:tab pos="246922" algn="l"/>
                <a:tab pos="1295837" algn="l"/>
              </a:tabLst>
            </a:pPr>
            <a:r>
              <a:rPr sz="1455" b="1" spc="182" dirty="0">
                <a:solidFill>
                  <a:srgbClr val="00782C"/>
                </a:solidFill>
                <a:latin typeface="Times New Roman" charset="0"/>
                <a:ea typeface="Times New Roman" charset="0"/>
                <a:cs typeface="Times New Roman" charset="0"/>
              </a:rPr>
              <a:t>–	</a:t>
            </a:r>
            <a:r>
              <a:rPr lang="es-ES_tradnl" sz="1455" b="1" spc="414" dirty="0">
                <a:solidFill>
                  <a:srgbClr val="6A6367"/>
                </a:solidFill>
                <a:latin typeface="Times New Roman" charset="0"/>
                <a:ea typeface="Times New Roman" charset="0"/>
                <a:cs typeface="Times New Roman" charset="0"/>
              </a:rPr>
              <a:t>MÉXICO</a:t>
            </a:r>
            <a:r>
              <a:rPr sz="1455" b="1" spc="182" dirty="0">
                <a:solidFill>
                  <a:srgbClr val="C3003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endParaRPr sz="1637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object 7"/>
          <p:cNvSpPr/>
          <p:nvPr/>
        </p:nvSpPr>
        <p:spPr>
          <a:xfrm>
            <a:off x="2974986" y="467986"/>
            <a:ext cx="3209278" cy="1759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r="40580"/>
          <a:stretch/>
        </p:blipFill>
        <p:spPr>
          <a:xfrm>
            <a:off x="3589462" y="3524682"/>
            <a:ext cx="1902698" cy="11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479975"/>
            <a:ext cx="2133600" cy="365125"/>
          </a:xfrm>
        </p:spPr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charset="0"/>
                <a:ea typeface="Garamond" charset="0"/>
                <a:cs typeface="Garamond" charset="0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33763" y="-3295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1513" y="-13902"/>
            <a:ext cx="8680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1620" indent="-6350" algn="r" defTabSz="457200">
              <a:spcBef>
                <a:spcPct val="0"/>
              </a:spcBef>
            </a:pPr>
            <a:r>
              <a:rPr lang="es-MX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Los proyectos de infraestructura económica y social serán incorporados al Programa de Desarrollo, uno de los dos instrumentos rectores de las ZEE 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25657" y="658536"/>
            <a:ext cx="83820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500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9" name="Marcador de número de diapositiva 1"/>
          <p:cNvSpPr txBox="1">
            <a:spLocks/>
          </p:cNvSpPr>
          <p:nvPr/>
        </p:nvSpPr>
        <p:spPr>
          <a:xfrm>
            <a:off x="707231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1C268-56C4-4911-8F6A-551FE9806363}" type="slidenum">
              <a:rPr lang="es-MX" smtClean="0">
                <a:solidFill>
                  <a:prstClr val="black">
                    <a:tint val="75000"/>
                  </a:prstClr>
                </a:solidFill>
                <a:latin typeface="Garamond" charset="0"/>
                <a:ea typeface="Garamond" charset="0"/>
                <a:cs typeface="Garamond" charset="0"/>
              </a:rPr>
              <a:pPr/>
              <a:t>10</a:t>
            </a:fld>
            <a:endParaRPr lang="es-MX" dirty="0">
              <a:solidFill>
                <a:prstClr val="black">
                  <a:tint val="75000"/>
                </a:prst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10" name="Grupo 28"/>
          <p:cNvGrpSpPr/>
          <p:nvPr/>
        </p:nvGrpSpPr>
        <p:grpSpPr>
          <a:xfrm>
            <a:off x="386032" y="4865452"/>
            <a:ext cx="8542988" cy="1564523"/>
            <a:chOff x="330922" y="1741797"/>
            <a:chExt cx="7702635" cy="1564523"/>
          </a:xfrm>
        </p:grpSpPr>
        <p:sp>
          <p:nvSpPr>
            <p:cNvPr id="12" name="Rectángulo 30"/>
            <p:cNvSpPr/>
            <p:nvPr/>
          </p:nvSpPr>
          <p:spPr>
            <a:xfrm>
              <a:off x="330922" y="2044436"/>
              <a:ext cx="7702635" cy="1261884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marL="271463" indent="-198438" algn="just" defTabSz="457200" fontAlgn="base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80975" algn="l"/>
                  <a:tab pos="358775" algn="l"/>
                </a:tabLst>
                <a:defRPr/>
              </a:pPr>
              <a:r>
                <a:rPr lang="es-MX" sz="1400" kern="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Infraestructura y Servicios Asociados* que se obliga garantizar el Administrador Integral para la instalación de empresas productivas dentro de la ZEE</a:t>
              </a:r>
            </a:p>
            <a:p>
              <a:pPr marL="271463" indent="-198438" algn="just" defTabSz="457200" fontAlgn="base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80975" algn="l"/>
                  <a:tab pos="358775" algn="l"/>
                </a:tabLst>
                <a:defRPr/>
              </a:pPr>
              <a:r>
                <a:rPr lang="es-MX" sz="1400" kern="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Uso de espacios o lotes industriales (apegado a normatividad ambiental) </a:t>
              </a:r>
            </a:p>
            <a:p>
              <a:pPr marL="271463" indent="-198438" algn="just" defTabSz="457200" fontAlgn="base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80975" algn="l"/>
                  <a:tab pos="358775" algn="l"/>
                </a:tabLst>
                <a:defRPr/>
              </a:pPr>
              <a:r>
                <a:rPr lang="es-MX" sz="1400" kern="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Revisado por lo menos cada 5 años</a:t>
              </a:r>
            </a:p>
          </p:txBody>
        </p:sp>
        <p:sp>
          <p:nvSpPr>
            <p:cNvPr id="13" name="Rectángulo 31"/>
            <p:cNvSpPr/>
            <p:nvPr/>
          </p:nvSpPr>
          <p:spPr>
            <a:xfrm>
              <a:off x="330922" y="1741797"/>
              <a:ext cx="7702635" cy="33855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064A2">
                  <a:lumMod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87313" algn="ctr" defTabSz="457200" fontAlgn="base"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tabLst>
                  <a:tab pos="180975" algn="l"/>
                </a:tabLst>
                <a:defRPr/>
              </a:pPr>
              <a:r>
                <a:rPr lang="es-MX" sz="1600" b="1" u="sng" kern="0" dirty="0">
                  <a:solidFill>
                    <a:prstClr val="white"/>
                  </a:solidFill>
                  <a:latin typeface="Garamond" charset="0"/>
                  <a:ea typeface="Garamond" charset="0"/>
                  <a:cs typeface="Garamond" charset="0"/>
                </a:rPr>
                <a:t>Plan Maestro de la ZEE</a:t>
              </a:r>
            </a:p>
          </p:txBody>
        </p:sp>
      </p:grpSp>
      <p:sp>
        <p:nvSpPr>
          <p:cNvPr id="14" name="Rectángulo 53"/>
          <p:cNvSpPr/>
          <p:nvPr/>
        </p:nvSpPr>
        <p:spPr>
          <a:xfrm>
            <a:off x="282275" y="6433730"/>
            <a:ext cx="86467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5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*Servicios que podrán prestar a los Inversionistas: Sistemas de urbanización, electricidad, agua potable, drenaje, tratamiento de aguas residuales, saneamiento, telecomunicaciones y seguridad.</a:t>
            </a:r>
          </a:p>
        </p:txBody>
      </p:sp>
      <p:grpSp>
        <p:nvGrpSpPr>
          <p:cNvPr id="15" name="Grupo 3"/>
          <p:cNvGrpSpPr/>
          <p:nvPr/>
        </p:nvGrpSpPr>
        <p:grpSpPr>
          <a:xfrm>
            <a:off x="377601" y="829770"/>
            <a:ext cx="8766398" cy="3957473"/>
            <a:chOff x="377601" y="949516"/>
            <a:chExt cx="8766398" cy="3957473"/>
          </a:xfrm>
        </p:grpSpPr>
        <p:grpSp>
          <p:nvGrpSpPr>
            <p:cNvPr id="16" name="Grupo 5"/>
            <p:cNvGrpSpPr/>
            <p:nvPr/>
          </p:nvGrpSpPr>
          <p:grpSpPr>
            <a:xfrm>
              <a:off x="377601" y="949516"/>
              <a:ext cx="8766398" cy="3957473"/>
              <a:chOff x="377603" y="1091028"/>
              <a:chExt cx="5489176" cy="4023616"/>
            </a:xfrm>
          </p:grpSpPr>
          <p:sp>
            <p:nvSpPr>
              <p:cNvPr id="18" name="Rectángulo 34"/>
              <p:cNvSpPr/>
              <p:nvPr/>
            </p:nvSpPr>
            <p:spPr>
              <a:xfrm>
                <a:off x="385587" y="1091028"/>
                <a:ext cx="5341369" cy="312921"/>
              </a:xfrm>
              <a:prstGeom prst="rect">
                <a:avLst/>
              </a:prstGeom>
              <a:solidFill>
                <a:srgbClr val="9BBB59">
                  <a:lumMod val="50000"/>
                </a:srgbClr>
              </a:solidFill>
              <a:ln>
                <a:solidFill>
                  <a:srgbClr val="8064A2">
                    <a:lumMod val="5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marL="87313" algn="ctr" defTabSz="457200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C00000"/>
                  </a:buClr>
                  <a:tabLst>
                    <a:tab pos="180975" algn="l"/>
                  </a:tabLst>
                  <a:defRPr/>
                </a:pPr>
                <a:r>
                  <a:rPr lang="es-MX" sz="1400" b="1" u="sng" kern="0" dirty="0">
                    <a:solidFill>
                      <a:prstClr val="white"/>
                    </a:solidFill>
                    <a:latin typeface="Garamond" charset="0"/>
                    <a:ea typeface="Garamond" charset="0"/>
                    <a:cs typeface="Garamond" charset="0"/>
                  </a:rPr>
                  <a:t>Programa de Desarrollo</a:t>
                </a:r>
              </a:p>
            </p:txBody>
          </p:sp>
          <p:sp>
            <p:nvSpPr>
              <p:cNvPr id="19" name="Rectángulo 51"/>
              <p:cNvSpPr/>
              <p:nvPr/>
            </p:nvSpPr>
            <p:spPr>
              <a:xfrm>
                <a:off x="377603" y="1408181"/>
                <a:ext cx="5354565" cy="3706463"/>
              </a:xfrm>
              <a:prstGeom prst="rect">
                <a:avLst/>
              </a:prstGeom>
              <a:ln w="28575" cmpd="sng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20" name="CuadroTexto 52"/>
              <p:cNvSpPr txBox="1"/>
              <p:nvPr/>
            </p:nvSpPr>
            <p:spPr>
              <a:xfrm>
                <a:off x="377604" y="1431990"/>
                <a:ext cx="5489175" cy="95962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4625" indent="-174625"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s-MX" sz="1400" spc="-10" dirty="0">
                    <a:solidFill>
                      <a:prstClr val="black"/>
                    </a:solidFill>
                    <a:latin typeface="Garamond" charset="0"/>
                    <a:ea typeface="Garamond" charset="0"/>
                    <a:cs typeface="Garamond" charset="0"/>
                  </a:rPr>
                  <a:t>Acciones de ordenamiento territorial y desarrollo urbano</a:t>
                </a:r>
              </a:p>
              <a:p>
                <a:pPr marL="174625" indent="-174625"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s-MX" sz="1400" spc="-10" dirty="0">
                    <a:solidFill>
                      <a:prstClr val="black"/>
                    </a:solidFill>
                    <a:latin typeface="Garamond" charset="0"/>
                    <a:ea typeface="Garamond" charset="0"/>
                    <a:cs typeface="Garamond" charset="0"/>
                  </a:rPr>
                  <a:t>Características de las obras de infraestructura que se requieran al exterior de la ZEE </a:t>
                </a:r>
              </a:p>
              <a:p>
                <a:pPr marL="174625" indent="-174625"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s-MX" sz="1400" spc="-10" dirty="0">
                    <a:solidFill>
                      <a:prstClr val="black"/>
                    </a:solidFill>
                    <a:latin typeface="Garamond" charset="0"/>
                    <a:ea typeface="Garamond" charset="0"/>
                    <a:cs typeface="Garamond" charset="0"/>
                  </a:rPr>
                  <a:t>Acciones y políticas públicas para promover:</a:t>
                </a:r>
              </a:p>
            </p:txBody>
          </p:sp>
          <p:grpSp>
            <p:nvGrpSpPr>
              <p:cNvPr id="21" name="Grupo 4"/>
              <p:cNvGrpSpPr/>
              <p:nvPr/>
            </p:nvGrpSpPr>
            <p:grpSpPr>
              <a:xfrm>
                <a:off x="535881" y="2405515"/>
                <a:ext cx="5149845" cy="1778433"/>
                <a:chOff x="548581" y="2342015"/>
                <a:chExt cx="5149845" cy="1778433"/>
              </a:xfrm>
            </p:grpSpPr>
            <p:sp>
              <p:nvSpPr>
                <p:cNvPr id="22" name="Rectángulo 49"/>
                <p:cNvSpPr/>
                <p:nvPr/>
              </p:nvSpPr>
              <p:spPr>
                <a:xfrm>
                  <a:off x="548581" y="2342015"/>
                  <a:ext cx="2476500" cy="1397712"/>
                </a:xfrm>
                <a:prstGeom prst="rect">
                  <a:avLst/>
                </a:prstGeom>
              </p:spPr>
              <p:txBody>
                <a:bodyPr wrap="square" numCol="1">
                  <a:spAutoFit/>
                </a:bodyPr>
                <a:lstStyle/>
                <a:p>
                  <a:pPr marL="174625" lvl="1" indent="-174625">
                    <a:spcBef>
                      <a:spcPts val="400"/>
                    </a:spcBef>
                    <a:spcAft>
                      <a:spcPts val="400"/>
                    </a:spcAft>
                    <a:buFont typeface="Wingdings" panose="05000000000000000000" pitchFamily="2" charset="2"/>
                    <a:buChar char="ü"/>
                  </a:pPr>
                  <a:r>
                    <a:rPr lang="es-MX" sz="1350" dirty="0">
                      <a:solidFill>
                        <a:prstClr val="black"/>
                      </a:solidFill>
                      <a:latin typeface="Garamond" charset="0"/>
                      <a:ea typeface="Garamond" charset="0"/>
                      <a:cs typeface="Garamond" charset="0"/>
                    </a:rPr>
                    <a:t>Fortalecimiento del Capital Humano</a:t>
                  </a:r>
                </a:p>
                <a:p>
                  <a:pPr marL="174625" lvl="1" indent="-174625">
                    <a:spcBef>
                      <a:spcPts val="400"/>
                    </a:spcBef>
                    <a:spcAft>
                      <a:spcPts val="400"/>
                    </a:spcAft>
                    <a:buFont typeface="Wingdings" panose="05000000000000000000" pitchFamily="2" charset="2"/>
                    <a:buChar char="ü"/>
                  </a:pPr>
                  <a:r>
                    <a:rPr lang="es-MX" sz="1350" dirty="0">
                      <a:solidFill>
                        <a:prstClr val="black"/>
                      </a:solidFill>
                      <a:latin typeface="Garamond" charset="0"/>
                      <a:ea typeface="Garamond" charset="0"/>
                      <a:cs typeface="Garamond" charset="0"/>
                    </a:rPr>
                    <a:t>Encadenamiento Productivo (incubadoras) e incorporación de Insumos Nacionales </a:t>
                  </a:r>
                </a:p>
                <a:p>
                  <a:pPr marL="174625" lvl="1" indent="-174625">
                    <a:spcBef>
                      <a:spcPts val="400"/>
                    </a:spcBef>
                    <a:spcAft>
                      <a:spcPts val="400"/>
                    </a:spcAft>
                    <a:buFont typeface="Wingdings" panose="05000000000000000000" pitchFamily="2" charset="2"/>
                    <a:buChar char="ü"/>
                  </a:pPr>
                  <a:r>
                    <a:rPr lang="es-MX" sz="1350" dirty="0">
                      <a:solidFill>
                        <a:prstClr val="black"/>
                      </a:solidFill>
                      <a:latin typeface="Garamond" charset="0"/>
                      <a:ea typeface="Garamond" charset="0"/>
                      <a:cs typeface="Garamond" charset="0"/>
                    </a:rPr>
                    <a:t>Desarrollo científico y tecnológico, innovación y transferencia de tecnología a empresas locales; </a:t>
                  </a:r>
                </a:p>
              </p:txBody>
            </p:sp>
            <p:sp>
              <p:nvSpPr>
                <p:cNvPr id="23" name="Rectángulo 50"/>
                <p:cNvSpPr/>
                <p:nvPr/>
              </p:nvSpPr>
              <p:spPr>
                <a:xfrm>
                  <a:off x="2930662" y="2342015"/>
                  <a:ext cx="2767764" cy="17784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4625" lvl="1" indent="-174625">
                    <a:spcBef>
                      <a:spcPts val="400"/>
                    </a:spcBef>
                    <a:spcAft>
                      <a:spcPts val="400"/>
                    </a:spcAft>
                    <a:buFont typeface="Wingdings" panose="05000000000000000000" pitchFamily="2" charset="2"/>
                    <a:buChar char="ü"/>
                  </a:pPr>
                  <a:r>
                    <a:rPr lang="es-MX" sz="1350" dirty="0">
                      <a:solidFill>
                        <a:prstClr val="black"/>
                      </a:solidFill>
                      <a:latin typeface="Garamond" charset="0"/>
                      <a:ea typeface="Garamond" charset="0"/>
                      <a:cs typeface="Garamond" charset="0"/>
                    </a:rPr>
                    <a:t>Desarrollo económico, social y urbano del Área de Influencia</a:t>
                  </a:r>
                </a:p>
                <a:p>
                  <a:pPr marL="174625" lvl="1" indent="-174625">
                    <a:spcBef>
                      <a:spcPts val="400"/>
                    </a:spcBef>
                    <a:spcAft>
                      <a:spcPts val="400"/>
                    </a:spcAft>
                    <a:buFont typeface="Wingdings" panose="05000000000000000000" pitchFamily="2" charset="2"/>
                    <a:buChar char="ü"/>
                  </a:pPr>
                  <a:r>
                    <a:rPr lang="es-MX" sz="1350" dirty="0">
                      <a:solidFill>
                        <a:prstClr val="black"/>
                      </a:solidFill>
                      <a:latin typeface="Garamond" charset="0"/>
                      <a:ea typeface="Garamond" charset="0"/>
                      <a:cs typeface="Garamond" charset="0"/>
                    </a:rPr>
                    <a:t>Fortalecimiento de la Seguridad pública</a:t>
                  </a:r>
                </a:p>
                <a:p>
                  <a:pPr marL="174625" lvl="1" indent="-174625">
                    <a:spcBef>
                      <a:spcPts val="400"/>
                    </a:spcBef>
                    <a:spcAft>
                      <a:spcPts val="400"/>
                    </a:spcAft>
                    <a:buFont typeface="Wingdings" panose="05000000000000000000" pitchFamily="2" charset="2"/>
                    <a:buChar char="ü"/>
                  </a:pPr>
                  <a:r>
                    <a:rPr lang="es-MX" sz="1350" dirty="0">
                      <a:solidFill>
                        <a:prstClr val="black"/>
                      </a:solidFill>
                      <a:latin typeface="Garamond" charset="0"/>
                      <a:ea typeface="Garamond" charset="0"/>
                      <a:cs typeface="Garamond" charset="0"/>
                    </a:rPr>
                    <a:t>Apoyo al Financiamiento</a:t>
                  </a:r>
                </a:p>
                <a:p>
                  <a:pPr marL="174625" lvl="1" indent="-174625">
                    <a:spcBef>
                      <a:spcPts val="400"/>
                    </a:spcBef>
                    <a:spcAft>
                      <a:spcPts val="400"/>
                    </a:spcAft>
                    <a:buFont typeface="Wingdings" panose="05000000000000000000" pitchFamily="2" charset="2"/>
                    <a:buChar char="ü"/>
                  </a:pPr>
                  <a:r>
                    <a:rPr lang="es-MX" sz="1350" dirty="0">
                      <a:solidFill>
                        <a:prstClr val="black"/>
                      </a:solidFill>
                      <a:latin typeface="Garamond" charset="0"/>
                      <a:ea typeface="Garamond" charset="0"/>
                      <a:cs typeface="Garamond" charset="0"/>
                    </a:rPr>
                    <a:t>Provisión de servicios de soporte </a:t>
                  </a:r>
                </a:p>
                <a:p>
                  <a:pPr marL="174625" lvl="1" indent="-174625">
                    <a:spcBef>
                      <a:spcPts val="400"/>
                    </a:spcBef>
                    <a:spcAft>
                      <a:spcPts val="400"/>
                    </a:spcAft>
                    <a:buFont typeface="Wingdings" panose="05000000000000000000" pitchFamily="2" charset="2"/>
                    <a:buChar char="ü"/>
                  </a:pPr>
                  <a:r>
                    <a:rPr lang="es-MX" sz="1350" spc="-20" dirty="0">
                      <a:solidFill>
                        <a:prstClr val="black"/>
                      </a:solidFill>
                      <a:latin typeface="Garamond" charset="0"/>
                      <a:ea typeface="Garamond" charset="0"/>
                      <a:cs typeface="Garamond" charset="0"/>
                    </a:rPr>
                    <a:t>Sustentabilidad, protección y preservación del medio ambiente</a:t>
                  </a:r>
                </a:p>
              </p:txBody>
            </p:sp>
          </p:grpSp>
        </p:grpSp>
        <p:sp>
          <p:nvSpPr>
            <p:cNvPr id="17" name="CuadroTexto 19"/>
            <p:cNvSpPr txBox="1"/>
            <p:nvPr/>
          </p:nvSpPr>
          <p:spPr>
            <a:xfrm>
              <a:off x="377601" y="3898412"/>
              <a:ext cx="8386822" cy="94384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MX" sz="1400" spc="-1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Fomento a programas de vinculación con empresas y trabajadores locales, y de responsabilidad social</a:t>
              </a:r>
            </a:p>
            <a:p>
              <a:pPr marL="174625" indent="-174625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MX" sz="1400" spc="-1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Sujeto a evaluación y recomendaciones del CONEVAL y Consejo Técnico local</a:t>
              </a:r>
            </a:p>
            <a:p>
              <a:pPr marL="174625" indent="-174625"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MX" sz="1400" spc="-1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Revisado cada 5 años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44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952999"/>
            <a:ext cx="9144000" cy="1941185"/>
          </a:xfrm>
          <a:prstGeom prst="rect">
            <a:avLst/>
          </a:prstGeom>
          <a:solidFill>
            <a:srgbClr val="807F8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222723" y="4818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prstClr val="black"/>
              </a:solidFill>
              <a:latin typeface="Calisto MT" pitchFamily="18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5116895"/>
            <a:ext cx="9144000" cy="158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900" b="1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3º Foro de Consulta</a:t>
            </a:r>
          </a:p>
          <a:p>
            <a:r>
              <a:rPr lang="es-ES" sz="2900" b="1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Infraestructura para el éxito de las Zonas Económicas Especiales</a:t>
            </a:r>
            <a:endParaRPr lang="en-US" sz="2900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1" name="object 6"/>
          <p:cNvSpPr txBox="1"/>
          <p:nvPr/>
        </p:nvSpPr>
        <p:spPr>
          <a:xfrm>
            <a:off x="3719659" y="2724247"/>
            <a:ext cx="1599973" cy="742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marR="2310" indent="578" algn="ctr">
              <a:lnSpc>
                <a:spcPct val="101099"/>
              </a:lnSpc>
            </a:pPr>
            <a:r>
              <a:rPr lang="es-ES_tradnl" sz="1092" b="1" spc="357" dirty="0">
                <a:solidFill>
                  <a:srgbClr val="6A6367"/>
                </a:solidFill>
                <a:latin typeface="Times New Roman" charset="0"/>
                <a:ea typeface="Times New Roman" charset="0"/>
                <a:cs typeface="Times New Roman" charset="0"/>
              </a:rPr>
              <a:t>ZONAS</a:t>
            </a:r>
          </a:p>
          <a:p>
            <a:pPr marL="5776" marR="2310" indent="578" algn="ctr">
              <a:lnSpc>
                <a:spcPct val="101099"/>
              </a:lnSpc>
            </a:pPr>
            <a:r>
              <a:rPr lang="es-ES_tradnl" sz="1092" b="1" spc="357" dirty="0">
                <a:solidFill>
                  <a:srgbClr val="6A6367"/>
                </a:solidFill>
                <a:latin typeface="Times New Roman" charset="0"/>
                <a:ea typeface="Times New Roman" charset="0"/>
                <a:cs typeface="Times New Roman" charset="0"/>
              </a:rPr>
              <a:t>ECONÓMICAS</a:t>
            </a:r>
          </a:p>
          <a:p>
            <a:pPr marL="5776" marR="2310" indent="578" algn="ctr">
              <a:lnSpc>
                <a:spcPct val="101099"/>
              </a:lnSpc>
            </a:pPr>
            <a:r>
              <a:rPr lang="es-ES_tradnl" sz="1092" b="1" spc="357" dirty="0">
                <a:solidFill>
                  <a:srgbClr val="6A6367"/>
                </a:solidFill>
                <a:latin typeface="Times New Roman" charset="0"/>
                <a:ea typeface="Times New Roman" charset="0"/>
                <a:cs typeface="Times New Roman" charset="0"/>
              </a:rPr>
              <a:t>ESPECIALES</a:t>
            </a:r>
            <a:endParaRPr sz="1092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0793" algn="ctr">
              <a:spcBef>
                <a:spcPts val="68"/>
              </a:spcBef>
              <a:tabLst>
                <a:tab pos="246922" algn="l"/>
                <a:tab pos="1295837" algn="l"/>
              </a:tabLst>
            </a:pPr>
            <a:r>
              <a:rPr sz="1455" b="1" spc="182" dirty="0">
                <a:solidFill>
                  <a:srgbClr val="00782C"/>
                </a:solidFill>
                <a:latin typeface="Times New Roman" charset="0"/>
                <a:ea typeface="Times New Roman" charset="0"/>
                <a:cs typeface="Times New Roman" charset="0"/>
              </a:rPr>
              <a:t>–	</a:t>
            </a:r>
            <a:r>
              <a:rPr lang="es-ES_tradnl" sz="1455" b="1" spc="414" dirty="0">
                <a:solidFill>
                  <a:srgbClr val="6A6367"/>
                </a:solidFill>
                <a:latin typeface="Times New Roman" charset="0"/>
                <a:ea typeface="Times New Roman" charset="0"/>
                <a:cs typeface="Times New Roman" charset="0"/>
              </a:rPr>
              <a:t>MÉXICO</a:t>
            </a:r>
            <a:r>
              <a:rPr sz="1455" b="1" spc="182" dirty="0">
                <a:solidFill>
                  <a:srgbClr val="C30031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endParaRPr sz="1637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object 7"/>
          <p:cNvSpPr/>
          <p:nvPr/>
        </p:nvSpPr>
        <p:spPr>
          <a:xfrm>
            <a:off x="2974986" y="467986"/>
            <a:ext cx="3209278" cy="1759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r="40580"/>
          <a:stretch/>
        </p:blipFill>
        <p:spPr>
          <a:xfrm>
            <a:off x="3589462" y="3524682"/>
            <a:ext cx="1902698" cy="11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-170245" y="77039"/>
            <a:ext cx="8915400" cy="760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rgbClr val="807F83"/>
                </a:solidFill>
                <a:latin typeface="Copperplate Gothic Light" pitchFamily="34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MX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Etapas de la Iniciativa</a:t>
            </a:r>
            <a:endParaRPr lang="es-MX" b="1" dirty="0">
              <a:solidFill>
                <a:srgbClr val="868BA3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677" t="26838" r="27575" b="12679"/>
          <a:stretch/>
        </p:blipFill>
        <p:spPr>
          <a:xfrm>
            <a:off x="571500" y="1185863"/>
            <a:ext cx="8291507" cy="48653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616700" y="5083800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2-5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13282" y="6423873"/>
            <a:ext cx="249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MX" sz="1400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6-9 años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1020769" y="6341729"/>
            <a:ext cx="72088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1020769" y="6232821"/>
            <a:ext cx="0" cy="108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222788" y="6232821"/>
            <a:ext cx="0" cy="108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25657" y="892024"/>
            <a:ext cx="83820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500" dirty="0">
              <a:solidFill>
                <a:prstClr val="black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0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425656" y="783497"/>
            <a:ext cx="8540213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5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24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ítulo 2"/>
          <p:cNvSpPr txBox="1">
            <a:spLocks/>
          </p:cNvSpPr>
          <p:nvPr/>
        </p:nvSpPr>
        <p:spPr bwMode="auto">
          <a:xfrm>
            <a:off x="412474" y="-134572"/>
            <a:ext cx="8462319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r>
              <a:rPr lang="es-MX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La infraestructura económica y social impulsa el crecimiento y desarrollo económico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40287" y="6356350"/>
            <a:ext cx="2133600" cy="365125"/>
          </a:xfrm>
        </p:spPr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640141"/>
              </p:ext>
            </p:extLst>
          </p:nvPr>
        </p:nvGraphicFramePr>
        <p:xfrm>
          <a:off x="0" y="2604755"/>
          <a:ext cx="3958936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6"/>
          <p:cNvSpPr txBox="1"/>
          <p:nvPr/>
        </p:nvSpPr>
        <p:spPr>
          <a:xfrm>
            <a:off x="137702" y="5184996"/>
            <a:ext cx="402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Garamond" panose="02020404030301010803" pitchFamily="18" charset="0"/>
              </a:rPr>
              <a:t>Fuente: Banco Mundial, muestra de 90 países</a:t>
            </a:r>
          </a:p>
        </p:txBody>
      </p:sp>
      <p:sp>
        <p:nvSpPr>
          <p:cNvPr id="19" name="CuadroTexto 1"/>
          <p:cNvSpPr txBox="1"/>
          <p:nvPr/>
        </p:nvSpPr>
        <p:spPr>
          <a:xfrm>
            <a:off x="-177800" y="1434046"/>
            <a:ext cx="361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Garamond" panose="02020404030301010803" pitchFamily="18" charset="0"/>
              </a:rPr>
              <a:t>Relación entre </a:t>
            </a:r>
            <a:r>
              <a:rPr lang="es-MX" sz="1600" b="1" dirty="0">
                <a:latin typeface="Garamond" panose="02020404030301010803" pitchFamily="18" charset="0"/>
              </a:rPr>
              <a:t>infraestructura y desarrollo económico</a:t>
            </a:r>
          </a:p>
          <a:p>
            <a:pPr algn="ctr"/>
            <a:r>
              <a:rPr lang="es-MX" sz="1400" dirty="0">
                <a:latin typeface="Garamond" panose="02020404030301010803" pitchFamily="18" charset="0"/>
              </a:rPr>
              <a:t>Evidencia internacional</a:t>
            </a:r>
            <a:endParaRPr lang="es-MX" sz="1400" b="1" dirty="0">
              <a:latin typeface="Garamond" panose="02020404030301010803" pitchFamily="18" charset="0"/>
            </a:endParaRPr>
          </a:p>
        </p:txBody>
      </p:sp>
      <p:sp>
        <p:nvSpPr>
          <p:cNvPr id="25" name="CuadroTexto 11"/>
          <p:cNvSpPr txBox="1"/>
          <p:nvPr/>
        </p:nvSpPr>
        <p:spPr>
          <a:xfrm>
            <a:off x="4158984" y="1465986"/>
            <a:ext cx="415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Garamond" panose="02020404030301010803" pitchFamily="18" charset="0"/>
              </a:rPr>
              <a:t>Relación entre </a:t>
            </a:r>
            <a:r>
              <a:rPr lang="es-MX" sz="1600" b="1" dirty="0">
                <a:latin typeface="Garamond" panose="02020404030301010803" pitchFamily="18" charset="0"/>
              </a:rPr>
              <a:t>infraestructura y productividad </a:t>
            </a:r>
          </a:p>
          <a:p>
            <a:pPr algn="ctr"/>
            <a:r>
              <a:rPr lang="es-MX" sz="1400" dirty="0">
                <a:latin typeface="Garamond" panose="02020404030301010803" pitchFamily="18" charset="0"/>
              </a:rPr>
              <a:t>Evidencia en México</a:t>
            </a:r>
            <a:endParaRPr lang="es-MX" sz="1600" b="1" dirty="0">
              <a:latin typeface="Garamond" panose="02020404030301010803" pitchFamily="18" charset="0"/>
            </a:endParaRPr>
          </a:p>
        </p:txBody>
      </p:sp>
      <p:cxnSp>
        <p:nvCxnSpPr>
          <p:cNvPr id="26" name="Conector recto 30"/>
          <p:cNvCxnSpPr/>
          <p:nvPr/>
        </p:nvCxnSpPr>
        <p:spPr>
          <a:xfrm>
            <a:off x="3435130" y="2196692"/>
            <a:ext cx="0" cy="2929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657" y="2273301"/>
            <a:ext cx="5644044" cy="3353368"/>
          </a:xfrm>
          <a:prstGeom prst="rect">
            <a:avLst/>
          </a:prstGeom>
        </p:spPr>
      </p:pic>
      <p:sp>
        <p:nvSpPr>
          <p:cNvPr id="28" name="CuadroTexto 32"/>
          <p:cNvSpPr txBox="1"/>
          <p:nvPr/>
        </p:nvSpPr>
        <p:spPr>
          <a:xfrm>
            <a:off x="3511087" y="5184996"/>
            <a:ext cx="21401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Garamond" panose="02020404030301010803" pitchFamily="18" charset="0"/>
              </a:rPr>
              <a:t>*La competitividad en los Estados Mexicanos, Tec. de Monterrey  2012</a:t>
            </a:r>
          </a:p>
        </p:txBody>
      </p:sp>
    </p:spTree>
    <p:extLst>
      <p:ext uri="{BB962C8B-B14F-4D97-AF65-F5344CB8AC3E}">
        <p14:creationId xmlns:p14="http://schemas.microsoft.com/office/powerpoint/2010/main" val="136604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425656" y="783497"/>
            <a:ext cx="8540213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5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9" name="4 Redondear rectángulo de esquina sencilla"/>
          <p:cNvSpPr/>
          <p:nvPr/>
        </p:nvSpPr>
        <p:spPr>
          <a:xfrm>
            <a:off x="4327818" y="5116894"/>
            <a:ext cx="4347103" cy="110422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Incentivos fiscales directos</a:t>
            </a: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Incentivos</a:t>
            </a:r>
            <a:r>
              <a:rPr lang="en-US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laborales</a:t>
            </a:r>
            <a:endParaRPr lang="en-US" sz="1400" b="1" dirty="0">
              <a:solidFill>
                <a:prstClr val="black"/>
              </a:solidFill>
              <a:latin typeface="Adobe Caslon Pro" pitchFamily="18" charset="0"/>
              <a:cs typeface="Calisto MT"/>
            </a:endParaRP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Facilidades al comercio exterior </a:t>
            </a:r>
          </a:p>
        </p:txBody>
      </p:sp>
      <p:sp>
        <p:nvSpPr>
          <p:cNvPr id="10" name="4 Redondear rectángulo de esquina sencilla"/>
          <p:cNvSpPr/>
          <p:nvPr/>
        </p:nvSpPr>
        <p:spPr>
          <a:xfrm>
            <a:off x="4327820" y="2836671"/>
            <a:ext cx="4347102" cy="216824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Provisión y modernización de infraestructura</a:t>
            </a:r>
            <a:endParaRPr lang="es-MX" sz="1400" dirty="0">
              <a:solidFill>
                <a:prstClr val="black"/>
              </a:solidFill>
              <a:latin typeface="Adobe Caslon Pro" pitchFamily="18" charset="0"/>
              <a:cs typeface="Calisto MT"/>
            </a:endParaRP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Guía/Ventanilla Única de trámites</a:t>
            </a: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Capacitación y certificación laboral</a:t>
            </a: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Impulso</a:t>
            </a:r>
            <a:r>
              <a:rPr lang="en-US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 a la </a:t>
            </a: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innovación</a:t>
            </a:r>
            <a:r>
              <a:rPr lang="en-US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 </a:t>
            </a: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Programas especiales de financiamiento</a:t>
            </a: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Certidumbre</a:t>
            </a:r>
            <a:r>
              <a:rPr lang="en-US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jurídica</a:t>
            </a:r>
            <a:endParaRPr lang="en-US" sz="1400" b="1" dirty="0">
              <a:solidFill>
                <a:prstClr val="black"/>
              </a:solidFill>
              <a:latin typeface="Adobe Caslon Pro" pitchFamily="18" charset="0"/>
              <a:cs typeface="Calisto MT"/>
            </a:endParaRP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Seguridad</a:t>
            </a:r>
            <a:endParaRPr lang="es-MX" sz="1400" b="1" dirty="0">
              <a:solidFill>
                <a:prstClr val="black"/>
              </a:solidFill>
              <a:latin typeface="Adobe Caslon Pro" pitchFamily="18" charset="0"/>
              <a:cs typeface="Calisto MT"/>
            </a:endParaRPr>
          </a:p>
        </p:txBody>
      </p:sp>
      <p:sp>
        <p:nvSpPr>
          <p:cNvPr id="11" name="4 Redondear rectángulo de esquina sencilla"/>
          <p:cNvSpPr/>
          <p:nvPr/>
        </p:nvSpPr>
        <p:spPr>
          <a:xfrm>
            <a:off x="4327819" y="1298232"/>
            <a:ext cx="4347103" cy="1432352"/>
          </a:xfrm>
          <a:prstGeom prst="rect">
            <a:avLst/>
          </a:prstGeom>
          <a:solidFill>
            <a:srgbClr val="CDCDCD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Ordenamiento</a:t>
            </a:r>
            <a:r>
              <a:rPr lang="en-US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 territorial</a:t>
            </a: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Infraestructura</a:t>
            </a:r>
            <a:r>
              <a:rPr lang="en-US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 social y urbana</a:t>
            </a: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prstClr val="black"/>
                </a:solidFill>
                <a:latin typeface="Adobe Caslon Pro" pitchFamily="18" charset="0"/>
                <a:cs typeface="Calisto MT"/>
              </a:rPr>
              <a:t>Vialidades</a:t>
            </a:r>
            <a:endParaRPr lang="es-MX" sz="1400" b="1" dirty="0">
              <a:solidFill>
                <a:prstClr val="black"/>
              </a:solidFill>
              <a:latin typeface="Adobe Caslon Pro" pitchFamily="18" charset="0"/>
              <a:cs typeface="Calisto MT"/>
            </a:endParaRPr>
          </a:p>
          <a:p>
            <a:pPr marL="179388" indent="-179388" defTabSz="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prstClr val="black"/>
                </a:solidFill>
                <a:latin typeface="Adobe Caslon Pro" pitchFamily="18" charset="0"/>
                <a:cs typeface="Calisto MT"/>
              </a:rPr>
              <a:t>Instituciones educativas, de salud, recreativas, etc.</a:t>
            </a:r>
          </a:p>
        </p:txBody>
      </p:sp>
      <p:sp>
        <p:nvSpPr>
          <p:cNvPr id="13" name="19 Rectángulo"/>
          <p:cNvSpPr/>
          <p:nvPr/>
        </p:nvSpPr>
        <p:spPr>
          <a:xfrm>
            <a:off x="4871508" y="956581"/>
            <a:ext cx="3259725" cy="252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rtlCol="0" anchor="ctr"/>
          <a:lstStyle/>
          <a:p>
            <a:pPr algn="ctr" defTabSz="457200"/>
            <a:r>
              <a:rPr lang="es-MX" sz="1600" b="1" dirty="0">
                <a:solidFill>
                  <a:srgbClr val="C00000"/>
                </a:solidFill>
                <a:latin typeface="Adobe Caslon Pro" pitchFamily="18" charset="0"/>
                <a:cs typeface="Calisto MT"/>
              </a:rPr>
              <a:t>Medidas</a:t>
            </a:r>
          </a:p>
        </p:txBody>
      </p:sp>
      <p:sp>
        <p:nvSpPr>
          <p:cNvPr id="14" name="CuadroTexto 2"/>
          <p:cNvSpPr txBox="1"/>
          <p:nvPr/>
        </p:nvSpPr>
        <p:spPr>
          <a:xfrm>
            <a:off x="916997" y="1529768"/>
            <a:ext cx="2370392" cy="33855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rtlCol="0" anchor="ctr"/>
          <a:lstStyle>
            <a:defPPr>
              <a:defRPr lang="en-US"/>
            </a:defPPr>
            <a:lvl1pPr algn="ctr" defTabSz="9144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C00000"/>
                </a:solidFill>
                <a:latin typeface="Adobe Caslon Pro" pitchFamily="18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MX" dirty="0">
                <a:cs typeface="Calisto MT"/>
              </a:rPr>
              <a:t>ZEE y Área de Influencia</a:t>
            </a:r>
          </a:p>
        </p:txBody>
      </p:sp>
      <p:pic>
        <p:nvPicPr>
          <p:cNvPr id="20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" y="1929189"/>
            <a:ext cx="4191444" cy="39074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2 Conector recto de flecha"/>
          <p:cNvCxnSpPr/>
          <p:nvPr/>
        </p:nvCxnSpPr>
        <p:spPr>
          <a:xfrm>
            <a:off x="3039806" y="4267025"/>
            <a:ext cx="1288015" cy="0"/>
          </a:xfrm>
          <a:prstGeom prst="straightConnector1">
            <a:avLst/>
          </a:prstGeom>
          <a:ln w="41275">
            <a:solidFill>
              <a:srgbClr val="99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2 Conector recto de flecha"/>
          <p:cNvCxnSpPr>
            <a:endCxn id="11" idx="1"/>
          </p:cNvCxnSpPr>
          <p:nvPr/>
        </p:nvCxnSpPr>
        <p:spPr>
          <a:xfrm flipV="1">
            <a:off x="3112376" y="2014408"/>
            <a:ext cx="1215443" cy="716176"/>
          </a:xfrm>
          <a:prstGeom prst="straightConnector1">
            <a:avLst/>
          </a:prstGeom>
          <a:ln w="41275">
            <a:solidFill>
              <a:srgbClr val="99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2 Conector recto de flecha"/>
          <p:cNvCxnSpPr>
            <a:endCxn id="9" idx="1"/>
          </p:cNvCxnSpPr>
          <p:nvPr/>
        </p:nvCxnSpPr>
        <p:spPr>
          <a:xfrm>
            <a:off x="2517569" y="5004918"/>
            <a:ext cx="1810249" cy="664091"/>
          </a:xfrm>
          <a:prstGeom prst="straightConnector1">
            <a:avLst/>
          </a:prstGeom>
          <a:ln w="41275">
            <a:solidFill>
              <a:srgbClr val="99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ángulo 21"/>
          <p:cNvSpPr/>
          <p:nvPr/>
        </p:nvSpPr>
        <p:spPr>
          <a:xfrm>
            <a:off x="457199" y="643868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ítulo 2"/>
          <p:cNvSpPr txBox="1">
            <a:spLocks/>
          </p:cNvSpPr>
          <p:nvPr/>
        </p:nvSpPr>
        <p:spPr bwMode="auto">
          <a:xfrm>
            <a:off x="412474" y="-134572"/>
            <a:ext cx="8462319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r>
              <a:rPr lang="es-MX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La propuesta de ZEEs para México prevé un enfoque integral, siendo la infraestructura un factor clave</a:t>
            </a:r>
            <a:endParaRPr lang="es-ES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40287" y="6356350"/>
            <a:ext cx="2133600" cy="365125"/>
          </a:xfrm>
        </p:spPr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9307" y="151853"/>
            <a:ext cx="8584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 comenzado a integrar un inventario de infraestructura productiva para las primeras </a:t>
            </a:r>
            <a:r>
              <a:rPr lang="es-MX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ZEEs</a:t>
            </a:r>
            <a:endParaRPr lang="es-MX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25657" y="822751"/>
            <a:ext cx="83820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Rectángulo: esquinas redondeadas 1"/>
          <p:cNvSpPr/>
          <p:nvPr/>
        </p:nvSpPr>
        <p:spPr>
          <a:xfrm>
            <a:off x="1115753" y="1140519"/>
            <a:ext cx="2375416" cy="9028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Análisis del acervo de infraestructura</a:t>
            </a:r>
          </a:p>
        </p:txBody>
      </p:sp>
      <p:sp>
        <p:nvSpPr>
          <p:cNvPr id="17" name="Rectángulo: esquinas redondeadas 16"/>
          <p:cNvSpPr/>
          <p:nvPr/>
        </p:nvSpPr>
        <p:spPr>
          <a:xfrm>
            <a:off x="5761255" y="1115615"/>
            <a:ext cx="2375416" cy="9028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Proyectos identificados por las dependencias</a:t>
            </a:r>
          </a:p>
        </p:txBody>
      </p:sp>
      <p:sp>
        <p:nvSpPr>
          <p:cNvPr id="18" name="Rectángulo: esquinas redondeadas 17"/>
          <p:cNvSpPr/>
          <p:nvPr/>
        </p:nvSpPr>
        <p:spPr>
          <a:xfrm>
            <a:off x="1115753" y="3839957"/>
            <a:ext cx="2375416" cy="9028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Priorización de Proyectos</a:t>
            </a:r>
          </a:p>
        </p:txBody>
      </p:sp>
      <p:sp>
        <p:nvSpPr>
          <p:cNvPr id="3" name="Signo más 2"/>
          <p:cNvSpPr/>
          <p:nvPr/>
        </p:nvSpPr>
        <p:spPr>
          <a:xfrm>
            <a:off x="4256727" y="1328539"/>
            <a:ext cx="735410" cy="735410"/>
          </a:xfrm>
          <a:prstGeom prst="mathPlus">
            <a:avLst/>
          </a:prstGeom>
          <a:solidFill>
            <a:srgbClr val="990000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1" name="Signo más 20"/>
          <p:cNvSpPr/>
          <p:nvPr/>
        </p:nvSpPr>
        <p:spPr>
          <a:xfrm>
            <a:off x="4248562" y="4178965"/>
            <a:ext cx="735410" cy="735410"/>
          </a:xfrm>
          <a:prstGeom prst="mathPlus">
            <a:avLst/>
          </a:prstGeom>
          <a:solidFill>
            <a:srgbClr val="990000"/>
          </a:solidFill>
          <a:ln w="952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Diagrama de flujo: conector 4"/>
          <p:cNvSpPr/>
          <p:nvPr/>
        </p:nvSpPr>
        <p:spPr>
          <a:xfrm>
            <a:off x="895694" y="944292"/>
            <a:ext cx="468358" cy="468358"/>
          </a:xfrm>
          <a:prstGeom prst="flowChartConnector">
            <a:avLst/>
          </a:prstGeom>
          <a:solidFill>
            <a:srgbClr val="99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Garamond" charset="0"/>
                <a:ea typeface="Garamond" charset="0"/>
                <a:cs typeface="Garamond" charset="0"/>
              </a:rPr>
              <a:t>1</a:t>
            </a:r>
          </a:p>
        </p:txBody>
      </p:sp>
      <p:sp>
        <p:nvSpPr>
          <p:cNvPr id="23" name="Diagrama de flujo: conector 22"/>
          <p:cNvSpPr/>
          <p:nvPr/>
        </p:nvSpPr>
        <p:spPr>
          <a:xfrm>
            <a:off x="5427001" y="967707"/>
            <a:ext cx="468358" cy="468358"/>
          </a:xfrm>
          <a:prstGeom prst="flowChartConnector">
            <a:avLst/>
          </a:prstGeom>
          <a:solidFill>
            <a:srgbClr val="990000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Garamond" charset="0"/>
                <a:ea typeface="Garamond" charset="0"/>
                <a:cs typeface="Garamond" charset="0"/>
              </a:rPr>
              <a:t>2</a:t>
            </a:r>
          </a:p>
        </p:txBody>
      </p:sp>
      <p:sp>
        <p:nvSpPr>
          <p:cNvPr id="25" name="Diagrama de flujo: conector 24"/>
          <p:cNvSpPr/>
          <p:nvPr/>
        </p:nvSpPr>
        <p:spPr>
          <a:xfrm>
            <a:off x="921459" y="3624011"/>
            <a:ext cx="468358" cy="468358"/>
          </a:xfrm>
          <a:prstGeom prst="flowChartConnector">
            <a:avLst/>
          </a:prstGeom>
          <a:solidFill>
            <a:srgbClr val="99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Garamond" charset="0"/>
                <a:ea typeface="Garamond" charset="0"/>
                <a:cs typeface="Garamond" charset="0"/>
              </a:rPr>
              <a:t>3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75389" y="2051409"/>
            <a:ext cx="334508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Capacidad instalada y utilizada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Estado físico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Obras en proceso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Estudios y análisis previos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7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699073" y="2039700"/>
            <a:ext cx="334508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Transporte y Logística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Energía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Agua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066254" y="4755234"/>
            <a:ext cx="2705646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Visitas de campo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Necesidades: </a:t>
            </a:r>
          </a:p>
          <a:p>
            <a:pPr marL="450850" lvl="1" indent="-285750">
              <a:buFont typeface="Courier New" panose="02070309020205020404" pitchFamily="49" charset="0"/>
              <a:buChar char="o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corto plazo (promoción industrial)</a:t>
            </a:r>
          </a:p>
          <a:p>
            <a:pPr marL="450850" lvl="1" indent="-285750">
              <a:buFont typeface="Courier New" panose="02070309020205020404" pitchFamily="49" charset="0"/>
              <a:buChar char="o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mediano-largo plazo (consolidación)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700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700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sz="17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7524233" y="6563278"/>
            <a:ext cx="1600200" cy="273844"/>
          </a:xfrm>
        </p:spPr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: esquinas redondeadas 18"/>
          <p:cNvSpPr/>
          <p:nvPr/>
        </p:nvSpPr>
        <p:spPr>
          <a:xfrm>
            <a:off x="5813607" y="3858190"/>
            <a:ext cx="2375416" cy="9028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Identificación de fuentes de financiamiento</a:t>
            </a:r>
          </a:p>
        </p:txBody>
      </p:sp>
      <p:sp>
        <p:nvSpPr>
          <p:cNvPr id="29" name="Diagrama de flujo: conector 23"/>
          <p:cNvSpPr/>
          <p:nvPr/>
        </p:nvSpPr>
        <p:spPr>
          <a:xfrm>
            <a:off x="5643355" y="3639601"/>
            <a:ext cx="468358" cy="468358"/>
          </a:xfrm>
          <a:prstGeom prst="flowChartConnector">
            <a:avLst/>
          </a:prstGeom>
          <a:solidFill>
            <a:srgbClr val="99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Garamond" charset="0"/>
                <a:ea typeface="Garamond" charset="0"/>
                <a:cs typeface="Garamond" charset="0"/>
              </a:rPr>
              <a:t>4</a:t>
            </a:r>
          </a:p>
        </p:txBody>
      </p:sp>
      <p:sp>
        <p:nvSpPr>
          <p:cNvPr id="30" name="CuadroTexto 38"/>
          <p:cNvSpPr txBox="1"/>
          <p:nvPr/>
        </p:nvSpPr>
        <p:spPr>
          <a:xfrm>
            <a:off x="5661180" y="4823547"/>
            <a:ext cx="334508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Garamond" charset="0"/>
                <a:ea typeface="Garamond" charset="0"/>
                <a:cs typeface="Garamond" charset="0"/>
              </a:rPr>
              <a:t>PEF, privados, </a:t>
            </a:r>
            <a:r>
              <a:rPr lang="es-MX" sz="1700" dirty="0" err="1">
                <a:latin typeface="Garamond" charset="0"/>
                <a:ea typeface="Garamond" charset="0"/>
                <a:cs typeface="Garamond" charset="0"/>
              </a:rPr>
              <a:t>APPs</a:t>
            </a:r>
            <a:endParaRPr lang="es-MX" sz="1700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700" dirty="0" err="1">
                <a:latin typeface="Garamond" charset="0"/>
                <a:ea typeface="Garamond" charset="0"/>
                <a:cs typeface="Garamond" charset="0"/>
              </a:rPr>
              <a:t>Validación</a:t>
            </a:r>
            <a:r>
              <a:rPr lang="en-US" sz="1700" dirty="0">
                <a:latin typeface="Garamond" charset="0"/>
                <a:ea typeface="Garamond" charset="0"/>
                <a:cs typeface="Garamond" charset="0"/>
              </a:rPr>
              <a:t> SSE-</a:t>
            </a:r>
            <a:r>
              <a:rPr lang="en-US" sz="1700" dirty="0" err="1">
                <a:latin typeface="Garamond" charset="0"/>
                <a:ea typeface="Garamond" charset="0"/>
                <a:cs typeface="Garamond" charset="0"/>
              </a:rPr>
              <a:t>SHCP</a:t>
            </a:r>
            <a:endParaRPr lang="en-US" sz="1700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700" dirty="0" err="1">
                <a:latin typeface="Garamond" charset="0"/>
                <a:ea typeface="Garamond" charset="0"/>
                <a:cs typeface="Garamond" charset="0"/>
              </a:rPr>
              <a:t>Previsiones</a:t>
            </a:r>
            <a:r>
              <a:rPr lang="en-US" sz="17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1700" dirty="0" err="1">
                <a:latin typeface="Garamond" charset="0"/>
                <a:ea typeface="Garamond" charset="0"/>
                <a:cs typeface="Garamond" charset="0"/>
              </a:rPr>
              <a:t>Presupuestales</a:t>
            </a:r>
            <a:endParaRPr lang="es-MX" sz="17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1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760" y="1499917"/>
            <a:ext cx="6858481" cy="385795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81241" y="1687423"/>
            <a:ext cx="8453723" cy="4146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4350" b="0" i="0">
                <a:solidFill>
                  <a:srgbClr val="434343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415869"/>
            <a:r>
              <a:rPr lang="es-MX" sz="1819" kern="0" spc="18" dirty="0">
                <a:solidFill>
                  <a:schemeClr val="tx1"/>
                </a:solidFill>
                <a:latin typeface="Avenir Book"/>
              </a:rPr>
              <a:t>E</a:t>
            </a:r>
            <a:r>
              <a:rPr lang="es-MX" sz="1819" kern="0" spc="18" dirty="0">
                <a:solidFill>
                  <a:schemeClr val="tx1"/>
                </a:solidFill>
                <a:latin typeface="Avenir Book"/>
                <a:cs typeface="Avenir Book"/>
              </a:rPr>
              <a:t>xisten </a:t>
            </a:r>
            <a:r>
              <a:rPr lang="es-MX" sz="2183" b="1" u="sng" kern="0" spc="18" dirty="0">
                <a:solidFill>
                  <a:schemeClr val="tx1"/>
                </a:solidFill>
                <a:latin typeface="Avenir Book"/>
                <a:cs typeface="Avenir Book"/>
              </a:rPr>
              <a:t>82</a:t>
            </a:r>
            <a:r>
              <a:rPr lang="es-MX" sz="1819" b="1" u="sng" kern="0" spc="18" dirty="0">
                <a:solidFill>
                  <a:schemeClr val="tx1"/>
                </a:solidFill>
                <a:latin typeface="Avenir Book"/>
                <a:cs typeface="Avenir Book"/>
              </a:rPr>
              <a:t> proyectos de </a:t>
            </a:r>
            <a:r>
              <a:rPr lang="es-MX" sz="2183" b="1" u="sng" kern="0" spc="18" dirty="0">
                <a:solidFill>
                  <a:schemeClr val="tx1"/>
                </a:solidFill>
                <a:latin typeface="Avenir Book"/>
                <a:cs typeface="Avenir Book"/>
              </a:rPr>
              <a:t>Infraestructura Productiva</a:t>
            </a:r>
            <a:r>
              <a:rPr lang="es-MX" sz="1819" kern="0" spc="18" dirty="0">
                <a:solidFill>
                  <a:schemeClr val="tx1"/>
                </a:solidFill>
                <a:latin typeface="Avenir Book"/>
                <a:cs typeface="Avenir Book"/>
              </a:rPr>
              <a:t>, </a:t>
            </a:r>
            <a:r>
              <a:rPr lang="es-MX" sz="2183" b="1" kern="0" spc="18" dirty="0">
                <a:solidFill>
                  <a:schemeClr val="tx1"/>
                </a:solidFill>
                <a:latin typeface="Avenir Book"/>
                <a:cs typeface="Avenir Book"/>
              </a:rPr>
              <a:t>52</a:t>
            </a:r>
            <a:r>
              <a:rPr lang="es-MX" sz="1819" kern="0" spc="18" dirty="0">
                <a:solidFill>
                  <a:schemeClr val="tx1"/>
                </a:solidFill>
                <a:latin typeface="Avenir Book"/>
                <a:cs typeface="Avenir Book"/>
              </a:rPr>
              <a:t> de </a:t>
            </a:r>
            <a:r>
              <a:rPr lang="es-MX" sz="2183" b="1" kern="0" spc="18" dirty="0">
                <a:solidFill>
                  <a:schemeClr val="tx1"/>
                </a:solidFill>
                <a:latin typeface="Avenir Book"/>
                <a:cs typeface="Avenir Book"/>
              </a:rPr>
              <a:t>Última Milla </a:t>
            </a:r>
            <a:r>
              <a:rPr lang="es-MX" sz="1819" kern="0" spc="18" dirty="0">
                <a:solidFill>
                  <a:schemeClr val="tx1"/>
                </a:solidFill>
                <a:latin typeface="Avenir Book"/>
                <a:cs typeface="Avenir Book"/>
              </a:rPr>
              <a:t>dentro del </a:t>
            </a:r>
            <a:r>
              <a:rPr lang="es-MX" sz="2001" b="1" kern="0" spc="18" dirty="0">
                <a:solidFill>
                  <a:schemeClr val="tx1"/>
                </a:solidFill>
                <a:latin typeface="Avenir Book"/>
                <a:cs typeface="Avenir Book"/>
              </a:rPr>
              <a:t>Área de Influencia de las ZEE, </a:t>
            </a:r>
            <a:r>
              <a:rPr lang="es-MX" sz="1819" kern="0" spc="18" dirty="0">
                <a:solidFill>
                  <a:schemeClr val="tx1"/>
                </a:solidFill>
                <a:latin typeface="Avenir Book"/>
                <a:cs typeface="Avenir Book"/>
              </a:rPr>
              <a:t>representando una inversión de </a:t>
            </a:r>
            <a:r>
              <a:rPr lang="es-MX" sz="2183" b="1" kern="0" spc="18" dirty="0">
                <a:solidFill>
                  <a:schemeClr val="tx1"/>
                </a:solidFill>
                <a:latin typeface="Avenir Book"/>
                <a:cs typeface="Avenir Book"/>
              </a:rPr>
              <a:t>103,817 mdp </a:t>
            </a:r>
            <a:r>
              <a:rPr lang="es-MX" sz="2183" kern="0" spc="18" dirty="0">
                <a:solidFill>
                  <a:schemeClr val="tx1"/>
                </a:solidFill>
                <a:latin typeface="Avenir Book"/>
                <a:cs typeface="Avenir Book"/>
              </a:rPr>
              <a:t>en un horizonte de 20 años.</a:t>
            </a:r>
            <a:endParaRPr lang="es-MX" sz="2183" b="1" kern="0" spc="18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pPr defTabSz="415869"/>
            <a:endParaRPr lang="es-MX" sz="1819" b="1" kern="0" spc="18" dirty="0">
              <a:solidFill>
                <a:schemeClr val="tx1"/>
              </a:solidFill>
              <a:latin typeface="Avenir Book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2327" y="1002923"/>
            <a:ext cx="8094174" cy="503953"/>
          </a:xfrm>
        </p:spPr>
        <p:txBody>
          <a:bodyPr>
            <a:normAutofit fontScale="90000"/>
          </a:bodyPr>
          <a:lstStyle/>
          <a:p>
            <a:r>
              <a:rPr lang="es-ES_tradnl" sz="3275" b="1" u="sng" spc="111" dirty="0">
                <a:latin typeface="Avenir Book" charset="0"/>
                <a:ea typeface="Avenir Book" charset="0"/>
                <a:cs typeface="Avenir Book" charset="0"/>
              </a:rPr>
              <a:t>INFRAESTRUCTURA COMPETITIVA</a:t>
            </a:r>
            <a:endParaRPr lang="es-ES" sz="3275" b="1" u="sng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96829"/>
              </p:ext>
            </p:extLst>
          </p:nvPr>
        </p:nvGraphicFramePr>
        <p:xfrm>
          <a:off x="1214642" y="3428892"/>
          <a:ext cx="6887803" cy="1703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Avenir Book"/>
                        </a:rPr>
                        <a:t>TIPO DE INFRAESTRUCTURA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venir Book"/>
                      </a:endParaRPr>
                    </a:p>
                  </a:txBody>
                  <a:tcPr marL="4332" marR="4332" marT="4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Avenir Book"/>
                        </a:rPr>
                        <a:t>NÚMERO DE PROYECTOS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venir Book"/>
                      </a:endParaRPr>
                    </a:p>
                  </a:txBody>
                  <a:tcPr marL="4332" marR="4332" marT="4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  <a:latin typeface="Avenir Book"/>
                        </a:rPr>
                        <a:t>MONTO DE INVERSIÓN (mdp)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Avenir Book"/>
                      </a:endParaRPr>
                    </a:p>
                  </a:txBody>
                  <a:tcPr marL="4332" marR="4332" marT="4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PRODUCTIVA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L="4332" marR="4332" marT="4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82</a:t>
                      </a:r>
                    </a:p>
                  </a:txBody>
                  <a:tcPr marL="4332" marR="4332" marT="43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98,987</a:t>
                      </a:r>
                    </a:p>
                  </a:txBody>
                  <a:tcPr marL="4332" marR="4332" marT="43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ÚLTIMA MILLA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L="4332" marR="4332" marT="4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52</a:t>
                      </a:r>
                    </a:p>
                  </a:txBody>
                  <a:tcPr marL="4332" marR="4332" marT="43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4,830</a:t>
                      </a:r>
                    </a:p>
                  </a:txBody>
                  <a:tcPr marL="4332" marR="4332" marT="43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MONTO TOTAL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L="4332" marR="4332" marT="4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u="none" strike="noStrike" dirty="0">
                          <a:solidFill>
                            <a:schemeClr val="tx1"/>
                          </a:solidFill>
                          <a:effectLst/>
                          <a:latin typeface="Avenir Book"/>
                        </a:rPr>
                        <a:t>103,817</a:t>
                      </a:r>
                      <a:endParaRPr lang="es-MX" sz="2200" b="1" i="0" u="none" strike="noStrike" dirty="0"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marL="4332" marR="4332" marT="43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ítulo 2"/>
          <p:cNvSpPr txBox="1">
            <a:spLocks/>
          </p:cNvSpPr>
          <p:nvPr/>
        </p:nvSpPr>
        <p:spPr bwMode="auto">
          <a:xfrm>
            <a:off x="1458145" y="193674"/>
            <a:ext cx="7391399" cy="33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MX" sz="2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Se identificaron 134 proyectos por $103.8 mil </a:t>
            </a:r>
            <a:r>
              <a:rPr lang="es-MX" sz="20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mdp</a:t>
            </a:r>
            <a:r>
              <a:rPr lang="es-MX" sz="2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en un horizonte de hasta 20 años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67544" y="715429"/>
            <a:ext cx="83820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500" dirty="0">
              <a:solidFill>
                <a:prstClr val="black"/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5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584" y="-72875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s-MX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se han identificado primeras necesidades de infraestructura social y urbana en sus Áreas de Influencia </a:t>
            </a:r>
            <a:endParaRPr lang="es-E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116026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Se ha hecho un cruce inicial entre oferta y demanda:</a:t>
            </a:r>
          </a:p>
          <a:p>
            <a:pPr algn="just"/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Equipamientos urbanos y sociales existentes y su cobertura de servicio (oferta)</a:t>
            </a:r>
          </a:p>
          <a:p>
            <a:pPr algn="just"/>
            <a:r>
              <a:rPr lang="es-ES_tradnl" sz="2000" dirty="0">
                <a:latin typeface="Garamond" panose="02020404030301010803" pitchFamily="18" charset="0"/>
                <a:cs typeface="Arial" panose="020B0604020202020204" pitchFamily="34" charset="0"/>
              </a:rPr>
              <a:t>Requerimientos de la población actual/tendencial + población atraída por la ZEE (demanda)*.</a:t>
            </a:r>
            <a:endParaRPr lang="es-ES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54627" y="851018"/>
            <a:ext cx="83820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Diagrama de flujo: conector 4"/>
          <p:cNvSpPr/>
          <p:nvPr/>
        </p:nvSpPr>
        <p:spPr>
          <a:xfrm>
            <a:off x="545823" y="1578135"/>
            <a:ext cx="221697" cy="221697"/>
          </a:xfrm>
          <a:prstGeom prst="flowChartConnector">
            <a:avLst/>
          </a:prstGeom>
          <a:solidFill>
            <a:srgbClr val="99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69138"/>
              </p:ext>
            </p:extLst>
          </p:nvPr>
        </p:nvGraphicFramePr>
        <p:xfrm>
          <a:off x="1002882" y="3323629"/>
          <a:ext cx="7359963" cy="2455517"/>
        </p:xfrm>
        <a:graphic>
          <a:graphicData uri="http://schemas.openxmlformats.org/drawingml/2006/table">
            <a:tbl>
              <a:tblPr/>
              <a:tblGrid>
                <a:gridCol w="25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Zona Económica Especial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C1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Infraestructura Urbana y Social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C1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Monto Estimado de Inversión (mdp)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Coatzacoalcos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6662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Lázaro Cárdenas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4,932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Puerto Chiapas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9,408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Salina Cruz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3,714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TOTAL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70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24,716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372225"/>
            <a:ext cx="429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>
                <a:latin typeface="Garamond" charset="0"/>
                <a:ea typeface="Garamond" charset="0"/>
                <a:cs typeface="Garamond" charset="0"/>
              </a:rPr>
              <a:t>* Las proyecciones poblacionales fueron realizadas al 2037.</a:t>
            </a:r>
          </a:p>
        </p:txBody>
      </p:sp>
      <p:sp>
        <p:nvSpPr>
          <p:cNvPr id="10" name="Diagrama de flujo: conector 4"/>
          <p:cNvSpPr/>
          <p:nvPr/>
        </p:nvSpPr>
        <p:spPr>
          <a:xfrm>
            <a:off x="525943" y="2263935"/>
            <a:ext cx="221697" cy="221697"/>
          </a:xfrm>
          <a:prstGeom prst="flowChartConnector">
            <a:avLst/>
          </a:prstGeom>
          <a:solidFill>
            <a:srgbClr val="99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0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051" y="30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 aspecto analizado es el rezago actual y necesidades de vivienda que traerá el desarrollo de las ZEE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69651" y="936999"/>
            <a:ext cx="83820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Rectángulo 21"/>
          <p:cNvSpPr/>
          <p:nvPr/>
        </p:nvSpPr>
        <p:spPr>
          <a:xfrm>
            <a:off x="471054" y="649410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052945" y="185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69651" y="5293779"/>
            <a:ext cx="822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Garamond" charset="0"/>
                <a:ea typeface="Garamond" charset="0"/>
                <a:cs typeface="Garamond" charset="0"/>
              </a:rPr>
              <a:t>Rezago se refiere a hogares en hacinamiento; hogares que viven en viviendas con materiales en deterioro o regulares.</a:t>
            </a:r>
          </a:p>
          <a:p>
            <a:pPr marL="171450" indent="-171450">
              <a:buFont typeface="Arial" charset="0"/>
              <a:buChar char="•"/>
            </a:pPr>
            <a:r>
              <a:rPr lang="es-MX" sz="1200" dirty="0">
                <a:latin typeface="Garamond" charset="0"/>
                <a:ea typeface="Garamond" charset="0"/>
                <a:cs typeface="Garamond" charset="0"/>
              </a:rPr>
              <a:t>Hacinamiento: Cuando existe más de un hogar en la vivienda</a:t>
            </a:r>
            <a:endParaRPr lang="es-ES" sz="1200" dirty="0">
              <a:latin typeface="Garamond" charset="0"/>
              <a:ea typeface="Garamond" charset="0"/>
              <a:cs typeface="Garamond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s-MX" sz="1200" dirty="0">
                <a:latin typeface="Garamond" charset="0"/>
                <a:ea typeface="Garamond" charset="0"/>
                <a:cs typeface="Garamond" charset="0"/>
              </a:rPr>
              <a:t>Materiales en deterioro: En paredes: material de desecho, lámina de cartón, carrizo, bambú, embarro o bajareque. En techos: material de desecho, lámina de cartón, palma o paja.</a:t>
            </a:r>
            <a:endParaRPr lang="es-ES" sz="1200" dirty="0">
              <a:latin typeface="Garamond" charset="0"/>
              <a:ea typeface="Garamond" charset="0"/>
              <a:cs typeface="Garamond" charset="0"/>
            </a:endParaRPr>
          </a:p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MX" sz="1200" dirty="0">
                <a:latin typeface="Garamond" charset="0"/>
                <a:ea typeface="Garamond" charset="0"/>
                <a:cs typeface="Garamond" charset="0"/>
              </a:rPr>
              <a:t>Materiales regulares: En paredes: lámina metálica o de asbesto, madera o adobe. En techos: lámina metálica o de asbesto, madera, tejamanil o teja.</a:t>
            </a:r>
            <a:endParaRPr lang="es-ES" sz="1200" dirty="0"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42107"/>
              </p:ext>
            </p:extLst>
          </p:nvPr>
        </p:nvGraphicFramePr>
        <p:xfrm>
          <a:off x="654671" y="1301094"/>
          <a:ext cx="8044581" cy="3618788"/>
        </p:xfrm>
        <a:graphic>
          <a:graphicData uri="http://schemas.openxmlformats.org/drawingml/2006/table">
            <a:tbl>
              <a:tblPr/>
              <a:tblGrid>
                <a:gridCol w="1864992">
                  <a:extLst>
                    <a:ext uri="{9D8B030D-6E8A-4147-A177-3AD203B41FA5}">
                      <a16:colId xmlns:a16="http://schemas.microsoft.com/office/drawing/2014/main" val="1816521067"/>
                    </a:ext>
                  </a:extLst>
                </a:gridCol>
                <a:gridCol w="2651335">
                  <a:extLst>
                    <a:ext uri="{9D8B030D-6E8A-4147-A177-3AD203B41FA5}">
                      <a16:colId xmlns:a16="http://schemas.microsoft.com/office/drawing/2014/main" val="2157624833"/>
                    </a:ext>
                  </a:extLst>
                </a:gridCol>
                <a:gridCol w="1672715">
                  <a:extLst>
                    <a:ext uri="{9D8B030D-6E8A-4147-A177-3AD203B41FA5}">
                      <a16:colId xmlns:a16="http://schemas.microsoft.com/office/drawing/2014/main" val="1178847805"/>
                    </a:ext>
                  </a:extLst>
                </a:gridCol>
                <a:gridCol w="1855539">
                  <a:extLst>
                    <a:ext uri="{9D8B030D-6E8A-4147-A177-3AD203B41FA5}">
                      <a16:colId xmlns:a16="http://schemas.microsoft.com/office/drawing/2014/main" val="2731408132"/>
                    </a:ext>
                  </a:extLst>
                </a:gridCol>
              </a:tblGrid>
              <a:tr h="135704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ZEE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C1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Viviendas en el Área de Influencia con algún tipo de rezago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C1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Población Atraída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(al 2037)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C1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Necesidades de Vivienda (al 2037)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C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25102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Lázaro Cárdenas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36%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(19,315/52,967)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64,279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19,665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975353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Coatzacoalcos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47%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(104,016/195,869)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15,591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4,718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490220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Salina Cruz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44%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(47,506/85,060)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11,006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3,394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139206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Puerto Chiapas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69%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(82,582/118,890)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76,238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23,050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43374"/>
                  </a:ext>
                </a:extLst>
              </a:tr>
              <a:tr h="45234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56% (253,419/452,786)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167,114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50,827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7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87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/>
          <p:nvPr/>
        </p:nvSpPr>
        <p:spPr>
          <a:xfrm>
            <a:off x="471460" y="1074702"/>
            <a:ext cx="814393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Garamond" panose="02020404030301010803" pitchFamily="18" charset="0"/>
              </a:rPr>
              <a:t>ICES una </a:t>
            </a:r>
            <a:r>
              <a:rPr lang="es-ES_tradnl" b="1" u="sng" dirty="0">
                <a:latin typeface="Garamond" panose="02020404030301010803" pitchFamily="18" charset="0"/>
              </a:rPr>
              <a:t>metodología</a:t>
            </a:r>
            <a:r>
              <a:rPr lang="es-ES_tradnl" dirty="0">
                <a:latin typeface="Garamond" panose="02020404030301010803" pitchFamily="18" charset="0"/>
              </a:rPr>
              <a:t> del BID </a:t>
            </a:r>
            <a:r>
              <a:rPr lang="es-ES_tradnl" b="1" dirty="0">
                <a:latin typeface="Garamond" panose="02020404030301010803" pitchFamily="18" charset="0"/>
              </a:rPr>
              <a:t>para apoyar el control de la dinámica de crecimiento urbano</a:t>
            </a:r>
            <a:r>
              <a:rPr lang="es-ES_tradnl" dirty="0">
                <a:latin typeface="Garamond" panose="02020404030301010803" pitchFamily="18" charset="0"/>
              </a:rPr>
              <a:t>, recuperar solvencia financiera y mitigar efectos del cambio climático en las ciudades. </a:t>
            </a:r>
          </a:p>
          <a:p>
            <a:pPr algn="just"/>
            <a:endParaRPr lang="es-ES_tradnl" sz="1000" dirty="0">
              <a:latin typeface="Garamond" panose="02020404030301010803" pitchFamily="18" charset="0"/>
            </a:endParaRPr>
          </a:p>
          <a:p>
            <a:pPr algn="just"/>
            <a:r>
              <a:rPr lang="es-ES_tradnl" dirty="0">
                <a:latin typeface="Garamond" panose="02020404030301010803" pitchFamily="18" charset="0"/>
              </a:rPr>
              <a:t>La iniciativa </a:t>
            </a:r>
            <a:r>
              <a:rPr lang="es-ES_tradnl" b="1" dirty="0">
                <a:latin typeface="Garamond" panose="02020404030301010803" pitchFamily="18" charset="0"/>
              </a:rPr>
              <a:t>gira en torno a 4 ejes</a:t>
            </a:r>
            <a:r>
              <a:rPr lang="es-ES_tradnl" dirty="0">
                <a:latin typeface="Garamond" panose="02020404030301010803" pitchFamily="18" charset="0"/>
              </a:rPr>
              <a:t>:</a:t>
            </a:r>
          </a:p>
          <a:p>
            <a:pPr algn="just"/>
            <a:endParaRPr lang="es-ES_tradnl" dirty="0"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Garamond" panose="02020404030301010803" pitchFamily="18" charset="0"/>
              </a:rPr>
              <a:t>Ambiental.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Garamond" panose="02020404030301010803" pitchFamily="18" charset="0"/>
              </a:rPr>
              <a:t>Desarrollo urbano integral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Garamond" panose="02020404030301010803" pitchFamily="18" charset="0"/>
              </a:rPr>
              <a:t>Fiscal (local)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Garamond" panose="02020404030301010803" pitchFamily="18" charset="0"/>
              </a:rPr>
              <a:t>Competitividad.</a:t>
            </a:r>
            <a:endParaRPr lang="es-ES_tradnl" dirty="0">
              <a:latin typeface="Garamond" panose="02020404030301010803" pitchFamily="18" charset="0"/>
            </a:endParaRPr>
          </a:p>
          <a:p>
            <a:pPr algn="just"/>
            <a:endParaRPr lang="es-ES_tradnl" sz="500" dirty="0">
              <a:latin typeface="Garamond" panose="02020404030301010803" pitchFamily="18" charset="0"/>
            </a:endParaRPr>
          </a:p>
          <a:p>
            <a:pPr algn="just"/>
            <a:endParaRPr lang="es-ES_tradnl" dirty="0">
              <a:latin typeface="Garamond" panose="02020404030301010803" pitchFamily="18" charset="0"/>
            </a:endParaRPr>
          </a:p>
          <a:p>
            <a:pPr algn="just"/>
            <a:endParaRPr lang="es-ES_tradnl" dirty="0">
              <a:latin typeface="Garamond" panose="02020404030301010803" pitchFamily="18" charset="0"/>
            </a:endParaRPr>
          </a:p>
          <a:p>
            <a:pPr algn="just"/>
            <a:endParaRPr lang="es-ES_tradnl" dirty="0">
              <a:latin typeface="Garamond" panose="02020404030301010803" pitchFamily="18" charset="0"/>
            </a:endParaRPr>
          </a:p>
          <a:p>
            <a:pPr algn="just"/>
            <a:endParaRPr lang="es-ES_tradnl" dirty="0">
              <a:latin typeface="Garamond" panose="02020404030301010803" pitchFamily="18" charset="0"/>
            </a:endParaRPr>
          </a:p>
        </p:txBody>
      </p:sp>
      <p:pic>
        <p:nvPicPr>
          <p:cNvPr id="6" name="Picture 2" descr="C:\Users\vpgutier\Pictures\-2373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284" y="3503004"/>
            <a:ext cx="2419179" cy="2021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" name="Rectángulo 6"/>
          <p:cNvSpPr/>
          <p:nvPr/>
        </p:nvSpPr>
        <p:spPr>
          <a:xfrm>
            <a:off x="457200" y="3700954"/>
            <a:ext cx="5634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endParaRPr lang="es-MX" b="1" u="sng" dirty="0">
              <a:latin typeface="Garamond" panose="02020404030301010803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s-MX" b="1" u="sng" dirty="0">
                <a:latin typeface="Garamond" panose="02020404030301010803" pitchFamily="18" charset="0"/>
              </a:rPr>
              <a:t>ICES promueve</a:t>
            </a:r>
            <a:r>
              <a:rPr lang="es-MX" dirty="0">
                <a:latin typeface="Garamond" panose="02020404030301010803" pitchFamily="18" charset="0"/>
              </a:rPr>
              <a:t>: </a:t>
            </a:r>
          </a:p>
          <a:p>
            <a:pPr algn="just">
              <a:buClr>
                <a:srgbClr val="C00000"/>
              </a:buClr>
            </a:pPr>
            <a:endParaRPr lang="es-MX" dirty="0">
              <a:latin typeface="Garamond" panose="02020404030301010803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dirty="0">
                <a:latin typeface="Garamond" panose="02020404030301010803" pitchFamily="18" charset="0"/>
              </a:rPr>
              <a:t>Liderazgo del Gobierno con participación ciudadana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dirty="0">
              <a:latin typeface="Garamond" panose="02020404030301010803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dirty="0">
                <a:latin typeface="Garamond" panose="02020404030301010803" pitchFamily="18" charset="0"/>
              </a:rPr>
              <a:t>Sostenibilidad a partir de la identificación y puesta en marcha de acciones priorizadas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dirty="0">
              <a:latin typeface="Garamond" panose="02020404030301010803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dirty="0">
                <a:latin typeface="Garamond" panose="02020404030301010803" pitchFamily="18" charset="0"/>
              </a:rPr>
              <a:t>Desarrollo de información para mejorar la planeación.</a:t>
            </a:r>
            <a:endParaRPr lang="es-ES_tradnl" dirty="0">
              <a:latin typeface="Garamond" panose="02020404030301010803" pitchFamily="18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57200" y="120256"/>
            <a:ext cx="8229600" cy="7432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280"/>
              </a:lnSpc>
            </a:pPr>
            <a:r>
              <a:rPr lang="es-MX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emplea la metodología de ICES para planear un desarrollo urbano ordenado y equilibrado en torno a las ZEE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69651" y="936999"/>
            <a:ext cx="83820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Rectángulo 21"/>
          <p:cNvSpPr/>
          <p:nvPr/>
        </p:nvSpPr>
        <p:spPr>
          <a:xfrm>
            <a:off x="471054" y="6494108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3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286" y="1362217"/>
            <a:ext cx="6858481" cy="385795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09278" y="1073527"/>
            <a:ext cx="8453723" cy="4146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4350" b="0" i="0">
                <a:solidFill>
                  <a:srgbClr val="434343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15869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En noviembre 2016, comenzó la implementación en los municipios de Tapachula y Lázaro Cárdenas.  </a:t>
            </a:r>
            <a:endParaRPr lang="es-MX" sz="2200" dirty="0">
              <a:latin typeface="Garamond" panose="02020404030301010803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5657" y="5545877"/>
            <a:ext cx="8382000" cy="4847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 algn="just" defTabSz="415869">
              <a:buFont typeface="Arial" panose="020B0604020202020204" pitchFamily="34" charset="0"/>
              <a:buChar char="•"/>
            </a:pPr>
            <a:r>
              <a:rPr lang="es-MX" sz="2200" dirty="0"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s-MX" sz="220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 abril de 2017, comenzó la aplicación de la metodología en Salina Cruz y Coatzacoalcos.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25657" y="892024"/>
            <a:ext cx="83820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MX" sz="15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215152" y="229015"/>
            <a:ext cx="8816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latin typeface="Times New Roman"/>
                <a:cs typeface="Times New Roman"/>
              </a:rPr>
              <a:t>Cuya implementación comienza a identificar sectores prioritarios</a:t>
            </a:r>
          </a:p>
        </p:txBody>
      </p:sp>
      <p:sp>
        <p:nvSpPr>
          <p:cNvPr id="12" name="Rectángulo 21"/>
          <p:cNvSpPr/>
          <p:nvPr/>
        </p:nvSpPr>
        <p:spPr>
          <a:xfrm>
            <a:off x="471054" y="6480253"/>
            <a:ext cx="8038619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629401" y="6356350"/>
            <a:ext cx="2133600" cy="365125"/>
          </a:xfrm>
        </p:spPr>
        <p:txBody>
          <a:bodyPr/>
          <a:lstStyle/>
          <a:p>
            <a:fld id="{03A3C6C3-D0B8-9D4D-A379-D134B7687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43626"/>
              </p:ext>
            </p:extLst>
          </p:nvPr>
        </p:nvGraphicFramePr>
        <p:xfrm>
          <a:off x="1306286" y="2362321"/>
          <a:ext cx="6620741" cy="2246833"/>
        </p:xfrm>
        <a:graphic>
          <a:graphicData uri="http://schemas.openxmlformats.org/drawingml/2006/table">
            <a:tbl>
              <a:tblPr/>
              <a:tblGrid>
                <a:gridCol w="3106258">
                  <a:extLst>
                    <a:ext uri="{9D8B030D-6E8A-4147-A177-3AD203B41FA5}">
                      <a16:colId xmlns:a16="http://schemas.microsoft.com/office/drawing/2014/main" val="156421590"/>
                    </a:ext>
                  </a:extLst>
                </a:gridCol>
                <a:gridCol w="3514483">
                  <a:extLst>
                    <a:ext uri="{9D8B030D-6E8A-4147-A177-3AD203B41FA5}">
                      <a16:colId xmlns:a16="http://schemas.microsoft.com/office/drawing/2014/main" val="1987285322"/>
                    </a:ext>
                  </a:extLst>
                </a:gridCol>
              </a:tblGrid>
              <a:tr h="595981"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Áreas priorizadas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C1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843992"/>
                  </a:ext>
                </a:extLst>
              </a:tr>
              <a:tr h="550284">
                <a:tc>
                  <a:txBody>
                    <a:bodyPr/>
                    <a:lstStyle/>
                    <a:p>
                      <a:pPr marL="285750" indent="-285750" algn="just" fontAlgn="ctr">
                        <a:buFont typeface="Arial" charset="0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Vivienda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ctr">
                        <a:buFont typeface="Arial" charset="0"/>
                        <a:buChar char="•"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Movilidad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585981"/>
                  </a:ext>
                </a:extLst>
              </a:tr>
              <a:tr h="550284">
                <a:tc>
                  <a:txBody>
                    <a:bodyPr/>
                    <a:lstStyle/>
                    <a:p>
                      <a:pPr marL="285750" indent="-285750" algn="just" fontAlgn="ctr">
                        <a:buFont typeface="Arial" charset="0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Agua y Saneamiento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ctr">
                        <a:buFont typeface="Arial" charset="0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Finanzas públicas locales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65284"/>
                  </a:ext>
                </a:extLst>
              </a:tr>
              <a:tr h="550284">
                <a:tc>
                  <a:txBody>
                    <a:bodyPr/>
                    <a:lstStyle/>
                    <a:p>
                      <a:pPr marL="285750" indent="-285750" algn="just" fontAlgn="ctr">
                        <a:buFont typeface="Arial" charset="0"/>
                        <a:buChar char="•"/>
                      </a:pP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Residuos Sólidos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E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Seguridad ciudadana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26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862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7133</TotalTime>
  <Words>1367</Words>
  <Application>Microsoft Office PowerPoint</Application>
  <PresentationFormat>Presentación en pantalla (4:3)</PresentationFormat>
  <Paragraphs>211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Adobe Caslon Pro</vt:lpstr>
      <vt:lpstr>Arial</vt:lpstr>
      <vt:lpstr>Avenir Book</vt:lpstr>
      <vt:lpstr>Calibri</vt:lpstr>
      <vt:lpstr>Calibri Light</vt:lpstr>
      <vt:lpstr>Calisto MT</vt:lpstr>
      <vt:lpstr>Courier New</vt:lpstr>
      <vt:lpstr>Garamond</vt:lpstr>
      <vt:lpstr>Times</vt:lpstr>
      <vt:lpstr>Times New Roman</vt:lpstr>
      <vt:lpstr>Wingdings</vt:lpstr>
      <vt:lpstr>Tema de Office</vt:lpstr>
      <vt:lpstr>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INFRAESTRUCTURA COMPETITIVA</vt:lpstr>
      <vt:lpstr>También se han identificado primeras necesidades de infraestructura social y urbana en sus Áreas de Influencia </vt:lpstr>
      <vt:lpstr>Otro aspecto analizado es el rezago actual y necesidades de vivienda que traerá el desarrollo de las ZEE</vt:lpstr>
      <vt:lpstr>Se emplea la metodología de ICES para planear un desarrollo urbano ordenado y equilibrado en torno a las ZEE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Bassini Ortiz, David</dc:creator>
  <cp:lastModifiedBy>Aldo Silva</cp:lastModifiedBy>
  <cp:revision>480</cp:revision>
  <cp:lastPrinted>2016-03-30T02:58:41Z</cp:lastPrinted>
  <dcterms:created xsi:type="dcterms:W3CDTF">2016-02-23T17:53:48Z</dcterms:created>
  <dcterms:modified xsi:type="dcterms:W3CDTF">2017-05-09T17:19:10Z</dcterms:modified>
</cp:coreProperties>
</file>