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1" r:id="rId4"/>
    <p:sldId id="264" r:id="rId5"/>
    <p:sldId id="259" r:id="rId6"/>
    <p:sldId id="263" r:id="rId7"/>
    <p:sldId id="265" r:id="rId8"/>
    <p:sldId id="260" r:id="rId9"/>
    <p:sldId id="262" r:id="rId10"/>
    <p:sldId id="266" r:id="rId11"/>
    <p:sldId id="267" r:id="rId12"/>
    <p:sldId id="268" r:id="rId13"/>
    <p:sldId id="272" r:id="rId14"/>
    <p:sldId id="278" r:id="rId15"/>
    <p:sldId id="271" r:id="rId16"/>
    <p:sldId id="270" r:id="rId17"/>
    <p:sldId id="273" r:id="rId18"/>
    <p:sldId id="274" r:id="rId19"/>
    <p:sldId id="279" r:id="rId20"/>
    <p:sldId id="276" r:id="rId21"/>
    <p:sldId id="275" r:id="rId22"/>
    <p:sldId id="277" r:id="rId23"/>
  </p:sldIdLst>
  <p:sldSz cx="9144000" cy="6858000" type="screen4x3"/>
  <p:notesSz cx="6954838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82DA0-F700-4774-9A11-A3CCF8B04325}" type="datetimeFigureOut">
              <a:rPr lang="es-MX" smtClean="0"/>
              <a:t>29/04/2017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DD6C1-AF41-4ABA-92E6-561ACBC16F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121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A1DB774-DDA0-45CF-A259-370E993E51CC}" type="slidenum">
              <a:rPr lang="es-MX" altLang="es-MX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MX" altLang="es-MX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6E5FC96-A592-471C-9DD0-14418A875483}" type="slidenum">
              <a:rPr lang="es-MX" altLang="es-MX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MX" altLang="es-MX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BC6AC8-3AD5-4919-8AD2-3EF60252ABD5}" type="slidenum">
              <a:rPr lang="es-ES" altLang="es-MX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 altLang="es-MX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386220-89F7-490D-A24E-EC6660EB8A31}" type="slidenum">
              <a:rPr lang="es-MX" smtClean="0"/>
              <a:pPr>
                <a:defRPr/>
              </a:pPr>
              <a:t>22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31C5-9B5D-45CC-B3A2-00AC96A453DE}" type="datetimeFigureOut">
              <a:rPr lang="es-MX" smtClean="0"/>
              <a:t>29/04/2017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DC6-4AD7-4EB3-8927-7E48E22504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817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31C5-9B5D-45CC-B3A2-00AC96A453DE}" type="datetimeFigureOut">
              <a:rPr lang="es-MX" smtClean="0"/>
              <a:t>29/04/2017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DC6-4AD7-4EB3-8927-7E48E22504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082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31C5-9B5D-45CC-B3A2-00AC96A453DE}" type="datetimeFigureOut">
              <a:rPr lang="es-MX" smtClean="0"/>
              <a:t>29/04/2017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DC6-4AD7-4EB3-8927-7E48E22504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3954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49414"/>
            <a:ext cx="4041775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549414"/>
            <a:ext cx="4040188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1154098"/>
          </a:xfrm>
        </p:spPr>
        <p:txBody>
          <a:bodyPr>
            <a:noAutofit/>
          </a:bodyPr>
          <a:lstStyle>
            <a:lvl1pPr>
              <a:defRPr sz="2400">
                <a:latin typeface="Century Gothic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57532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557532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5 Marcador de contenido"/>
          <p:cNvSpPr>
            <a:spLocks noGrp="1"/>
          </p:cNvSpPr>
          <p:nvPr>
            <p:ph sz="quarter" idx="13"/>
          </p:nvPr>
        </p:nvSpPr>
        <p:spPr>
          <a:xfrm>
            <a:off x="5786447" y="0"/>
            <a:ext cx="3357554" cy="1500174"/>
          </a:xfrm>
        </p:spPr>
        <p:txBody>
          <a:bodyPr>
            <a:noAutofit/>
          </a:bodyPr>
          <a:lstStyle>
            <a:lvl1pPr>
              <a:defRPr sz="1100">
                <a:latin typeface="Century Gothic" pitchFamily="34" charset="0"/>
              </a:defRPr>
            </a:lvl1pPr>
            <a:lvl2pPr>
              <a:buNone/>
              <a:defRPr sz="1100">
                <a:latin typeface="Century Gothic" pitchFamily="34" charset="0"/>
              </a:defRPr>
            </a:lvl2pPr>
            <a:lvl3pPr>
              <a:buNone/>
              <a:defRPr sz="1100">
                <a:latin typeface="Century Gothic" pitchFamily="34" charset="0"/>
              </a:defRPr>
            </a:lvl3pPr>
            <a:lvl4pPr>
              <a:buNone/>
              <a:defRPr sz="1100">
                <a:latin typeface="Century Gothic" pitchFamily="34" charset="0"/>
              </a:defRPr>
            </a:lvl4pPr>
            <a:lvl5pPr>
              <a:buNone/>
              <a:defRPr sz="11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66F2266-9859-437B-B5F8-EB6F462A734A}" type="datetimeFigureOut">
              <a:rPr lang="es-MX"/>
              <a:pPr>
                <a:defRPr/>
              </a:pPr>
              <a:t>29/04/2017</a:t>
            </a:fld>
            <a:endParaRPr lang="es-MX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s-MX"/>
              <a:t>NUEVO TRAZO DE VIA</a:t>
            </a:r>
          </a:p>
        </p:txBody>
      </p:sp>
      <p:sp>
        <p:nvSpPr>
          <p:cNvPr id="11" name="8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0B88063-5A65-476C-B835-871EEEE6A5D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5935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a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49414"/>
            <a:ext cx="4041775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549414"/>
            <a:ext cx="4040188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1154098"/>
          </a:xfrm>
        </p:spPr>
        <p:txBody>
          <a:bodyPr>
            <a:noAutofit/>
          </a:bodyPr>
          <a:lstStyle>
            <a:lvl1pPr>
              <a:defRPr sz="2400">
                <a:latin typeface="Century Gothic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57532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557532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5 Marcador de contenido"/>
          <p:cNvSpPr>
            <a:spLocks noGrp="1"/>
          </p:cNvSpPr>
          <p:nvPr>
            <p:ph sz="quarter" idx="13"/>
          </p:nvPr>
        </p:nvSpPr>
        <p:spPr>
          <a:xfrm>
            <a:off x="5786447" y="0"/>
            <a:ext cx="3357554" cy="1500174"/>
          </a:xfrm>
        </p:spPr>
        <p:txBody>
          <a:bodyPr>
            <a:noAutofit/>
          </a:bodyPr>
          <a:lstStyle>
            <a:lvl1pPr>
              <a:defRPr sz="1100">
                <a:latin typeface="Century Gothic" pitchFamily="34" charset="0"/>
              </a:defRPr>
            </a:lvl1pPr>
            <a:lvl2pPr>
              <a:buNone/>
              <a:defRPr sz="1100">
                <a:latin typeface="Century Gothic" pitchFamily="34" charset="0"/>
              </a:defRPr>
            </a:lvl2pPr>
            <a:lvl3pPr>
              <a:buNone/>
              <a:defRPr sz="1100">
                <a:latin typeface="Century Gothic" pitchFamily="34" charset="0"/>
              </a:defRPr>
            </a:lvl3pPr>
            <a:lvl4pPr>
              <a:buNone/>
              <a:defRPr sz="1100">
                <a:latin typeface="Century Gothic" pitchFamily="34" charset="0"/>
              </a:defRPr>
            </a:lvl4pPr>
            <a:lvl5pPr>
              <a:buNone/>
              <a:defRPr sz="11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66F2266-9859-437B-B5F8-EB6F462A734A}" type="datetimeFigureOut">
              <a:rPr lang="es-MX"/>
              <a:pPr>
                <a:defRPr/>
              </a:pPr>
              <a:t>29/04/2017</a:t>
            </a:fld>
            <a:endParaRPr lang="es-MX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s-MX"/>
              <a:t>NUEVO TRAZO DE VIA</a:t>
            </a:r>
          </a:p>
        </p:txBody>
      </p:sp>
      <p:sp>
        <p:nvSpPr>
          <p:cNvPr id="11" name="8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0B88063-5A65-476C-B835-871EEEE6A5D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7820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a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49414"/>
            <a:ext cx="4041775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549414"/>
            <a:ext cx="4040188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1154098"/>
          </a:xfrm>
        </p:spPr>
        <p:txBody>
          <a:bodyPr>
            <a:noAutofit/>
          </a:bodyPr>
          <a:lstStyle>
            <a:lvl1pPr>
              <a:defRPr sz="2400">
                <a:latin typeface="Century Gothic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57532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557532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5 Marcador de contenido"/>
          <p:cNvSpPr>
            <a:spLocks noGrp="1"/>
          </p:cNvSpPr>
          <p:nvPr>
            <p:ph sz="quarter" idx="13"/>
          </p:nvPr>
        </p:nvSpPr>
        <p:spPr>
          <a:xfrm>
            <a:off x="5786447" y="0"/>
            <a:ext cx="3357554" cy="1500174"/>
          </a:xfrm>
        </p:spPr>
        <p:txBody>
          <a:bodyPr>
            <a:noAutofit/>
          </a:bodyPr>
          <a:lstStyle>
            <a:lvl1pPr>
              <a:defRPr sz="1100">
                <a:latin typeface="Century Gothic" pitchFamily="34" charset="0"/>
              </a:defRPr>
            </a:lvl1pPr>
            <a:lvl2pPr>
              <a:buNone/>
              <a:defRPr sz="1100">
                <a:latin typeface="Century Gothic" pitchFamily="34" charset="0"/>
              </a:defRPr>
            </a:lvl2pPr>
            <a:lvl3pPr>
              <a:buNone/>
              <a:defRPr sz="1100">
                <a:latin typeface="Century Gothic" pitchFamily="34" charset="0"/>
              </a:defRPr>
            </a:lvl3pPr>
            <a:lvl4pPr>
              <a:buNone/>
              <a:defRPr sz="1100">
                <a:latin typeface="Century Gothic" pitchFamily="34" charset="0"/>
              </a:defRPr>
            </a:lvl4pPr>
            <a:lvl5pPr>
              <a:buNone/>
              <a:defRPr sz="11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66F2266-9859-437B-B5F8-EB6F462A734A}" type="datetimeFigureOut">
              <a:rPr lang="es-MX"/>
              <a:pPr>
                <a:defRPr/>
              </a:pPr>
              <a:t>29/04/2017</a:t>
            </a:fld>
            <a:endParaRPr lang="es-MX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s-MX"/>
              <a:t>NUEVO TRAZO DE VIA</a:t>
            </a:r>
          </a:p>
        </p:txBody>
      </p:sp>
      <p:sp>
        <p:nvSpPr>
          <p:cNvPr id="11" name="8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0B88063-5A65-476C-B835-871EEEE6A5D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2308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a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49414"/>
            <a:ext cx="4041775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549414"/>
            <a:ext cx="4040188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1154098"/>
          </a:xfrm>
        </p:spPr>
        <p:txBody>
          <a:bodyPr>
            <a:noAutofit/>
          </a:bodyPr>
          <a:lstStyle>
            <a:lvl1pPr>
              <a:defRPr sz="2400">
                <a:latin typeface="Century Gothic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57532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557532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5 Marcador de contenido"/>
          <p:cNvSpPr>
            <a:spLocks noGrp="1"/>
          </p:cNvSpPr>
          <p:nvPr>
            <p:ph sz="quarter" idx="13"/>
          </p:nvPr>
        </p:nvSpPr>
        <p:spPr>
          <a:xfrm>
            <a:off x="5786447" y="0"/>
            <a:ext cx="3357554" cy="1500174"/>
          </a:xfrm>
        </p:spPr>
        <p:txBody>
          <a:bodyPr>
            <a:noAutofit/>
          </a:bodyPr>
          <a:lstStyle>
            <a:lvl1pPr>
              <a:defRPr sz="1100">
                <a:latin typeface="Century Gothic" pitchFamily="34" charset="0"/>
              </a:defRPr>
            </a:lvl1pPr>
            <a:lvl2pPr>
              <a:buNone/>
              <a:defRPr sz="1100">
                <a:latin typeface="Century Gothic" pitchFamily="34" charset="0"/>
              </a:defRPr>
            </a:lvl2pPr>
            <a:lvl3pPr>
              <a:buNone/>
              <a:defRPr sz="1100">
                <a:latin typeface="Century Gothic" pitchFamily="34" charset="0"/>
              </a:defRPr>
            </a:lvl3pPr>
            <a:lvl4pPr>
              <a:buNone/>
              <a:defRPr sz="1100">
                <a:latin typeface="Century Gothic" pitchFamily="34" charset="0"/>
              </a:defRPr>
            </a:lvl4pPr>
            <a:lvl5pPr>
              <a:buNone/>
              <a:defRPr sz="11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66F2266-9859-437B-B5F8-EB6F462A734A}" type="datetimeFigureOut">
              <a:rPr lang="es-MX"/>
              <a:pPr>
                <a:defRPr/>
              </a:pPr>
              <a:t>29/04/2017</a:t>
            </a:fld>
            <a:endParaRPr lang="es-MX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s-MX"/>
              <a:t>NUEVO TRAZO DE VIA</a:t>
            </a:r>
          </a:p>
        </p:txBody>
      </p:sp>
      <p:sp>
        <p:nvSpPr>
          <p:cNvPr id="11" name="8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0B88063-5A65-476C-B835-871EEEE6A5D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383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31C5-9B5D-45CC-B3A2-00AC96A453DE}" type="datetimeFigureOut">
              <a:rPr lang="es-MX" smtClean="0"/>
              <a:t>29/04/2017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DC6-4AD7-4EB3-8927-7E48E22504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117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31C5-9B5D-45CC-B3A2-00AC96A453DE}" type="datetimeFigureOut">
              <a:rPr lang="es-MX" smtClean="0"/>
              <a:t>29/04/2017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DC6-4AD7-4EB3-8927-7E48E22504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171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31C5-9B5D-45CC-B3A2-00AC96A453DE}" type="datetimeFigureOut">
              <a:rPr lang="es-MX" smtClean="0"/>
              <a:t>29/04/2017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DC6-4AD7-4EB3-8927-7E48E22504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582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31C5-9B5D-45CC-B3A2-00AC96A453DE}" type="datetimeFigureOut">
              <a:rPr lang="es-MX" smtClean="0"/>
              <a:t>29/04/2017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DC6-4AD7-4EB3-8927-7E48E22504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48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31C5-9B5D-45CC-B3A2-00AC96A453DE}" type="datetimeFigureOut">
              <a:rPr lang="es-MX" smtClean="0"/>
              <a:t>29/04/2017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DC6-4AD7-4EB3-8927-7E48E22504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181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31C5-9B5D-45CC-B3A2-00AC96A453DE}" type="datetimeFigureOut">
              <a:rPr lang="es-MX" smtClean="0"/>
              <a:t>29/04/2017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DC6-4AD7-4EB3-8927-7E48E22504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08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31C5-9B5D-45CC-B3A2-00AC96A453DE}" type="datetimeFigureOut">
              <a:rPr lang="es-MX" smtClean="0"/>
              <a:t>29/04/2017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DC6-4AD7-4EB3-8927-7E48E22504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823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31C5-9B5D-45CC-B3A2-00AC96A453DE}" type="datetimeFigureOut">
              <a:rPr lang="es-MX" smtClean="0"/>
              <a:t>29/04/2017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DC6-4AD7-4EB3-8927-7E48E22504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65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131C5-9B5D-45CC-B3A2-00AC96A453DE}" type="datetimeFigureOut">
              <a:rPr lang="es-MX" smtClean="0"/>
              <a:t>29/04/2017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94DC6-4AD7-4EB3-8927-7E48E22504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834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56739" y="1844824"/>
            <a:ext cx="8062664" cy="1470025"/>
          </a:xfrm>
        </p:spPr>
        <p:txBody>
          <a:bodyPr>
            <a:noAutofit/>
          </a:bodyPr>
          <a:lstStyle/>
          <a:p>
            <a:r>
              <a:rPr lang="es-MX" sz="3200" dirty="0" smtClean="0"/>
              <a:t>Transporte Ferroviario en el Istmo de Tehuantepec.</a:t>
            </a:r>
            <a:br>
              <a:rPr lang="es-MX" sz="3200" dirty="0" smtClean="0"/>
            </a:br>
            <a:r>
              <a:rPr lang="es-MX" sz="3200" dirty="0" smtClean="0"/>
              <a:t>Plataforma para el desarrollo Logístico del Sureste Mexicano y apoyo para las Zonas Económicas Especiales.</a:t>
            </a:r>
            <a:endParaRPr lang="es-MX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599" y="5517232"/>
            <a:ext cx="1831148" cy="73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020119" y="606958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Ferrocarril del istmo de Tehuantepec. S.A. de C.V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467544" y="5053921"/>
            <a:ext cx="412052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b="1" dirty="0" smtClean="0"/>
              <a:t>Oaxaca, Oaxaca.</a:t>
            </a:r>
            <a:r>
              <a:rPr lang="es-MX" sz="1100" dirty="0"/>
              <a:t>	</a:t>
            </a:r>
          </a:p>
          <a:p>
            <a:r>
              <a:rPr lang="es-MX" sz="1100" b="1" dirty="0" smtClean="0"/>
              <a:t>Mayo, 2017</a:t>
            </a:r>
            <a:r>
              <a:rPr lang="es-MX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29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13041" y="18864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Oferta actual del Corredor </a:t>
            </a:r>
            <a:r>
              <a:rPr lang="es-MX" sz="2400" dirty="0" err="1" smtClean="0"/>
              <a:t>Transismico</a:t>
            </a:r>
            <a:r>
              <a:rPr lang="es-MX" sz="2400" dirty="0" smtClean="0"/>
              <a:t> para el movimiento de contenedores de puerto a Puerto</a:t>
            </a:r>
            <a:endParaRPr lang="es-MX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66" y="1000748"/>
            <a:ext cx="8109511" cy="569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2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6" y="1196752"/>
            <a:ext cx="770388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1886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Grafica de recorrido con horarios, estaciones, cantidad de trenes al sur y al norte y determinación de puntos de encuentro.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63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Condicionantes actuales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155679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Tramo limitador de </a:t>
            </a:r>
            <a:r>
              <a:rPr lang="es-MX" dirty="0" err="1" smtClean="0"/>
              <a:t>Mogoñe</a:t>
            </a:r>
            <a:r>
              <a:rPr lang="es-MX" dirty="0" smtClean="0"/>
              <a:t> a la Mata de 57 </a:t>
            </a:r>
            <a:r>
              <a:rPr lang="es-MX" dirty="0" err="1" smtClean="0"/>
              <a:t>kms</a:t>
            </a:r>
            <a:r>
              <a:rPr lang="es-MX" dirty="0" smtClean="0"/>
              <a:t>, por curvatura extrema de 12° y pendiente de 2.22%.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Laderos cortos en los puntos de encuentro.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Falta de conexión propia de Puerto a Puerto ya que </a:t>
            </a:r>
            <a:r>
              <a:rPr lang="es-MX" dirty="0" err="1" smtClean="0"/>
              <a:t>Ferrosur</a:t>
            </a:r>
            <a:r>
              <a:rPr lang="es-MX" dirty="0" smtClean="0"/>
              <a:t> tiene concesionados 97 </a:t>
            </a:r>
            <a:r>
              <a:rPr lang="es-MX" dirty="0" err="1" smtClean="0"/>
              <a:t>kilometros</a:t>
            </a:r>
            <a:r>
              <a:rPr lang="es-MX" dirty="0" smtClean="0"/>
              <a:t> de Medias Aguas a Coatzacoalcos, 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Conexión ineficiente al puerto de Salina Cruz.</a:t>
            </a:r>
            <a:endParaRPr lang="es-MX" dirty="0"/>
          </a:p>
        </p:txBody>
      </p:sp>
      <p:pic>
        <p:nvPicPr>
          <p:cNvPr id="5122" name="Picture 2" descr="C:\Users\gbaca\Pictures\salina cru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536504" cy="280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3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143000" y="762000"/>
            <a:ext cx="3886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altLang="es-MX" b="1" dirty="0" smtClean="0"/>
              <a:t>Perfil del corredor</a:t>
            </a:r>
            <a:r>
              <a:rPr lang="es-ES" altLang="es-MX" sz="800" b="1" dirty="0"/>
              <a:t/>
            </a:r>
            <a:br>
              <a:rPr lang="es-ES" altLang="es-MX" sz="800" b="1" dirty="0"/>
            </a:br>
            <a:endParaRPr lang="es-ES_tradnl" altLang="es-MX" sz="800" b="1" dirty="0"/>
          </a:p>
        </p:txBody>
      </p:sp>
      <p:pic>
        <p:nvPicPr>
          <p:cNvPr id="63494" name="Picture 6" descr="A:\msn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797800" cy="35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5" name="Freeform 7"/>
          <p:cNvSpPr>
            <a:spLocks/>
          </p:cNvSpPr>
          <p:nvPr/>
        </p:nvSpPr>
        <p:spPr bwMode="auto">
          <a:xfrm>
            <a:off x="1752600" y="4102100"/>
            <a:ext cx="6324600" cy="622300"/>
          </a:xfrm>
          <a:custGeom>
            <a:avLst/>
            <a:gdLst>
              <a:gd name="T0" fmla="*/ 0 w 3984"/>
              <a:gd name="T1" fmla="*/ 392 h 392"/>
              <a:gd name="T2" fmla="*/ 96 w 3984"/>
              <a:gd name="T3" fmla="*/ 344 h 392"/>
              <a:gd name="T4" fmla="*/ 144 w 3984"/>
              <a:gd name="T5" fmla="*/ 344 h 392"/>
              <a:gd name="T6" fmla="*/ 288 w 3984"/>
              <a:gd name="T7" fmla="*/ 344 h 392"/>
              <a:gd name="T8" fmla="*/ 336 w 3984"/>
              <a:gd name="T9" fmla="*/ 344 h 392"/>
              <a:gd name="T10" fmla="*/ 480 w 3984"/>
              <a:gd name="T11" fmla="*/ 344 h 392"/>
              <a:gd name="T12" fmla="*/ 528 w 3984"/>
              <a:gd name="T13" fmla="*/ 344 h 392"/>
              <a:gd name="T14" fmla="*/ 576 w 3984"/>
              <a:gd name="T15" fmla="*/ 344 h 392"/>
              <a:gd name="T16" fmla="*/ 720 w 3984"/>
              <a:gd name="T17" fmla="*/ 296 h 392"/>
              <a:gd name="T18" fmla="*/ 864 w 3984"/>
              <a:gd name="T19" fmla="*/ 296 h 392"/>
              <a:gd name="T20" fmla="*/ 912 w 3984"/>
              <a:gd name="T21" fmla="*/ 296 h 392"/>
              <a:gd name="T22" fmla="*/ 1008 w 3984"/>
              <a:gd name="T23" fmla="*/ 248 h 392"/>
              <a:gd name="T24" fmla="*/ 1104 w 3984"/>
              <a:gd name="T25" fmla="*/ 296 h 392"/>
              <a:gd name="T26" fmla="*/ 1248 w 3984"/>
              <a:gd name="T27" fmla="*/ 248 h 392"/>
              <a:gd name="T28" fmla="*/ 1344 w 3984"/>
              <a:gd name="T29" fmla="*/ 200 h 392"/>
              <a:gd name="T30" fmla="*/ 1440 w 3984"/>
              <a:gd name="T31" fmla="*/ 152 h 392"/>
              <a:gd name="T32" fmla="*/ 1632 w 3984"/>
              <a:gd name="T33" fmla="*/ 104 h 392"/>
              <a:gd name="T34" fmla="*/ 1680 w 3984"/>
              <a:gd name="T35" fmla="*/ 8 h 392"/>
              <a:gd name="T36" fmla="*/ 1776 w 3984"/>
              <a:gd name="T37" fmla="*/ 56 h 392"/>
              <a:gd name="T38" fmla="*/ 1872 w 3984"/>
              <a:gd name="T39" fmla="*/ 56 h 392"/>
              <a:gd name="T40" fmla="*/ 1824 w 3984"/>
              <a:gd name="T41" fmla="*/ 56 h 392"/>
              <a:gd name="T42" fmla="*/ 1872 w 3984"/>
              <a:gd name="T43" fmla="*/ 104 h 392"/>
              <a:gd name="T44" fmla="*/ 1968 w 3984"/>
              <a:gd name="T45" fmla="*/ 104 h 392"/>
              <a:gd name="T46" fmla="*/ 2064 w 3984"/>
              <a:gd name="T47" fmla="*/ 200 h 392"/>
              <a:gd name="T48" fmla="*/ 2256 w 3984"/>
              <a:gd name="T49" fmla="*/ 248 h 392"/>
              <a:gd name="T50" fmla="*/ 2400 w 3984"/>
              <a:gd name="T51" fmla="*/ 248 h 392"/>
              <a:gd name="T52" fmla="*/ 2640 w 3984"/>
              <a:gd name="T53" fmla="*/ 248 h 392"/>
              <a:gd name="T54" fmla="*/ 2736 w 3984"/>
              <a:gd name="T55" fmla="*/ 296 h 392"/>
              <a:gd name="T56" fmla="*/ 2784 w 3984"/>
              <a:gd name="T57" fmla="*/ 296 h 392"/>
              <a:gd name="T58" fmla="*/ 2880 w 3984"/>
              <a:gd name="T59" fmla="*/ 296 h 392"/>
              <a:gd name="T60" fmla="*/ 3072 w 3984"/>
              <a:gd name="T61" fmla="*/ 344 h 392"/>
              <a:gd name="T62" fmla="*/ 3168 w 3984"/>
              <a:gd name="T63" fmla="*/ 344 h 392"/>
              <a:gd name="T64" fmla="*/ 3264 w 3984"/>
              <a:gd name="T65" fmla="*/ 296 h 392"/>
              <a:gd name="T66" fmla="*/ 3360 w 3984"/>
              <a:gd name="T67" fmla="*/ 344 h 392"/>
              <a:gd name="T68" fmla="*/ 3504 w 3984"/>
              <a:gd name="T69" fmla="*/ 344 h 392"/>
              <a:gd name="T70" fmla="*/ 3600 w 3984"/>
              <a:gd name="T71" fmla="*/ 296 h 392"/>
              <a:gd name="T72" fmla="*/ 3744 w 3984"/>
              <a:gd name="T73" fmla="*/ 344 h 392"/>
              <a:gd name="T74" fmla="*/ 3840 w 3984"/>
              <a:gd name="T75" fmla="*/ 296 h 392"/>
              <a:gd name="T76" fmla="*/ 3888 w 3984"/>
              <a:gd name="T77" fmla="*/ 296 h 392"/>
              <a:gd name="T78" fmla="*/ 3984 w 3984"/>
              <a:gd name="T79" fmla="*/ 29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984" h="392">
                <a:moveTo>
                  <a:pt x="0" y="392"/>
                </a:moveTo>
                <a:cubicBezTo>
                  <a:pt x="36" y="372"/>
                  <a:pt x="72" y="352"/>
                  <a:pt x="96" y="344"/>
                </a:cubicBezTo>
                <a:cubicBezTo>
                  <a:pt x="120" y="336"/>
                  <a:pt x="112" y="344"/>
                  <a:pt x="144" y="344"/>
                </a:cubicBezTo>
                <a:cubicBezTo>
                  <a:pt x="176" y="344"/>
                  <a:pt x="256" y="344"/>
                  <a:pt x="288" y="344"/>
                </a:cubicBezTo>
                <a:cubicBezTo>
                  <a:pt x="320" y="344"/>
                  <a:pt x="304" y="344"/>
                  <a:pt x="336" y="344"/>
                </a:cubicBezTo>
                <a:cubicBezTo>
                  <a:pt x="368" y="344"/>
                  <a:pt x="448" y="344"/>
                  <a:pt x="480" y="344"/>
                </a:cubicBezTo>
                <a:cubicBezTo>
                  <a:pt x="512" y="344"/>
                  <a:pt x="512" y="344"/>
                  <a:pt x="528" y="344"/>
                </a:cubicBezTo>
                <a:cubicBezTo>
                  <a:pt x="544" y="344"/>
                  <a:pt x="544" y="352"/>
                  <a:pt x="576" y="344"/>
                </a:cubicBezTo>
                <a:cubicBezTo>
                  <a:pt x="608" y="336"/>
                  <a:pt x="672" y="304"/>
                  <a:pt x="720" y="296"/>
                </a:cubicBezTo>
                <a:cubicBezTo>
                  <a:pt x="768" y="288"/>
                  <a:pt x="832" y="296"/>
                  <a:pt x="864" y="296"/>
                </a:cubicBezTo>
                <a:cubicBezTo>
                  <a:pt x="896" y="296"/>
                  <a:pt x="888" y="304"/>
                  <a:pt x="912" y="296"/>
                </a:cubicBezTo>
                <a:cubicBezTo>
                  <a:pt x="936" y="288"/>
                  <a:pt x="976" y="248"/>
                  <a:pt x="1008" y="248"/>
                </a:cubicBezTo>
                <a:cubicBezTo>
                  <a:pt x="1040" y="248"/>
                  <a:pt x="1064" y="296"/>
                  <a:pt x="1104" y="296"/>
                </a:cubicBezTo>
                <a:cubicBezTo>
                  <a:pt x="1144" y="296"/>
                  <a:pt x="1208" y="264"/>
                  <a:pt x="1248" y="248"/>
                </a:cubicBezTo>
                <a:cubicBezTo>
                  <a:pt x="1288" y="232"/>
                  <a:pt x="1312" y="216"/>
                  <a:pt x="1344" y="200"/>
                </a:cubicBezTo>
                <a:cubicBezTo>
                  <a:pt x="1376" y="184"/>
                  <a:pt x="1392" y="168"/>
                  <a:pt x="1440" y="152"/>
                </a:cubicBezTo>
                <a:cubicBezTo>
                  <a:pt x="1488" y="136"/>
                  <a:pt x="1592" y="128"/>
                  <a:pt x="1632" y="104"/>
                </a:cubicBezTo>
                <a:cubicBezTo>
                  <a:pt x="1672" y="80"/>
                  <a:pt x="1656" y="16"/>
                  <a:pt x="1680" y="8"/>
                </a:cubicBezTo>
                <a:cubicBezTo>
                  <a:pt x="1704" y="0"/>
                  <a:pt x="1744" y="48"/>
                  <a:pt x="1776" y="56"/>
                </a:cubicBezTo>
                <a:cubicBezTo>
                  <a:pt x="1808" y="64"/>
                  <a:pt x="1864" y="56"/>
                  <a:pt x="1872" y="56"/>
                </a:cubicBezTo>
                <a:cubicBezTo>
                  <a:pt x="1880" y="56"/>
                  <a:pt x="1824" y="48"/>
                  <a:pt x="1824" y="56"/>
                </a:cubicBezTo>
                <a:cubicBezTo>
                  <a:pt x="1824" y="64"/>
                  <a:pt x="1848" y="96"/>
                  <a:pt x="1872" y="104"/>
                </a:cubicBezTo>
                <a:cubicBezTo>
                  <a:pt x="1896" y="112"/>
                  <a:pt x="1936" y="88"/>
                  <a:pt x="1968" y="104"/>
                </a:cubicBezTo>
                <a:cubicBezTo>
                  <a:pt x="2000" y="120"/>
                  <a:pt x="2016" y="176"/>
                  <a:pt x="2064" y="200"/>
                </a:cubicBezTo>
                <a:cubicBezTo>
                  <a:pt x="2112" y="224"/>
                  <a:pt x="2200" y="240"/>
                  <a:pt x="2256" y="248"/>
                </a:cubicBezTo>
                <a:cubicBezTo>
                  <a:pt x="2312" y="256"/>
                  <a:pt x="2336" y="248"/>
                  <a:pt x="2400" y="248"/>
                </a:cubicBezTo>
                <a:cubicBezTo>
                  <a:pt x="2464" y="248"/>
                  <a:pt x="2584" y="240"/>
                  <a:pt x="2640" y="248"/>
                </a:cubicBezTo>
                <a:cubicBezTo>
                  <a:pt x="2696" y="256"/>
                  <a:pt x="2712" y="288"/>
                  <a:pt x="2736" y="296"/>
                </a:cubicBezTo>
                <a:cubicBezTo>
                  <a:pt x="2760" y="304"/>
                  <a:pt x="2760" y="296"/>
                  <a:pt x="2784" y="296"/>
                </a:cubicBezTo>
                <a:cubicBezTo>
                  <a:pt x="2808" y="296"/>
                  <a:pt x="2832" y="288"/>
                  <a:pt x="2880" y="296"/>
                </a:cubicBezTo>
                <a:cubicBezTo>
                  <a:pt x="2928" y="304"/>
                  <a:pt x="3024" y="336"/>
                  <a:pt x="3072" y="344"/>
                </a:cubicBezTo>
                <a:cubicBezTo>
                  <a:pt x="3120" y="352"/>
                  <a:pt x="3136" y="352"/>
                  <a:pt x="3168" y="344"/>
                </a:cubicBezTo>
                <a:cubicBezTo>
                  <a:pt x="3200" y="336"/>
                  <a:pt x="3232" y="296"/>
                  <a:pt x="3264" y="296"/>
                </a:cubicBezTo>
                <a:cubicBezTo>
                  <a:pt x="3296" y="296"/>
                  <a:pt x="3320" y="336"/>
                  <a:pt x="3360" y="344"/>
                </a:cubicBezTo>
                <a:cubicBezTo>
                  <a:pt x="3400" y="352"/>
                  <a:pt x="3464" y="352"/>
                  <a:pt x="3504" y="344"/>
                </a:cubicBezTo>
                <a:cubicBezTo>
                  <a:pt x="3544" y="336"/>
                  <a:pt x="3560" y="296"/>
                  <a:pt x="3600" y="296"/>
                </a:cubicBezTo>
                <a:cubicBezTo>
                  <a:pt x="3640" y="296"/>
                  <a:pt x="3704" y="344"/>
                  <a:pt x="3744" y="344"/>
                </a:cubicBezTo>
                <a:cubicBezTo>
                  <a:pt x="3784" y="344"/>
                  <a:pt x="3816" y="304"/>
                  <a:pt x="3840" y="296"/>
                </a:cubicBezTo>
                <a:cubicBezTo>
                  <a:pt x="3864" y="288"/>
                  <a:pt x="3864" y="296"/>
                  <a:pt x="3888" y="296"/>
                </a:cubicBezTo>
                <a:cubicBezTo>
                  <a:pt x="3912" y="296"/>
                  <a:pt x="3968" y="296"/>
                  <a:pt x="3984" y="296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1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Ineficiente conexión al muelle de contenedores de Salina Cruz</a:t>
            </a:r>
            <a:endParaRPr lang="es-MX" dirty="0"/>
          </a:p>
        </p:txBody>
      </p:sp>
      <p:pic>
        <p:nvPicPr>
          <p:cNvPr id="7170" name="Picture 2" descr="C:\Users\gbaca\Pictures\salina cr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1466188"/>
            <a:ext cx="8211239" cy="50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2267744" y="3600790"/>
            <a:ext cx="57606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187624" y="342164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Conexión faltante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97469" y="476672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Limites territoriales y confluencia de vías “Z”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y “G”</a:t>
            </a:r>
            <a:endParaRPr lang="es-MX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0">
        <p:fade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352928" cy="603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25020" y="188640"/>
            <a:ext cx="4672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MAPA ESQUEMATICO LÍNEAS COATZACOALCOS-MEDIAS AGUAS-SALINA CRUZ (FIT); CORDOBA-MEDIAS AGUAS (FSRR); TIERRABLANCA-VERACRUZ (FSRR); IXTEPEC- CD HIDALGO (CHIAPAS)</a:t>
            </a: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395536" y="692696"/>
            <a:ext cx="3888432" cy="42484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4283968" y="2816932"/>
            <a:ext cx="504056" cy="13321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4283968" y="4149080"/>
            <a:ext cx="4608512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0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0">
        <p:fade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532063" y="142875"/>
            <a:ext cx="4040187" cy="639763"/>
          </a:xfrm>
        </p:spPr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1600" spc="300" dirty="0" smtClean="0">
                <a:solidFill>
                  <a:schemeClr val="tx1">
                    <a:lumMod val="95000"/>
                  </a:schemeClr>
                </a:solidFill>
              </a:rPr>
              <a:t>LOCALIZACIÓN</a:t>
            </a:r>
          </a:p>
        </p:txBody>
      </p:sp>
      <p:sp>
        <p:nvSpPr>
          <p:cNvPr id="5123" name="6 Marcador de fecha"/>
          <p:cNvSpPr>
            <a:spLocks noGrp="1"/>
          </p:cNvSpPr>
          <p:nvPr>
            <p:ph type="dt" sz="quarter" idx="14"/>
          </p:nvPr>
        </p:nvSpPr>
        <p:spPr bwMode="auto">
          <a:xfrm>
            <a:off x="8358188" y="6497638"/>
            <a:ext cx="720725" cy="36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93624FF-DB2B-46BF-8322-1A76234D1704}" type="datetime1">
              <a:rPr lang="es-MX" altLang="es-MX" sz="800" smtClean="0">
                <a:solidFill>
                  <a:srgbClr val="FFFFFF"/>
                </a:solidFill>
                <a:latin typeface="Century Gothic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29/04/2017</a:t>
            </a:fld>
            <a:endParaRPr lang="es-MX" altLang="es-MX" sz="80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5" name="8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8358188" y="6215063"/>
            <a:ext cx="720725" cy="360362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pPr algn="ctr">
              <a:defRPr/>
            </a:pPr>
            <a:fld id="{DE12861B-8E44-4DC0-9BEF-6312D30876B2}" type="slidenum">
              <a:rPr lang="es-MX" sz="2000" smtClean="0">
                <a:solidFill>
                  <a:schemeClr val="tx1">
                    <a:lumMod val="50000"/>
                  </a:schemeClr>
                </a:solidFill>
                <a:latin typeface="Broadway" pitchFamily="82" charset="0"/>
              </a:rPr>
              <a:pPr algn="ctr">
                <a:defRPr/>
              </a:pPr>
              <a:t>17</a:t>
            </a:fld>
            <a:endParaRPr lang="es-MX" sz="2000" dirty="0">
              <a:solidFill>
                <a:schemeClr val="tx1">
                  <a:lumMod val="50000"/>
                </a:schemeClr>
              </a:solidFill>
              <a:latin typeface="Broadway" pitchFamily="82" charset="0"/>
            </a:endParaRPr>
          </a:p>
        </p:txBody>
      </p:sp>
      <p:pic>
        <p:nvPicPr>
          <p:cNvPr id="31" name="30 Imagen" descr="Localizacion.t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214414" y="-428652"/>
            <a:ext cx="6840000" cy="61005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126" name="11 CuadroTexto"/>
          <p:cNvSpPr txBox="1">
            <a:spLocks noChangeArrowheads="1"/>
          </p:cNvSpPr>
          <p:nvPr/>
        </p:nvSpPr>
        <p:spPr bwMode="auto">
          <a:xfrm>
            <a:off x="428625" y="5429250"/>
            <a:ext cx="82867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MX" altLang="es-MX" sz="1400" b="1">
                <a:latin typeface="Century Gothic" pitchFamily="34" charset="0"/>
              </a:rPr>
              <a:t>La Zona de Proyecto se localizó a 10 km al sur-poniente del centro de la ciudad de Tapachula Chiapas e inicia a orillas del poblado Álvaro Obregón y termina en las inmediaciones del poblado “Los Toros”</a:t>
            </a:r>
          </a:p>
        </p:txBody>
      </p:sp>
    </p:spTree>
    <p:extLst>
      <p:ext uri="{BB962C8B-B14F-4D97-AF65-F5344CB8AC3E}">
        <p14:creationId xmlns:p14="http://schemas.microsoft.com/office/powerpoint/2010/main" val="15736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171" name="6 Marcador de fecha"/>
          <p:cNvSpPr>
            <a:spLocks noGrp="1"/>
          </p:cNvSpPr>
          <p:nvPr>
            <p:ph type="dt" sz="quarter" idx="14"/>
          </p:nvPr>
        </p:nvSpPr>
        <p:spPr bwMode="auto">
          <a:xfrm>
            <a:off x="8358188" y="6497638"/>
            <a:ext cx="720725" cy="36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D4E5352-4329-4114-ABD9-5252315B583A}" type="datetime1">
              <a:rPr lang="es-MX" altLang="es-MX" sz="800" smtClean="0">
                <a:solidFill>
                  <a:srgbClr val="FFFFFF"/>
                </a:solidFill>
                <a:latin typeface="Century Gothic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29/04/2017</a:t>
            </a:fld>
            <a:endParaRPr lang="es-MX" altLang="es-MX" sz="80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5" name="8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8358188" y="6215063"/>
            <a:ext cx="720725" cy="360362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defRPr>
            </a:lvl1pPr>
          </a:lstStyle>
          <a:p>
            <a:pPr algn="ctr">
              <a:defRPr/>
            </a:pPr>
            <a:fld id="{D6400FEE-20D2-464C-BFDD-75444DA51A33}" type="slidenum">
              <a:rPr lang="es-MX" sz="2000" smtClean="0">
                <a:solidFill>
                  <a:schemeClr val="tx1">
                    <a:lumMod val="50000"/>
                  </a:schemeClr>
                </a:solidFill>
                <a:latin typeface="Broadway" pitchFamily="82" charset="0"/>
              </a:rPr>
              <a:pPr algn="ctr">
                <a:defRPr/>
              </a:pPr>
              <a:t>18</a:t>
            </a:fld>
            <a:endParaRPr lang="es-MX" sz="2000" dirty="0">
              <a:solidFill>
                <a:schemeClr val="tx1">
                  <a:lumMod val="50000"/>
                </a:schemeClr>
              </a:solidFill>
              <a:latin typeface="Broadway" pitchFamily="82" charset="0"/>
            </a:endParaRPr>
          </a:p>
        </p:txBody>
      </p:sp>
      <p:pic>
        <p:nvPicPr>
          <p:cNvPr id="7173" name="17 Imagen" descr="Alternativas Final.tif"/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46213"/>
            <a:ext cx="8640763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 descr="Ruta Final.tif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14414" y="2000240"/>
            <a:ext cx="7500990" cy="257176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175" name="22 CuadroTexto"/>
          <p:cNvSpPr txBox="1">
            <a:spLocks noChangeArrowheads="1"/>
          </p:cNvSpPr>
          <p:nvPr/>
        </p:nvSpPr>
        <p:spPr bwMode="auto">
          <a:xfrm>
            <a:off x="500063" y="142875"/>
            <a:ext cx="828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2400">
                <a:latin typeface="Calibri" pitchFamily="34" charset="0"/>
              </a:rPr>
              <a:t> </a:t>
            </a:r>
            <a:r>
              <a:rPr lang="es-MX" altLang="es-MX" sz="2400" b="1">
                <a:latin typeface="Calibri" pitchFamily="34" charset="0"/>
              </a:rPr>
              <a:t>Nuevo Trazo para La Reconstrucción de La Vía Férrea en La Costa de Chiapas, </a:t>
            </a:r>
          </a:p>
          <a:p>
            <a:pPr algn="ctr" eaLnBrk="1" hangingPunct="1"/>
            <a:r>
              <a:rPr lang="es-MX" altLang="es-MX" sz="2400" b="1">
                <a:latin typeface="Calibri" pitchFamily="34" charset="0"/>
              </a:rPr>
              <a:t>Tramo Tapachula.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28625" y="5357813"/>
            <a:ext cx="828675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Se determino  después del recorrido de las tres alternativas la mejor ruta basada en consideraciones topográficas, de operación  y económicas.</a:t>
            </a:r>
          </a:p>
        </p:txBody>
      </p:sp>
    </p:spTree>
    <p:extLst>
      <p:ext uri="{BB962C8B-B14F-4D97-AF65-F5344CB8AC3E}">
        <p14:creationId xmlns:p14="http://schemas.microsoft.com/office/powerpoint/2010/main" val="39641685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404664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/>
              <a:t>Proyectos coadyuvantes</a:t>
            </a:r>
            <a:endParaRPr lang="es-MX" sz="4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211358"/>
            <a:ext cx="82809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Reconstrucción de las Costa de Chiapas después de Stan (terminada)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Libramiento de Tapachula (terminado)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Rehabilitación de la vía de Los Toros a Puerto Chiapas (terminada)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Rehabilitación parcial de la vía de Chiapas </a:t>
            </a:r>
            <a:r>
              <a:rPr lang="es-MX" sz="2400" dirty="0" err="1" smtClean="0"/>
              <a:t>vandalizada</a:t>
            </a:r>
            <a:r>
              <a:rPr lang="es-MX" sz="2400" dirty="0" smtClean="0"/>
              <a:t>, faltan cuatro kilómetros terminada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Continuar rehabilitación de las vías de </a:t>
            </a:r>
            <a:r>
              <a:rPr lang="es-MX" sz="2400" dirty="0" err="1" smtClean="0"/>
              <a:t>Mayab</a:t>
            </a:r>
            <a:r>
              <a:rPr lang="es-MX" sz="2400" dirty="0" smtClean="0"/>
              <a:t> y Chiapas, en proceso de insertado de durmiente y sustitución de riel en tramos críticos, proyecto de inversión de $1211.7 millones por año en cinco años= $6058´millones.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Construcción de 100 </a:t>
            </a:r>
            <a:r>
              <a:rPr lang="es-MX" sz="2400" dirty="0" err="1" smtClean="0"/>
              <a:t>kms</a:t>
            </a:r>
            <a:r>
              <a:rPr lang="es-MX" sz="2400" dirty="0" smtClean="0"/>
              <a:t> de vía de Medias Aguas a Coatzacoalcos, en Estudio de </a:t>
            </a:r>
            <a:r>
              <a:rPr lang="es-MX" sz="2400" dirty="0" err="1" smtClean="0"/>
              <a:t>prefactibilidad</a:t>
            </a:r>
            <a:r>
              <a:rPr lang="es-MX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98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316416" cy="508879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59632" y="26064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SISTEMA DE VIAS CONCESIONADAS Y ASIGNADAS</a:t>
            </a:r>
            <a:endParaRPr lang="es-MX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106681" y="3448228"/>
            <a:ext cx="124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F</a:t>
            </a:r>
            <a:r>
              <a:rPr lang="es-MX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erromex</a:t>
            </a:r>
            <a:endParaRPr lang="es-MX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539551" y="3933056"/>
            <a:ext cx="495123" cy="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130912" y="3763779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2">
                    <a:lumMod val="50000"/>
                  </a:schemeClr>
                </a:solidFill>
              </a:rPr>
              <a:t>KCSM</a:t>
            </a:r>
            <a:endParaRPr lang="es-MX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539551" y="4221088"/>
            <a:ext cx="495123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1130912" y="4036422"/>
            <a:ext cx="124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rgbClr val="00B050"/>
                </a:solidFill>
              </a:rPr>
              <a:t>Ferrosur</a:t>
            </a:r>
            <a:endParaRPr lang="es-MX" dirty="0">
              <a:solidFill>
                <a:srgbClr val="00B050"/>
              </a:solidFill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539551" y="3632894"/>
            <a:ext cx="495123" cy="0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544091" y="4509120"/>
            <a:ext cx="495123" cy="0"/>
          </a:xfrm>
          <a:prstGeom prst="line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1034674" y="432445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Coahuila Durango</a:t>
            </a:r>
            <a:endParaRPr lang="es-MX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544091" y="4797152"/>
            <a:ext cx="495123" cy="0"/>
          </a:xfrm>
          <a:prstGeom prst="line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1143292" y="4612486"/>
            <a:ext cx="234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Ojinaga </a:t>
            </a:r>
            <a:r>
              <a:rPr lang="es-MX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Topolobampo</a:t>
            </a:r>
            <a:endParaRPr lang="es-MX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544091" y="5010150"/>
            <a:ext cx="495123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143292" y="4825484"/>
            <a:ext cx="234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92D050"/>
                </a:solidFill>
              </a:rPr>
              <a:t>Nacozari</a:t>
            </a:r>
            <a:endParaRPr lang="es-MX" dirty="0">
              <a:solidFill>
                <a:srgbClr val="92D050"/>
              </a:solidFill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544091" y="5301208"/>
            <a:ext cx="247561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791653" y="5301208"/>
            <a:ext cx="24756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1143292" y="5116542"/>
            <a:ext cx="177252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7030A0"/>
                </a:solidFill>
              </a:rPr>
              <a:t>Chiapas</a:t>
            </a:r>
            <a:r>
              <a:rPr lang="es-MX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MX" dirty="0" smtClean="0"/>
              <a:t>y </a:t>
            </a:r>
            <a:r>
              <a:rPr lang="es-MX" dirty="0" err="1" smtClean="0"/>
              <a:t>Mayab</a:t>
            </a:r>
            <a:endParaRPr lang="es-MX" dirty="0"/>
          </a:p>
        </p:txBody>
      </p:sp>
      <p:cxnSp>
        <p:nvCxnSpPr>
          <p:cNvPr id="28" name="27 Conector recto"/>
          <p:cNvCxnSpPr/>
          <p:nvPr/>
        </p:nvCxnSpPr>
        <p:spPr>
          <a:xfrm>
            <a:off x="5436096" y="1340768"/>
            <a:ext cx="49512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5953506" y="1156102"/>
            <a:ext cx="2348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Ferrocarril del Istmo de Tehuantepec, S.A. de C.V.</a:t>
            </a:r>
            <a:endParaRPr lang="es-MX" sz="1400" dirty="0">
              <a:solidFill>
                <a:srgbClr val="FF0000"/>
              </a:solidFill>
            </a:endParaRPr>
          </a:p>
        </p:txBody>
      </p:sp>
      <p:cxnSp>
        <p:nvCxnSpPr>
          <p:cNvPr id="30" name="29 Conector recto"/>
          <p:cNvCxnSpPr/>
          <p:nvPr/>
        </p:nvCxnSpPr>
        <p:spPr>
          <a:xfrm>
            <a:off x="5458383" y="1772816"/>
            <a:ext cx="495123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5913594" y="1588150"/>
            <a:ext cx="175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Tijuana Tecate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 rot="14985651" flipV="1">
            <a:off x="6544654" y="5108691"/>
            <a:ext cx="288032" cy="111864"/>
          </a:xfrm>
          <a:prstGeom prst="rightArrow">
            <a:avLst/>
          </a:prstGeom>
          <a:solidFill>
            <a:srgbClr val="FFFF00"/>
          </a:solidFill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967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  <p:bldP spid="19" grpId="0"/>
      <p:bldP spid="21" grpId="0"/>
      <p:bldP spid="23" grpId="0"/>
      <p:bldP spid="27" grpId="0" animBg="1"/>
      <p:bldP spid="29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9050"/>
            <a:ext cx="9144000" cy="6877050"/>
          </a:xfrm>
          <a:prstGeom prst="rect">
            <a:avLst/>
          </a:prstGeom>
          <a:noFill/>
          <a:ln w="1905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23 CuadroTexto"/>
          <p:cNvSpPr txBox="1">
            <a:spLocks noChangeArrowheads="1"/>
          </p:cNvSpPr>
          <p:nvPr/>
        </p:nvSpPr>
        <p:spPr bwMode="auto">
          <a:xfrm>
            <a:off x="357188" y="642938"/>
            <a:ext cx="3714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b="1">
                <a:latin typeface="Calibri" pitchFamily="34" charset="0"/>
              </a:rPr>
              <a:t>LÍNEAS DE CHIAPAS Y DEL MAYAB</a:t>
            </a:r>
            <a:endParaRPr lang="es-ES" altLang="es-MX" b="1">
              <a:latin typeface="Calibri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75"/>
            <a:ext cx="1428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571500" y="3500438"/>
            <a:ext cx="1928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800" b="1">
                <a:latin typeface="Calibri" pitchFamily="34" charset="0"/>
              </a:rPr>
              <a:t>MEDIAS AGUAS, VER</a:t>
            </a:r>
            <a:endParaRPr lang="es-ES" altLang="es-MX" sz="800" b="1">
              <a:latin typeface="Calibri" pitchFamily="34" charset="0"/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428625" y="3500438"/>
            <a:ext cx="1428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428625" y="4071938"/>
            <a:ext cx="1428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2" name="31 Elipse"/>
          <p:cNvSpPr/>
          <p:nvPr/>
        </p:nvSpPr>
        <p:spPr>
          <a:xfrm>
            <a:off x="428625" y="4786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" name="32 CuadroTexto"/>
          <p:cNvSpPr txBox="1">
            <a:spLocks noChangeArrowheads="1"/>
          </p:cNvSpPr>
          <p:nvPr/>
        </p:nvSpPr>
        <p:spPr bwMode="auto">
          <a:xfrm>
            <a:off x="142875" y="5000625"/>
            <a:ext cx="1214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000" b="1">
                <a:latin typeface="Calibri" pitchFamily="34" charset="0"/>
              </a:rPr>
              <a:t>SALINA CRUZ, OAX.</a:t>
            </a:r>
            <a:endParaRPr lang="es-ES" altLang="es-MX" sz="1000" b="1">
              <a:latin typeface="Calibri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00063" y="4000500"/>
            <a:ext cx="14287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b="1" dirty="0">
                <a:latin typeface="+mn-lt"/>
              </a:rPr>
              <a:t>MATIAS ROMERO, OAX</a:t>
            </a:r>
            <a:endParaRPr lang="es-ES" sz="1050" b="1" dirty="0">
              <a:latin typeface="+mn-lt"/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428625" y="4572000"/>
            <a:ext cx="14287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6" name="35 CuadroTexto"/>
          <p:cNvSpPr txBox="1">
            <a:spLocks noChangeArrowheads="1"/>
          </p:cNvSpPr>
          <p:nvPr/>
        </p:nvSpPr>
        <p:spPr bwMode="auto">
          <a:xfrm>
            <a:off x="571500" y="4429125"/>
            <a:ext cx="1928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800">
                <a:latin typeface="Calibri" pitchFamily="34" charset="0"/>
              </a:rPr>
              <a:t>IXTEPEX,OAXACA</a:t>
            </a:r>
            <a:endParaRPr lang="es-ES" altLang="es-MX" sz="800">
              <a:latin typeface="Calibri" pitchFamily="34" charset="0"/>
            </a:endParaRPr>
          </a:p>
        </p:txBody>
      </p:sp>
      <p:sp>
        <p:nvSpPr>
          <p:cNvPr id="37" name="36 CuadroTexto"/>
          <p:cNvSpPr txBox="1">
            <a:spLocks noChangeArrowheads="1"/>
          </p:cNvSpPr>
          <p:nvPr/>
        </p:nvSpPr>
        <p:spPr bwMode="auto">
          <a:xfrm>
            <a:off x="571500" y="2857500"/>
            <a:ext cx="1928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800" b="1">
                <a:latin typeface="Calibri" pitchFamily="34" charset="0"/>
              </a:rPr>
              <a:t>COATZACOALCOS, VER</a:t>
            </a:r>
            <a:endParaRPr lang="es-ES" altLang="es-MX" sz="800" b="1">
              <a:latin typeface="Calibri" pitchFamily="34" charset="0"/>
            </a:endParaRPr>
          </a:p>
        </p:txBody>
      </p:sp>
      <p:sp>
        <p:nvSpPr>
          <p:cNvPr id="39" name="38 Elipse"/>
          <p:cNvSpPr/>
          <p:nvPr/>
        </p:nvSpPr>
        <p:spPr>
          <a:xfrm>
            <a:off x="1000125" y="3071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583">
            <a:off x="515938" y="4889500"/>
            <a:ext cx="136048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584180" flipV="1">
            <a:off x="1614748" y="5705020"/>
            <a:ext cx="1465703" cy="7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302197">
            <a:off x="2934333" y="6358664"/>
            <a:ext cx="257497" cy="7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48 CuadroTexto"/>
          <p:cNvSpPr txBox="1">
            <a:spLocks noChangeArrowheads="1"/>
          </p:cNvSpPr>
          <p:nvPr/>
        </p:nvSpPr>
        <p:spPr bwMode="auto">
          <a:xfrm>
            <a:off x="1643063" y="5000625"/>
            <a:ext cx="1928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800" b="1">
                <a:latin typeface="Calibri" pitchFamily="34" charset="0"/>
              </a:rPr>
              <a:t>TONALÁ, CHIS</a:t>
            </a:r>
            <a:endParaRPr lang="es-ES" altLang="es-MX" sz="800" b="1">
              <a:latin typeface="Calibri" pitchFamily="34" charset="0"/>
            </a:endParaRPr>
          </a:p>
        </p:txBody>
      </p:sp>
      <p:sp>
        <p:nvSpPr>
          <p:cNvPr id="50" name="49 CuadroTexto"/>
          <p:cNvSpPr txBox="1">
            <a:spLocks noChangeArrowheads="1"/>
          </p:cNvSpPr>
          <p:nvPr/>
        </p:nvSpPr>
        <p:spPr bwMode="auto">
          <a:xfrm>
            <a:off x="2714625" y="5929313"/>
            <a:ext cx="1928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800" b="1">
                <a:latin typeface="Calibri" pitchFamily="34" charset="0"/>
              </a:rPr>
              <a:t>TAPACHULA, CHIS</a:t>
            </a:r>
            <a:endParaRPr lang="es-ES" altLang="es-MX" sz="800" b="1">
              <a:latin typeface="Calibri" pitchFamily="34" charset="0"/>
            </a:endParaRPr>
          </a:p>
        </p:txBody>
      </p:sp>
      <p:sp>
        <p:nvSpPr>
          <p:cNvPr id="51" name="50 CuadroTexto"/>
          <p:cNvSpPr txBox="1">
            <a:spLocks noChangeArrowheads="1"/>
          </p:cNvSpPr>
          <p:nvPr/>
        </p:nvSpPr>
        <p:spPr bwMode="auto">
          <a:xfrm>
            <a:off x="3000375" y="6500813"/>
            <a:ext cx="1928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800" b="1">
                <a:latin typeface="Calibri" pitchFamily="34" charset="0"/>
              </a:rPr>
              <a:t>TECUN UMAN, GUATEMALA</a:t>
            </a:r>
            <a:endParaRPr lang="es-ES" altLang="es-MX" sz="800" b="1">
              <a:latin typeface="Calibri" pitchFamily="34" charset="0"/>
            </a:endParaRPr>
          </a:p>
        </p:txBody>
      </p:sp>
      <p:sp>
        <p:nvSpPr>
          <p:cNvPr id="52" name="51 Flecha derecha"/>
          <p:cNvSpPr/>
          <p:nvPr/>
        </p:nvSpPr>
        <p:spPr>
          <a:xfrm rot="19587880">
            <a:off x="506413" y="3276600"/>
            <a:ext cx="538162" cy="1841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514" flipV="1">
            <a:off x="1189038" y="3263900"/>
            <a:ext cx="10668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398">
            <a:off x="2143125" y="3481388"/>
            <a:ext cx="1066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089">
            <a:off x="3214688" y="3643313"/>
            <a:ext cx="5524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42175">
            <a:off x="3459163" y="3154363"/>
            <a:ext cx="125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3236" flipV="1">
            <a:off x="3883026" y="2078037"/>
            <a:ext cx="12573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42998">
            <a:off x="4386263" y="965200"/>
            <a:ext cx="125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786043">
            <a:off x="5419911" y="649185"/>
            <a:ext cx="1323975" cy="6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583">
            <a:off x="519113" y="4873625"/>
            <a:ext cx="13620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715000"/>
            <a:ext cx="136048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CuadroTexto"/>
          <p:cNvSpPr txBox="1"/>
          <p:nvPr/>
        </p:nvSpPr>
        <p:spPr>
          <a:xfrm>
            <a:off x="5643563" y="5643563"/>
            <a:ext cx="29289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dirty="0">
                <a:latin typeface="+mj-lt"/>
              </a:rPr>
              <a:t>TRAMO OPERATIVO ACTUAL 176 KILÓMETROS</a:t>
            </a:r>
            <a:endParaRPr lang="es-ES" sz="1100" dirty="0">
              <a:latin typeface="+mj-lt"/>
            </a:endParaRPr>
          </a:p>
        </p:txBody>
      </p:sp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4143372" y="5929330"/>
            <a:ext cx="1358542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43 CuadroTexto"/>
          <p:cNvSpPr txBox="1"/>
          <p:nvPr/>
        </p:nvSpPr>
        <p:spPr>
          <a:xfrm>
            <a:off x="5643563" y="5857875"/>
            <a:ext cx="33924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>
                <a:latin typeface="+mj-lt"/>
              </a:rPr>
              <a:t>TRAMO RECONSTRUIDO 240 KILOMETROS</a:t>
            </a:r>
            <a:r>
              <a:rPr lang="es-MX" sz="1100" dirty="0">
                <a:latin typeface="+mj-lt"/>
              </a:rPr>
              <a:t> aun sin operar</a:t>
            </a:r>
            <a:endParaRPr lang="es-ES" sz="1100" dirty="0">
              <a:latin typeface="+mj-lt"/>
            </a:endParaRPr>
          </a:p>
        </p:txBody>
      </p:sp>
      <p:pic>
        <p:nvPicPr>
          <p:cNvPr id="45" name="Picture 16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4143372" y="6429396"/>
            <a:ext cx="357190" cy="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45 CuadroTexto"/>
          <p:cNvSpPr txBox="1"/>
          <p:nvPr/>
        </p:nvSpPr>
        <p:spPr>
          <a:xfrm>
            <a:off x="5643563" y="6286500"/>
            <a:ext cx="31432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dirty="0">
                <a:latin typeface="+mj-lt"/>
              </a:rPr>
              <a:t>TRAMO REHABILITADO  30 KILOMETROS</a:t>
            </a:r>
            <a:endParaRPr lang="es-ES" sz="1100" dirty="0">
              <a:latin typeface="+mj-lt"/>
            </a:endParaRPr>
          </a:p>
        </p:txBody>
      </p:sp>
      <p:sp>
        <p:nvSpPr>
          <p:cNvPr id="47" name="46 Flecha izquierda y derecha"/>
          <p:cNvSpPr/>
          <p:nvPr/>
        </p:nvSpPr>
        <p:spPr>
          <a:xfrm rot="2400000">
            <a:off x="2819400" y="6191250"/>
            <a:ext cx="214313" cy="1809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8" name="47 CuadroTexto"/>
          <p:cNvSpPr txBox="1"/>
          <p:nvPr/>
        </p:nvSpPr>
        <p:spPr>
          <a:xfrm>
            <a:off x="5357813" y="285750"/>
            <a:ext cx="150018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>
                <a:latin typeface="+mj-lt"/>
              </a:rPr>
              <a:t>MÉRIDA</a:t>
            </a:r>
            <a:endParaRPr lang="es-ES" sz="1000" dirty="0">
              <a:latin typeface="+mj-lt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6643688" y="714375"/>
            <a:ext cx="84137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>
                <a:latin typeface="+mj-lt"/>
              </a:rPr>
              <a:t>VALLADOLID</a:t>
            </a:r>
            <a:endParaRPr lang="es-ES" sz="1000" dirty="0">
              <a:latin typeface="+mj-lt"/>
            </a:endParaRPr>
          </a:p>
        </p:txBody>
      </p:sp>
      <p:sp>
        <p:nvSpPr>
          <p:cNvPr id="54" name="53 Flecha izquierda y derecha"/>
          <p:cNvSpPr/>
          <p:nvPr/>
        </p:nvSpPr>
        <p:spPr>
          <a:xfrm rot="2400000">
            <a:off x="4176713" y="6119813"/>
            <a:ext cx="214312" cy="1809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5" name="54 CuadroTexto"/>
          <p:cNvSpPr txBox="1"/>
          <p:nvPr/>
        </p:nvSpPr>
        <p:spPr>
          <a:xfrm>
            <a:off x="5643563" y="6072188"/>
            <a:ext cx="30321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dirty="0">
                <a:latin typeface="+mj-lt"/>
              </a:rPr>
              <a:t>LIBRAMIENTO DE TAPACHULA 98% de Avance</a:t>
            </a:r>
            <a:endParaRPr lang="es-ES" sz="1100" dirty="0">
              <a:latin typeface="+mj-lt"/>
            </a:endParaRPr>
          </a:p>
        </p:txBody>
      </p:sp>
      <p:pic>
        <p:nvPicPr>
          <p:cNvPr id="56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928813"/>
            <a:ext cx="61436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1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57818" y="1928802"/>
            <a:ext cx="285752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57 CuadroTexto"/>
          <p:cNvSpPr txBox="1"/>
          <p:nvPr/>
        </p:nvSpPr>
        <p:spPr>
          <a:xfrm>
            <a:off x="5715000" y="1857375"/>
            <a:ext cx="192563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latin typeface="+mj-lt"/>
              </a:rPr>
              <a:t>LINEAS OPERATIVAS DEL MAYAB</a:t>
            </a:r>
            <a:endParaRPr lang="es-ES" sz="1000" b="1" dirty="0">
              <a:latin typeface="+mj-lt"/>
            </a:endParaRPr>
          </a:p>
        </p:txBody>
      </p:sp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214563"/>
            <a:ext cx="6286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59 Flecha derecha"/>
          <p:cNvSpPr/>
          <p:nvPr/>
        </p:nvSpPr>
        <p:spPr>
          <a:xfrm>
            <a:off x="5357813" y="2214563"/>
            <a:ext cx="330200" cy="1746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1" name="60 CuadroTexto"/>
          <p:cNvSpPr txBox="1"/>
          <p:nvPr/>
        </p:nvSpPr>
        <p:spPr>
          <a:xfrm>
            <a:off x="5715000" y="2143125"/>
            <a:ext cx="125095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latin typeface="+mj-lt"/>
              </a:rPr>
              <a:t>DERECHOS DE PASO</a:t>
            </a:r>
            <a:endParaRPr lang="es-ES" sz="1000" b="1" dirty="0">
              <a:latin typeface="+mj-lt"/>
            </a:endParaRPr>
          </a:p>
        </p:txBody>
      </p:sp>
      <p:sp>
        <p:nvSpPr>
          <p:cNvPr id="2095" name="1 CuadroTexto"/>
          <p:cNvSpPr txBox="1">
            <a:spLocks noChangeArrowheads="1"/>
          </p:cNvSpPr>
          <p:nvPr/>
        </p:nvSpPr>
        <p:spPr bwMode="auto">
          <a:xfrm>
            <a:off x="4000500" y="3963988"/>
            <a:ext cx="611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800"/>
              <a:t>El Ceibo</a:t>
            </a:r>
          </a:p>
        </p:txBody>
      </p:sp>
      <p:sp>
        <p:nvSpPr>
          <p:cNvPr id="2096" name="2 CuadroTexto"/>
          <p:cNvSpPr txBox="1">
            <a:spLocks noChangeArrowheads="1"/>
          </p:cNvSpPr>
          <p:nvPr/>
        </p:nvSpPr>
        <p:spPr bwMode="auto">
          <a:xfrm>
            <a:off x="3705225" y="3629025"/>
            <a:ext cx="688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800"/>
              <a:t>Tenosique,</a:t>
            </a:r>
          </a:p>
        </p:txBody>
      </p:sp>
      <p:sp>
        <p:nvSpPr>
          <p:cNvPr id="2097" name="3 CuadroTexto"/>
          <p:cNvSpPr txBox="1">
            <a:spLocks noChangeArrowheads="1"/>
          </p:cNvSpPr>
          <p:nvPr/>
        </p:nvSpPr>
        <p:spPr bwMode="auto">
          <a:xfrm>
            <a:off x="3490913" y="3211513"/>
            <a:ext cx="814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800"/>
              <a:t>El Triunfo</a:t>
            </a:r>
          </a:p>
        </p:txBody>
      </p:sp>
      <p:sp>
        <p:nvSpPr>
          <p:cNvPr id="2098" name="4 CuadroTexto"/>
          <p:cNvSpPr txBox="1">
            <a:spLocks noChangeArrowheads="1"/>
          </p:cNvSpPr>
          <p:nvPr/>
        </p:nvSpPr>
        <p:spPr bwMode="auto">
          <a:xfrm>
            <a:off x="3292475" y="3333750"/>
            <a:ext cx="9572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800"/>
              <a:t>San Pedro</a:t>
            </a:r>
          </a:p>
        </p:txBody>
      </p:sp>
      <p:sp>
        <p:nvSpPr>
          <p:cNvPr id="2099" name="5 CuadroTexto"/>
          <p:cNvSpPr txBox="1">
            <a:spLocks noChangeArrowheads="1"/>
          </p:cNvSpPr>
          <p:nvPr/>
        </p:nvSpPr>
        <p:spPr bwMode="auto">
          <a:xfrm>
            <a:off x="3359150" y="3441700"/>
            <a:ext cx="8255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800"/>
              <a:t>El Pozo</a:t>
            </a:r>
          </a:p>
        </p:txBody>
      </p:sp>
      <p:sp>
        <p:nvSpPr>
          <p:cNvPr id="2100" name="6 CuadroTexto"/>
          <p:cNvSpPr txBox="1">
            <a:spLocks noChangeArrowheads="1"/>
          </p:cNvSpPr>
          <p:nvPr/>
        </p:nvSpPr>
        <p:spPr bwMode="auto">
          <a:xfrm>
            <a:off x="3419475" y="3748088"/>
            <a:ext cx="5445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800"/>
              <a:t>Zapata</a:t>
            </a:r>
          </a:p>
        </p:txBody>
      </p:sp>
      <p:sp>
        <p:nvSpPr>
          <p:cNvPr id="2101" name="7 CuadroTexto"/>
          <p:cNvSpPr txBox="1">
            <a:spLocks noChangeArrowheads="1"/>
          </p:cNvSpPr>
          <p:nvPr/>
        </p:nvSpPr>
        <p:spPr bwMode="auto">
          <a:xfrm>
            <a:off x="2833688" y="3679825"/>
            <a:ext cx="7048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800"/>
              <a:t>Palenque</a:t>
            </a:r>
          </a:p>
        </p:txBody>
      </p:sp>
      <p:sp>
        <p:nvSpPr>
          <p:cNvPr id="2102" name="9 CuadroTexto"/>
          <p:cNvSpPr txBox="1">
            <a:spLocks noChangeArrowheads="1"/>
          </p:cNvSpPr>
          <p:nvPr/>
        </p:nvSpPr>
        <p:spPr bwMode="auto">
          <a:xfrm>
            <a:off x="2676525" y="3368675"/>
            <a:ext cx="8143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800"/>
              <a:t>Macuspana</a:t>
            </a:r>
          </a:p>
        </p:txBody>
      </p:sp>
      <p:sp>
        <p:nvSpPr>
          <p:cNvPr id="2103" name="10 CuadroTexto"/>
          <p:cNvSpPr txBox="1">
            <a:spLocks noChangeArrowheads="1"/>
          </p:cNvSpPr>
          <p:nvPr/>
        </p:nvSpPr>
        <p:spPr bwMode="auto">
          <a:xfrm>
            <a:off x="1955800" y="3101975"/>
            <a:ext cx="747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800"/>
              <a:t>Chontalpa Est R Ayala</a:t>
            </a:r>
          </a:p>
        </p:txBody>
      </p:sp>
      <p:sp>
        <p:nvSpPr>
          <p:cNvPr id="13" name="12 Estrella de 7 puntas"/>
          <p:cNvSpPr/>
          <p:nvPr/>
        </p:nvSpPr>
        <p:spPr>
          <a:xfrm>
            <a:off x="3973513" y="3252788"/>
            <a:ext cx="88900" cy="13176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2" name="61 Estrella de 7 puntas"/>
          <p:cNvSpPr/>
          <p:nvPr/>
        </p:nvSpPr>
        <p:spPr>
          <a:xfrm>
            <a:off x="4184650" y="5511800"/>
            <a:ext cx="88900" cy="131763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3" name="62 Estrella de 7 puntas"/>
          <p:cNvSpPr/>
          <p:nvPr/>
        </p:nvSpPr>
        <p:spPr>
          <a:xfrm>
            <a:off x="3854450" y="3400425"/>
            <a:ext cx="88900" cy="13335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4" name="63 Estrella de 7 puntas"/>
          <p:cNvSpPr/>
          <p:nvPr/>
        </p:nvSpPr>
        <p:spPr>
          <a:xfrm>
            <a:off x="3808413" y="3524250"/>
            <a:ext cx="90487" cy="131763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5" name="64 Estrella de 7 puntas"/>
          <p:cNvSpPr/>
          <p:nvPr/>
        </p:nvSpPr>
        <p:spPr>
          <a:xfrm>
            <a:off x="3759200" y="3633788"/>
            <a:ext cx="90488" cy="13335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6" name="65 Estrella de 7 puntas"/>
          <p:cNvSpPr/>
          <p:nvPr/>
        </p:nvSpPr>
        <p:spPr>
          <a:xfrm>
            <a:off x="3625850" y="3662363"/>
            <a:ext cx="88900" cy="13335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7" name="66 Estrella de 7 puntas"/>
          <p:cNvSpPr/>
          <p:nvPr/>
        </p:nvSpPr>
        <p:spPr>
          <a:xfrm>
            <a:off x="3165475" y="3606800"/>
            <a:ext cx="88900" cy="13335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8" name="67 Estrella de 7 puntas"/>
          <p:cNvSpPr/>
          <p:nvPr/>
        </p:nvSpPr>
        <p:spPr>
          <a:xfrm>
            <a:off x="2895600" y="3546475"/>
            <a:ext cx="88900" cy="13335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9" name="68 Estrella de 7 puntas"/>
          <p:cNvSpPr/>
          <p:nvPr/>
        </p:nvSpPr>
        <p:spPr>
          <a:xfrm>
            <a:off x="2122488" y="3357563"/>
            <a:ext cx="90487" cy="13176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0" name="69 Estrella de 7 puntas"/>
          <p:cNvSpPr/>
          <p:nvPr/>
        </p:nvSpPr>
        <p:spPr>
          <a:xfrm>
            <a:off x="522288" y="3500438"/>
            <a:ext cx="90487" cy="13176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1" name="70 Estrella de 7 puntas"/>
          <p:cNvSpPr/>
          <p:nvPr/>
        </p:nvSpPr>
        <p:spPr>
          <a:xfrm>
            <a:off x="527050" y="4505325"/>
            <a:ext cx="88900" cy="13335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2" name="71 Estrella de 7 puntas"/>
          <p:cNvSpPr/>
          <p:nvPr/>
        </p:nvSpPr>
        <p:spPr>
          <a:xfrm>
            <a:off x="1357313" y="4937125"/>
            <a:ext cx="88900" cy="13335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116" name="13 CuadroTexto"/>
          <p:cNvSpPr txBox="1">
            <a:spLocks noChangeArrowheads="1"/>
          </p:cNvSpPr>
          <p:nvPr/>
        </p:nvSpPr>
        <p:spPr bwMode="auto">
          <a:xfrm>
            <a:off x="4425950" y="5453063"/>
            <a:ext cx="41068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800"/>
              <a:t>PUNTOS DE CONCENTRACION DE MIGRANTES Y DE ABORDAJE DE TRENES</a:t>
            </a:r>
          </a:p>
        </p:txBody>
      </p:sp>
      <p:sp>
        <p:nvSpPr>
          <p:cNvPr id="2117" name="14 CuadroTexto"/>
          <p:cNvSpPr txBox="1">
            <a:spLocks noChangeArrowheads="1"/>
          </p:cNvSpPr>
          <p:nvPr/>
        </p:nvSpPr>
        <p:spPr bwMode="auto">
          <a:xfrm>
            <a:off x="1401763" y="4845050"/>
            <a:ext cx="1054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800"/>
              <a:t>Arriaga</a:t>
            </a:r>
          </a:p>
        </p:txBody>
      </p:sp>
    </p:spTree>
    <p:extLst>
      <p:ext uri="{BB962C8B-B14F-4D97-AF65-F5344CB8AC3E}">
        <p14:creationId xmlns:p14="http://schemas.microsoft.com/office/powerpoint/2010/main" val="4314691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30" grpId="0" animBg="1"/>
      <p:bldP spid="31" grpId="0" animBg="1"/>
      <p:bldP spid="32" grpId="0" animBg="1"/>
      <p:bldP spid="33" grpId="0" build="allAtOnce"/>
      <p:bldP spid="34" grpId="0" build="allAtOnce"/>
      <p:bldP spid="35" grpId="0" animBg="1"/>
      <p:bldP spid="36" grpId="0" build="allAtOnce"/>
      <p:bldP spid="37" grpId="0" build="allAtOnce"/>
      <p:bldP spid="39" grpId="0" animBg="1"/>
      <p:bldP spid="49" grpId="0" build="allAtOnce"/>
      <p:bldP spid="50" grpId="0" build="allAtOnce"/>
      <p:bldP spid="51" grpId="0" build="allAtOnce"/>
      <p:bldP spid="52" grpId="0" animBg="1"/>
      <p:bldP spid="47" grpId="0" animBg="1"/>
      <p:bldP spid="54" grpId="0" animBg="1"/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-250825" y="115888"/>
            <a:ext cx="5186363" cy="1154112"/>
          </a:xfrm>
        </p:spPr>
        <p:txBody>
          <a:bodyPr/>
          <a:lstStyle/>
          <a:p>
            <a:r>
              <a:rPr lang="es-MX" altLang="es-MX" b="1" smtClean="0"/>
              <a:t>BENEFICIOS ESPERADOS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478338" y="250825"/>
            <a:ext cx="4416425" cy="1500188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es-MX" sz="1200" b="1" dirty="0" smtClean="0"/>
              <a:t>OPCION ES DE TRANSPORTE EQUILIBRADAS: PUERTO, AEROPUERTO, FERROCARRIL Y CARRETERA.</a:t>
            </a:r>
          </a:p>
          <a:p>
            <a:pPr marL="0" indent="0">
              <a:buFont typeface="Arial" charset="0"/>
              <a:buNone/>
              <a:defRPr/>
            </a:pPr>
            <a:endParaRPr lang="es-MX" sz="1200" b="1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s-MX" sz="1200" b="1" dirty="0" smtClean="0"/>
              <a:t>DESARROLLO DE TERMINALES INTER Y MULTIMODALES.</a:t>
            </a:r>
          </a:p>
          <a:p>
            <a:pPr>
              <a:defRPr/>
            </a:pPr>
            <a:endParaRPr lang="es-MX" dirty="0"/>
          </a:p>
        </p:txBody>
      </p:sp>
      <p:pic>
        <p:nvPicPr>
          <p:cNvPr id="15364" name="Picture 61" descr="Mapa de ví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81073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25"/>
          <p:cNvGrpSpPr>
            <a:grpSpLocks/>
          </p:cNvGrpSpPr>
          <p:nvPr/>
        </p:nvGrpSpPr>
        <p:grpSpPr bwMode="auto">
          <a:xfrm>
            <a:off x="650875" y="4452938"/>
            <a:ext cx="2525713" cy="985837"/>
            <a:chOff x="357188" y="3600450"/>
            <a:chExt cx="2526101" cy="985838"/>
          </a:xfrm>
        </p:grpSpPr>
        <p:sp>
          <p:nvSpPr>
            <p:cNvPr id="15386" name="Text Box 35"/>
            <p:cNvSpPr txBox="1">
              <a:spLocks noChangeArrowheads="1"/>
            </p:cNvSpPr>
            <p:nvPr/>
          </p:nvSpPr>
          <p:spPr bwMode="auto">
            <a:xfrm>
              <a:off x="609600" y="4129088"/>
              <a:ext cx="4122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MX" altLang="es-MX" sz="1000">
                  <a:solidFill>
                    <a:schemeClr val="bg1"/>
                  </a:solidFill>
                  <a:latin typeface="Arial Black" pitchFamily="34" charset="0"/>
                  <a:cs typeface="Arial" charset="0"/>
                </a:rPr>
                <a:t>FIT</a:t>
              </a:r>
              <a:endParaRPr lang="es-ES" altLang="es-MX" sz="1000">
                <a:solidFill>
                  <a:schemeClr val="bg1"/>
                </a:solidFill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5387" name="Text Box 36"/>
            <p:cNvSpPr txBox="1">
              <a:spLocks noChangeArrowheads="1"/>
            </p:cNvSpPr>
            <p:nvPr/>
          </p:nvSpPr>
          <p:spPr bwMode="auto">
            <a:xfrm>
              <a:off x="606425" y="4341813"/>
              <a:ext cx="5572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MX" altLang="es-MX" sz="1000">
                  <a:solidFill>
                    <a:schemeClr val="bg1"/>
                  </a:solidFill>
                  <a:latin typeface="Arial Black" pitchFamily="34" charset="0"/>
                  <a:cs typeface="Arial" charset="0"/>
                </a:rPr>
                <a:t>FSRR</a:t>
              </a:r>
              <a:endParaRPr lang="es-ES" altLang="es-MX" sz="1000">
                <a:solidFill>
                  <a:schemeClr val="bg1"/>
                </a:solidFill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5388" name="Line 41"/>
            <p:cNvSpPr>
              <a:spLocks noChangeShapeType="1"/>
            </p:cNvSpPr>
            <p:nvPr/>
          </p:nvSpPr>
          <p:spPr bwMode="auto">
            <a:xfrm>
              <a:off x="357188" y="4241800"/>
              <a:ext cx="3302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5389" name="Line 42"/>
            <p:cNvSpPr>
              <a:spLocks noChangeShapeType="1"/>
            </p:cNvSpPr>
            <p:nvPr/>
          </p:nvSpPr>
          <p:spPr bwMode="auto">
            <a:xfrm>
              <a:off x="360363" y="4456113"/>
              <a:ext cx="330200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5390" name="Text Box 58"/>
            <p:cNvSpPr txBox="1">
              <a:spLocks noChangeArrowheads="1"/>
            </p:cNvSpPr>
            <p:nvPr/>
          </p:nvSpPr>
          <p:spPr bwMode="auto">
            <a:xfrm>
              <a:off x="577850" y="3623500"/>
              <a:ext cx="23054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MX" altLang="es-MX" sz="1000">
                  <a:solidFill>
                    <a:schemeClr val="bg1"/>
                  </a:solidFill>
                  <a:latin typeface="Arial Black" pitchFamily="34" charset="0"/>
                  <a:cs typeface="Arial" charset="0"/>
                </a:rPr>
                <a:t>TERMINALES EN OPERACION </a:t>
              </a:r>
              <a:endParaRPr lang="es-ES" altLang="es-MX" sz="1000">
                <a:solidFill>
                  <a:schemeClr val="bg1"/>
                </a:solidFill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15" name="AutoShape 63"/>
            <p:cNvSpPr>
              <a:spLocks noChangeArrowheads="1"/>
            </p:cNvSpPr>
            <p:nvPr/>
          </p:nvSpPr>
          <p:spPr bwMode="auto">
            <a:xfrm>
              <a:off x="361952" y="3600450"/>
              <a:ext cx="241337" cy="2159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</a:endParaRPr>
            </a:p>
          </p:txBody>
        </p:sp>
        <p:sp>
          <p:nvSpPr>
            <p:cNvPr id="16" name="AutoShape 64"/>
            <p:cNvSpPr>
              <a:spLocks noChangeArrowheads="1"/>
            </p:cNvSpPr>
            <p:nvPr/>
          </p:nvSpPr>
          <p:spPr bwMode="auto">
            <a:xfrm>
              <a:off x="365127" y="3840162"/>
              <a:ext cx="241337" cy="2159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</a:endParaRPr>
            </a:p>
          </p:txBody>
        </p:sp>
        <p:sp>
          <p:nvSpPr>
            <p:cNvPr id="15393" name="Text Box 65"/>
            <p:cNvSpPr txBox="1">
              <a:spLocks noChangeArrowheads="1"/>
            </p:cNvSpPr>
            <p:nvPr/>
          </p:nvSpPr>
          <p:spPr bwMode="auto">
            <a:xfrm>
              <a:off x="566738" y="3851275"/>
              <a:ext cx="19960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MX" altLang="es-MX" sz="1000">
                  <a:solidFill>
                    <a:schemeClr val="bg1"/>
                  </a:solidFill>
                  <a:latin typeface="Arial Black" pitchFamily="34" charset="0"/>
                  <a:cs typeface="Arial" charset="0"/>
                </a:rPr>
                <a:t>TERMINALES POR ABRIR </a:t>
              </a:r>
              <a:endParaRPr lang="es-ES" altLang="es-MX" sz="1000">
                <a:solidFill>
                  <a:schemeClr val="bg1"/>
                </a:solidFill>
                <a:latin typeface="Arial Black" pitchFamily="34" charset="0"/>
                <a:cs typeface="Arial" charset="0"/>
              </a:endParaRPr>
            </a:p>
          </p:txBody>
        </p:sp>
      </p:grpSp>
      <p:sp>
        <p:nvSpPr>
          <p:cNvPr id="18" name="Oval 17"/>
          <p:cNvSpPr/>
          <p:nvPr/>
        </p:nvSpPr>
        <p:spPr bwMode="auto">
          <a:xfrm rot="1516396">
            <a:off x="2022475" y="3043238"/>
            <a:ext cx="1804988" cy="881062"/>
          </a:xfrm>
          <a:prstGeom prst="ellipse">
            <a:avLst/>
          </a:prstGeom>
          <a:solidFill>
            <a:schemeClr val="accent6">
              <a:alpha val="2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MX"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 rot="5137044">
            <a:off x="4101306" y="3205957"/>
            <a:ext cx="1125537" cy="1797050"/>
          </a:xfrm>
          <a:prstGeom prst="ellipse">
            <a:avLst/>
          </a:prstGeom>
          <a:solidFill>
            <a:schemeClr val="accent6">
              <a:alpha val="2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MX"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 rot="6784364">
            <a:off x="6190456" y="1735932"/>
            <a:ext cx="1254125" cy="881062"/>
          </a:xfrm>
          <a:prstGeom prst="ellipse">
            <a:avLst/>
          </a:prstGeom>
          <a:solidFill>
            <a:schemeClr val="accent6">
              <a:alpha val="2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MX"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 rot="6355744">
            <a:off x="7000081" y="1893094"/>
            <a:ext cx="1960563" cy="879475"/>
          </a:xfrm>
          <a:prstGeom prst="ellipse">
            <a:avLst/>
          </a:prstGeom>
          <a:solidFill>
            <a:schemeClr val="accent6">
              <a:alpha val="2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MX"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 rot="11835165">
            <a:off x="3298825" y="4551363"/>
            <a:ext cx="1506538" cy="712787"/>
          </a:xfrm>
          <a:prstGeom prst="ellipse">
            <a:avLst/>
          </a:prstGeom>
          <a:solidFill>
            <a:schemeClr val="accent6">
              <a:alpha val="2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MX"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 rot="7703586">
            <a:off x="5080000" y="5064126"/>
            <a:ext cx="714375" cy="1130300"/>
          </a:xfrm>
          <a:prstGeom prst="ellipse">
            <a:avLst/>
          </a:prstGeom>
          <a:solidFill>
            <a:schemeClr val="accent6">
              <a:alpha val="2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MX">
              <a:latin typeface="Times New Roman" pitchFamily="18" charset="0"/>
            </a:endParaRPr>
          </a:p>
        </p:txBody>
      </p:sp>
      <p:sp>
        <p:nvSpPr>
          <p:cNvPr id="31" name="AutoShape 64"/>
          <p:cNvSpPr>
            <a:spLocks noChangeArrowheads="1"/>
          </p:cNvSpPr>
          <p:nvPr/>
        </p:nvSpPr>
        <p:spPr bwMode="auto">
          <a:xfrm>
            <a:off x="5600700" y="5645150"/>
            <a:ext cx="241300" cy="2159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</a:endParaRPr>
          </a:p>
        </p:txBody>
      </p:sp>
      <p:sp>
        <p:nvSpPr>
          <p:cNvPr id="33" name="AutoShape 64"/>
          <p:cNvSpPr>
            <a:spLocks noChangeArrowheads="1"/>
          </p:cNvSpPr>
          <p:nvPr/>
        </p:nvSpPr>
        <p:spPr bwMode="auto">
          <a:xfrm>
            <a:off x="5389563" y="5475288"/>
            <a:ext cx="241300" cy="2159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</a:endParaRPr>
          </a:p>
        </p:txBody>
      </p:sp>
      <p:sp>
        <p:nvSpPr>
          <p:cNvPr id="34" name="AutoShape 64"/>
          <p:cNvSpPr>
            <a:spLocks noChangeArrowheads="1"/>
          </p:cNvSpPr>
          <p:nvPr/>
        </p:nvSpPr>
        <p:spPr bwMode="auto">
          <a:xfrm>
            <a:off x="4421188" y="4783138"/>
            <a:ext cx="241300" cy="2159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</a:endParaRPr>
          </a:p>
        </p:txBody>
      </p:sp>
      <p:sp>
        <p:nvSpPr>
          <p:cNvPr id="38" name="Up Arrow Callout 37"/>
          <p:cNvSpPr/>
          <p:nvPr/>
        </p:nvSpPr>
        <p:spPr>
          <a:xfrm rot="3560645">
            <a:off x="4804569" y="4563269"/>
            <a:ext cx="68262" cy="279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9" name="5-Point Star 38"/>
          <p:cNvSpPr/>
          <p:nvPr/>
        </p:nvSpPr>
        <p:spPr>
          <a:xfrm>
            <a:off x="3014663" y="2949575"/>
            <a:ext cx="136525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0" name="5-Point Star 39"/>
          <p:cNvSpPr/>
          <p:nvPr/>
        </p:nvSpPr>
        <p:spPr>
          <a:xfrm>
            <a:off x="4352925" y="3716338"/>
            <a:ext cx="136525" cy="15398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1" name="5-Point Star 40"/>
          <p:cNvSpPr/>
          <p:nvPr/>
        </p:nvSpPr>
        <p:spPr>
          <a:xfrm>
            <a:off x="6748463" y="1849438"/>
            <a:ext cx="138112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2" name="5-Point Star 41"/>
          <p:cNvSpPr/>
          <p:nvPr/>
        </p:nvSpPr>
        <p:spPr>
          <a:xfrm>
            <a:off x="4044950" y="3568700"/>
            <a:ext cx="138113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3" name="5-Point Star 42"/>
          <p:cNvSpPr/>
          <p:nvPr/>
        </p:nvSpPr>
        <p:spPr>
          <a:xfrm>
            <a:off x="6227763" y="2420938"/>
            <a:ext cx="138112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4" name="5-Point Star 43"/>
          <p:cNvSpPr/>
          <p:nvPr/>
        </p:nvSpPr>
        <p:spPr>
          <a:xfrm>
            <a:off x="5246688" y="3875088"/>
            <a:ext cx="136525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" name="1 Abrir llave"/>
          <p:cNvSpPr/>
          <p:nvPr/>
        </p:nvSpPr>
        <p:spPr>
          <a:xfrm>
            <a:off x="4311650" y="250825"/>
            <a:ext cx="230188" cy="86518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15383" name="Picture 31" descr="C:\Users\gbaca\Pictures\KCS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947863"/>
            <a:ext cx="3111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4" name="2 CuadroTexto"/>
          <p:cNvSpPr txBox="1">
            <a:spLocks noChangeArrowheads="1"/>
          </p:cNvSpPr>
          <p:nvPr/>
        </p:nvSpPr>
        <p:spPr bwMode="auto">
          <a:xfrm>
            <a:off x="6297613" y="3025775"/>
            <a:ext cx="19431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100" b="1">
                <a:solidFill>
                  <a:srgbClr val="FF0000"/>
                </a:solidFill>
              </a:rPr>
              <a:t>Línea Mayab</a:t>
            </a:r>
          </a:p>
        </p:txBody>
      </p:sp>
      <p:sp>
        <p:nvSpPr>
          <p:cNvPr id="15385" name="3 CuadroTexto"/>
          <p:cNvSpPr txBox="1">
            <a:spLocks noChangeArrowheads="1"/>
          </p:cNvSpPr>
          <p:nvPr/>
        </p:nvSpPr>
        <p:spPr bwMode="auto">
          <a:xfrm>
            <a:off x="4833938" y="4860925"/>
            <a:ext cx="194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200" b="1"/>
              <a:t>Línea Chiapas</a:t>
            </a:r>
          </a:p>
        </p:txBody>
      </p:sp>
    </p:spTree>
    <p:extLst>
      <p:ext uri="{BB962C8B-B14F-4D97-AF65-F5344CB8AC3E}">
        <p14:creationId xmlns:p14="http://schemas.microsoft.com/office/powerpoint/2010/main" val="4461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6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17" descr="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81075"/>
            <a:ext cx="20510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287338"/>
            <a:ext cx="1909763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" descr="Auto-Max en Manzan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3125788"/>
            <a:ext cx="32273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" descr="C:\Users\Ed\AppData\Local\Microsoft\Windows\Temporary Internet Files\Content.Outlook\O7O00HWJ\0295API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300038"/>
            <a:ext cx="268287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6" descr="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3500438"/>
            <a:ext cx="12414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997200"/>
            <a:ext cx="2720975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7" name="1 CuadroTexto"/>
          <p:cNvSpPr txBox="1">
            <a:spLocks noChangeArrowheads="1"/>
          </p:cNvSpPr>
          <p:nvPr/>
        </p:nvSpPr>
        <p:spPr bwMode="auto">
          <a:xfrm>
            <a:off x="888206" y="214313"/>
            <a:ext cx="244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MX" altLang="es-MX" sz="1400" b="1" dirty="0"/>
              <a:t>CARGA CONTENERIZADA</a:t>
            </a:r>
          </a:p>
        </p:txBody>
      </p:sp>
      <p:sp>
        <p:nvSpPr>
          <p:cNvPr id="16399" name="3 CuadroTexto"/>
          <p:cNvSpPr txBox="1">
            <a:spLocks noChangeArrowheads="1"/>
          </p:cNvSpPr>
          <p:nvPr/>
        </p:nvSpPr>
        <p:spPr bwMode="auto">
          <a:xfrm>
            <a:off x="1057275" y="3001963"/>
            <a:ext cx="2108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MX" altLang="es-MX" sz="1000" b="1"/>
              <a:t>TERMINAL DE COMBUSTIBLES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80088" y="1546225"/>
            <a:ext cx="25146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050" b="1" dirty="0"/>
              <a:t>UNIDADES DE ALMACENAMIENTO, EMPAQUE Y TRANSFORMACIÓN</a:t>
            </a:r>
          </a:p>
        </p:txBody>
      </p:sp>
      <p:pic>
        <p:nvPicPr>
          <p:cNvPr id="1640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19" y="5085184"/>
            <a:ext cx="1900237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24" y="5157192"/>
            <a:ext cx="170656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4938713" y="3001963"/>
            <a:ext cx="2709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MX" altLang="es-MX" sz="1200" b="1">
                <a:solidFill>
                  <a:srgbClr val="FFFF00"/>
                </a:solidFill>
              </a:rPr>
              <a:t>TRANSPORTE INTERMODAL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348288" y="395288"/>
            <a:ext cx="2159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050" b="1" dirty="0"/>
              <a:t>GRANELES Y MINERALES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164138" y="4211638"/>
            <a:ext cx="3543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600" b="1"/>
              <a:t>MODO MARITIMO, FERROVIARIO, AEREO Y CARRETERO</a:t>
            </a:r>
          </a:p>
        </p:txBody>
      </p:sp>
      <p:pic>
        <p:nvPicPr>
          <p:cNvPr id="16391" name="Picture 5" descr="Patio GD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981075"/>
            <a:ext cx="18526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165475" y="1844675"/>
            <a:ext cx="2205038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050" b="1" dirty="0"/>
              <a:t>FLETE AUTOMOTRIZ</a:t>
            </a:r>
          </a:p>
        </p:txBody>
      </p:sp>
    </p:spTree>
    <p:extLst>
      <p:ext uri="{BB962C8B-B14F-4D97-AF65-F5344CB8AC3E}">
        <p14:creationId xmlns:p14="http://schemas.microsoft.com/office/powerpoint/2010/main" val="6591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4000" fill="hold"/>
                                        <p:tgtEl>
                                          <p:spTgt spid="163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63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3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63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63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63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63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64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4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16399" grpId="0"/>
      <p:bldP spid="5" grpId="0"/>
      <p:bldP spid="6" grpId="0"/>
      <p:bldP spid="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956376" cy="562545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43608" y="18864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Puente Terrestre Océano Atlántico- Océano Pacifico</a:t>
            </a:r>
          </a:p>
          <a:p>
            <a:pPr algn="ctr"/>
            <a:r>
              <a:rPr lang="es-MX" sz="2400" b="1" dirty="0" smtClean="0"/>
              <a:t>Del Altiplano al Sureste: Conectividad ferroviaria</a:t>
            </a:r>
          </a:p>
          <a:p>
            <a:pPr algn="ctr"/>
            <a:endParaRPr lang="es-MX" sz="2400" b="1" dirty="0"/>
          </a:p>
        </p:txBody>
      </p:sp>
      <p:sp>
        <p:nvSpPr>
          <p:cNvPr id="27" name="26 Elipse"/>
          <p:cNvSpPr/>
          <p:nvPr/>
        </p:nvSpPr>
        <p:spPr>
          <a:xfrm rot="20533915">
            <a:off x="4009941" y="2550822"/>
            <a:ext cx="4261762" cy="2005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Elipse"/>
          <p:cNvSpPr/>
          <p:nvPr/>
        </p:nvSpPr>
        <p:spPr>
          <a:xfrm rot="1844088">
            <a:off x="3414736" y="5204729"/>
            <a:ext cx="2107945" cy="841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Elipse"/>
          <p:cNvSpPr/>
          <p:nvPr/>
        </p:nvSpPr>
        <p:spPr>
          <a:xfrm rot="1844088">
            <a:off x="634081" y="3027942"/>
            <a:ext cx="4215569" cy="23099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Flecha arriba y abajo"/>
          <p:cNvSpPr/>
          <p:nvPr/>
        </p:nvSpPr>
        <p:spPr>
          <a:xfrm rot="3016928">
            <a:off x="5335175" y="614319"/>
            <a:ext cx="399022" cy="4145732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Flecha arriba y abajo"/>
          <p:cNvSpPr/>
          <p:nvPr/>
        </p:nvSpPr>
        <p:spPr>
          <a:xfrm rot="4116859">
            <a:off x="2393074" y="4731537"/>
            <a:ext cx="300886" cy="2072866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Flecha curvada hacia la izquierda"/>
          <p:cNvSpPr/>
          <p:nvPr/>
        </p:nvSpPr>
        <p:spPr>
          <a:xfrm rot="1244719">
            <a:off x="3755765" y="4113727"/>
            <a:ext cx="237063" cy="1296144"/>
          </a:xfrm>
          <a:prstGeom prst="curvedLeftArrow">
            <a:avLst>
              <a:gd name="adj1" fmla="val 7661"/>
              <a:gd name="adj2" fmla="val 50000"/>
              <a:gd name="adj3" fmla="val 25000"/>
            </a:avLst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4" name="13 Flecha curvada hacia la izquierda"/>
          <p:cNvSpPr/>
          <p:nvPr/>
        </p:nvSpPr>
        <p:spPr>
          <a:xfrm rot="11704431">
            <a:off x="3404086" y="3980180"/>
            <a:ext cx="237063" cy="1296144"/>
          </a:xfrm>
          <a:prstGeom prst="curvedLeftArrow">
            <a:avLst>
              <a:gd name="adj1" fmla="val 7661"/>
              <a:gd name="adj2" fmla="val 50000"/>
              <a:gd name="adj3" fmla="val 25000"/>
            </a:avLst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5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3">
                <a:lumMod val="43000"/>
                <a:lumOff val="57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40466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La Conectividad del Corredor del Istmo Mexicano</a:t>
            </a:r>
            <a:endParaRPr lang="es-MX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251524" y="1371007"/>
            <a:ext cx="67687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En la ruta Mesoamericana:</a:t>
            </a:r>
          </a:p>
          <a:p>
            <a:endParaRPr lang="es-MX" b="1" dirty="0"/>
          </a:p>
          <a:p>
            <a:r>
              <a:rPr lang="es-MX" b="1" dirty="0" smtClean="0"/>
              <a:t>Mercado Interno</a:t>
            </a:r>
          </a:p>
          <a:p>
            <a:endParaRPr lang="es-MX" dirty="0"/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Combustibles: Diésel, Gasolina y Combustóleo.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Agropecuario: Aceite de Palma, Maíz Blanco, Trigo, Arroz, Frijol, Soya, Azúcar, Etc.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Industriales: Cemento y acero para construcción.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Gas L.P.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Potenciales: Mango, Plátano, atún</a:t>
            </a:r>
          </a:p>
          <a:p>
            <a:endParaRPr lang="es-MX" dirty="0"/>
          </a:p>
          <a:p>
            <a:r>
              <a:rPr lang="es-MX" b="1" dirty="0" smtClean="0"/>
              <a:t>En la Exportación a Centroamérica, Asia y Sudamérica</a:t>
            </a:r>
          </a:p>
          <a:p>
            <a:endParaRPr lang="es-MX" dirty="0"/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Químicos: Cloro, Alcohol, Sulfato de Sodio, Acetato de Vinilo.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Agropecuario: Azúcar, Maíz Blanco, </a:t>
            </a:r>
            <a:r>
              <a:rPr lang="es-MX" dirty="0" err="1" smtClean="0"/>
              <a:t>Grits</a:t>
            </a:r>
            <a:r>
              <a:rPr lang="es-MX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Industriales: Cemento, Acero para Construcción, </a:t>
            </a:r>
            <a:r>
              <a:rPr lang="es-MX" dirty="0" err="1" smtClean="0"/>
              <a:t>Billets</a:t>
            </a:r>
            <a:r>
              <a:rPr lang="es-MX" dirty="0" smtClean="0"/>
              <a:t>, Lamina de fierro, Botes de aluminio.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Potenciales: Mango, Plátano, mineral de Hierro, Cobre y Titanio.</a:t>
            </a:r>
          </a:p>
          <a:p>
            <a:endParaRPr lang="es-MX" dirty="0" smtClean="0"/>
          </a:p>
          <a:p>
            <a:pPr marL="285750" indent="-285750">
              <a:buFont typeface="Wingdings" pitchFamily="2" charset="2"/>
              <a:buChar char="ü"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39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831029" cy="553683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445260" y="1886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Del Altiplano al Sureste: Conectividad ferroviaria</a:t>
            </a:r>
          </a:p>
          <a:p>
            <a:pPr algn="ctr"/>
            <a:r>
              <a:rPr lang="es-MX" sz="2400" b="1" dirty="0" smtClean="0"/>
              <a:t>Corredor Mesoamericano</a:t>
            </a:r>
            <a:endParaRPr lang="es-MX" sz="2400" b="1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331640" y="3140968"/>
            <a:ext cx="2232248" cy="10081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3563888" y="4206484"/>
            <a:ext cx="0" cy="80669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3563888" y="5013176"/>
            <a:ext cx="792088" cy="720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4355976" y="5099467"/>
            <a:ext cx="1080120" cy="92182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7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267222" cy="519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6246366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Nota: año de referencia 2004 antes de la interrupción de tráfico por STAN</a:t>
            </a:r>
            <a:endParaRPr lang="es-MX" sz="1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324791" y="221739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Contribución del Corredor Mesoamericano</a:t>
            </a:r>
          </a:p>
          <a:p>
            <a:pPr algn="ctr"/>
            <a:r>
              <a:rPr lang="es-MX" sz="2400" b="1" dirty="0" smtClean="0"/>
              <a:t>Corredor Mesoamericano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42795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3">
                <a:lumMod val="43000"/>
                <a:lumOff val="57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40466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La Conectividad del Corredor del Istmo Mexicano</a:t>
            </a:r>
            <a:endParaRPr lang="es-MX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251524" y="1371007"/>
            <a:ext cx="6768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En la ruta Peninsular:</a:t>
            </a:r>
          </a:p>
          <a:p>
            <a:endParaRPr lang="es-MX" b="1" dirty="0"/>
          </a:p>
          <a:p>
            <a:r>
              <a:rPr lang="es-MX" b="1" dirty="0" smtClean="0"/>
              <a:t>Mercado Interno</a:t>
            </a:r>
          </a:p>
          <a:p>
            <a:endParaRPr lang="es-MX" dirty="0"/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Combustibles: Diésel, Gasolina y Combustóleo.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Agropecuario: Aceite de Palma, Maíz Blanco, Trigo, Arroz, Frijol, Soya, Azúcar, Etc.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Industriales: Cemento y acero para construcción.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Potenciales: Mango, Plátano, atún</a:t>
            </a:r>
          </a:p>
          <a:p>
            <a:endParaRPr lang="es-MX" dirty="0"/>
          </a:p>
          <a:p>
            <a:r>
              <a:rPr lang="es-MX" b="1" dirty="0" smtClean="0"/>
              <a:t>En la Exportación a Europa y Asia</a:t>
            </a:r>
          </a:p>
          <a:p>
            <a:endParaRPr lang="es-MX" dirty="0"/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Químicos: Cloro, Alcohol, Sulfato de Sodio, Acetato de Vinilo.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Agropecuario: Azúcar, Maíz Blanco, </a:t>
            </a:r>
            <a:r>
              <a:rPr lang="es-MX" dirty="0" err="1" smtClean="0"/>
              <a:t>Grits</a:t>
            </a:r>
            <a:r>
              <a:rPr lang="es-MX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Industriales: Cemento, Acero para Construcción, </a:t>
            </a:r>
            <a:r>
              <a:rPr lang="es-MX" dirty="0" err="1" smtClean="0"/>
              <a:t>Billets</a:t>
            </a:r>
            <a:r>
              <a:rPr lang="es-MX" dirty="0" smtClean="0"/>
              <a:t>, Lamina de fierro, Botes de aluminio.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Potenciales: Mango, </a:t>
            </a:r>
            <a:r>
              <a:rPr lang="es-MX" dirty="0" err="1" smtClean="0"/>
              <a:t>Platano</a:t>
            </a:r>
            <a:r>
              <a:rPr lang="es-MX" dirty="0" smtClean="0"/>
              <a:t>, mineral de Hierro, Cobre y Titanio.</a:t>
            </a:r>
          </a:p>
          <a:p>
            <a:endParaRPr lang="es-MX" dirty="0" smtClean="0"/>
          </a:p>
          <a:p>
            <a:pPr marL="285750" indent="-285750">
              <a:buFont typeface="Wingdings" pitchFamily="2" charset="2"/>
              <a:buChar char="ü"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7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956376" cy="562545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45260" y="1886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Del Altiplano al Sureste: Conectividad ferroviaria</a:t>
            </a:r>
          </a:p>
          <a:p>
            <a:pPr algn="ctr"/>
            <a:r>
              <a:rPr lang="es-MX" sz="2400" b="1" dirty="0" smtClean="0"/>
              <a:t>Corredor Peninsular</a:t>
            </a:r>
            <a:endParaRPr lang="es-MX" sz="2400" b="1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1187624" y="3212976"/>
            <a:ext cx="2448272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3995936" y="4221088"/>
            <a:ext cx="792088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4788024" y="4365104"/>
            <a:ext cx="1152128" cy="1320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5940152" y="2420888"/>
            <a:ext cx="936104" cy="19322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6876256" y="2486932"/>
            <a:ext cx="1368152" cy="2939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3609288" y="4221088"/>
            <a:ext cx="458656" cy="13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9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8832"/>
            <a:ext cx="8262865" cy="543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87452" y="6257539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Nota:  Año de referencia 2005 antes del efecto de Stan</a:t>
            </a:r>
            <a:endParaRPr lang="es-MX" sz="1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907704" y="301633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Contribución del Corredor Peninsular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8825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862</Words>
  <Application>Microsoft Office PowerPoint</Application>
  <PresentationFormat>Presentación en pantalla (4:3)</PresentationFormat>
  <Paragraphs>139</Paragraphs>
  <Slides>22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Transporte Ferroviario en el Istmo de Tehuantepec. Plataforma para el desarrollo Logístico del Sureste Mexicano y apoyo para las Zonas Económicas Especiales.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Condicionantes actuales</vt:lpstr>
      <vt:lpstr>Presentación de PowerPoint</vt:lpstr>
      <vt:lpstr>Ineficiente conexión al muelle de contenedores de Salina Cruz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BENEFICIOS ESPERADOS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“Puente Terrestre”   Océano  Pacífico – Océano  Atlántico.</dc:title>
  <dc:creator>gbaca</dc:creator>
  <cp:lastModifiedBy>GBV</cp:lastModifiedBy>
  <cp:revision>34</cp:revision>
  <cp:lastPrinted>2013-09-11T15:46:47Z</cp:lastPrinted>
  <dcterms:created xsi:type="dcterms:W3CDTF">2013-09-10T22:31:31Z</dcterms:created>
  <dcterms:modified xsi:type="dcterms:W3CDTF">2017-04-29T18:26:51Z</dcterms:modified>
</cp:coreProperties>
</file>