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4" r:id="rId6"/>
    <p:sldId id="263" r:id="rId7"/>
    <p:sldId id="261" r:id="rId8"/>
    <p:sldId id="266" r:id="rId9"/>
    <p:sldId id="303" r:id="rId10"/>
    <p:sldId id="268" r:id="rId11"/>
    <p:sldId id="265" r:id="rId12"/>
    <p:sldId id="269" r:id="rId13"/>
    <p:sldId id="270" r:id="rId14"/>
    <p:sldId id="272" r:id="rId15"/>
    <p:sldId id="273" r:id="rId16"/>
    <p:sldId id="274" r:id="rId17"/>
    <p:sldId id="276" r:id="rId18"/>
    <p:sldId id="277" r:id="rId19"/>
    <p:sldId id="279" r:id="rId20"/>
    <p:sldId id="281" r:id="rId21"/>
    <p:sldId id="282" r:id="rId22"/>
    <p:sldId id="284" r:id="rId23"/>
    <p:sldId id="285" r:id="rId24"/>
    <p:sldId id="300" r:id="rId25"/>
    <p:sldId id="289" r:id="rId26"/>
    <p:sldId id="290" r:id="rId27"/>
    <p:sldId id="295" r:id="rId28"/>
    <p:sldId id="296" r:id="rId29"/>
    <p:sldId id="298" r:id="rId30"/>
    <p:sldId id="299" r:id="rId31"/>
    <p:sldId id="292" r:id="rId32"/>
    <p:sldId id="287" r:id="rId33"/>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9CB"/>
    <a:srgbClr val="3366CC"/>
    <a:srgbClr val="996633"/>
    <a:srgbClr val="33CCCC"/>
    <a:srgbClr val="21CFA6"/>
    <a:srgbClr val="1A9E7F"/>
    <a:srgbClr val="1DB38F"/>
    <a:srgbClr val="9CD4BD"/>
    <a:srgbClr val="A7F1E3"/>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7543" autoAdjust="0"/>
  </p:normalViewPr>
  <p:slideViewPr>
    <p:cSldViewPr>
      <p:cViewPr>
        <p:scale>
          <a:sx n="112" d="100"/>
          <a:sy n="112" d="100"/>
        </p:scale>
        <p:origin x="-780" y="-78"/>
      </p:cViewPr>
      <p:guideLst>
        <p:guide orient="horz" pos="1049"/>
        <p:guide pos="793"/>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23/06/2017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png"/><Relationship Id="rId12" Type="http://schemas.openxmlformats.org/officeDocument/2006/relationships/image" Target="../media/image30.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7.png"/><Relationship Id="rId7"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2.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41.jpeg"/><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5.png"/><Relationship Id="rId5" Type="http://schemas.openxmlformats.org/officeDocument/2006/relationships/image" Target="../media/image3.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0.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2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2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2.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22.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2.png"/><Relationship Id="rId5" Type="http://schemas.openxmlformats.org/officeDocument/2006/relationships/image" Target="../media/image58.png"/><Relationship Id="rId15" Type="http://schemas.openxmlformats.org/officeDocument/2006/relationships/image" Target="../media/image64.png"/><Relationship Id="rId10" Type="http://schemas.openxmlformats.org/officeDocument/2006/relationships/image" Target="../media/image4.png"/><Relationship Id="rId4" Type="http://schemas.openxmlformats.org/officeDocument/2006/relationships/image" Target="../media/image57.png"/><Relationship Id="rId9" Type="http://schemas.openxmlformats.org/officeDocument/2006/relationships/image" Target="../media/image3.png"/><Relationship Id="rId1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3.jpeg"/><Relationship Id="rId5" Type="http://schemas.openxmlformats.org/officeDocument/2006/relationships/image" Target="../media/image5.jpe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9 Imagen" descr="logo Gob Edo JC.png"/>
          <p:cNvPicPr>
            <a:picLocks noChangeAspect="1"/>
          </p:cNvPicPr>
          <p:nvPr/>
        </p:nvPicPr>
        <p:blipFill>
          <a:blip r:embed="rId2" cstate="print">
            <a:clrChange>
              <a:clrFrom>
                <a:srgbClr val="FFFFFE"/>
              </a:clrFrom>
              <a:clrTo>
                <a:srgbClr val="FFFFFE">
                  <a:alpha val="0"/>
                </a:srgbClr>
              </a:clrTo>
            </a:clrChange>
          </a:blip>
          <a:srcRect l="73911" t="13870" r="258" b="2924"/>
          <a:stretch>
            <a:fillRect/>
          </a:stretch>
        </p:blipFill>
        <p:spPr bwMode="auto">
          <a:xfrm>
            <a:off x="7984438" y="657126"/>
            <a:ext cx="966284" cy="791654"/>
          </a:xfrm>
          <a:prstGeom prst="rect">
            <a:avLst/>
          </a:prstGeom>
          <a:noFill/>
          <a:ln w="9525">
            <a:noFill/>
            <a:miter lim="800000"/>
            <a:headEnd/>
            <a:tailEnd/>
          </a:ln>
        </p:spPr>
      </p:pic>
      <p:pic>
        <p:nvPicPr>
          <p:cNvPr id="11" name="20 Imagen" descr="logo Gob Edo JC.png"/>
          <p:cNvPicPr>
            <a:picLocks noChangeAspect="1"/>
          </p:cNvPicPr>
          <p:nvPr/>
        </p:nvPicPr>
        <p:blipFill>
          <a:blip r:embed="rId3" cstate="print"/>
          <a:srcRect l="39058" t="11810" r="34883"/>
          <a:stretch>
            <a:fillRect/>
          </a:stretch>
        </p:blipFill>
        <p:spPr bwMode="auto">
          <a:xfrm>
            <a:off x="6660232" y="620688"/>
            <a:ext cx="949771" cy="817562"/>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pic>
        <p:nvPicPr>
          <p:cNvPr id="1031" name="Picture 7" descr="Y:\Javier Rocha\03 CONSTRUCCION 2016-2021\08 LOGOTIPOS DE GOBIERNO\PLECAS Y DISEÑOS\franja azul cielo.png"/>
          <p:cNvPicPr>
            <a:picLocks noChangeAspect="1" noChangeArrowheads="1"/>
          </p:cNvPicPr>
          <p:nvPr/>
        </p:nvPicPr>
        <p:blipFill>
          <a:blip r:embed="rId5" cstate="print"/>
          <a:srcRect/>
          <a:stretch>
            <a:fillRect/>
          </a:stretch>
        </p:blipFill>
        <p:spPr bwMode="auto">
          <a:xfrm>
            <a:off x="3401616" y="2348880"/>
            <a:ext cx="5652119" cy="1656184"/>
          </a:xfrm>
          <a:prstGeom prst="rect">
            <a:avLst/>
          </a:prstGeom>
          <a:noFill/>
          <a:effectLst>
            <a:outerShdw blurRad="317500" dist="152400" dir="5400000" sx="103000" sy="103000" algn="t" rotWithShape="0">
              <a:prstClr val="black">
                <a:alpha val="27000"/>
              </a:prstClr>
            </a:outerShdw>
          </a:effectLst>
        </p:spPr>
      </p:pic>
      <p:pic>
        <p:nvPicPr>
          <p:cNvPr id="8" name="Picture 4" descr="Carretera Temosachi - Cocomoreachi"/>
          <p:cNvPicPr>
            <a:picLocks noChangeAspect="1" noChangeArrowheads="1"/>
          </p:cNvPicPr>
          <p:nvPr/>
        </p:nvPicPr>
        <p:blipFill>
          <a:blip r:embed="rId6" cstate="print"/>
          <a:srcRect/>
          <a:stretch>
            <a:fillRect/>
          </a:stretch>
        </p:blipFill>
        <p:spPr bwMode="auto">
          <a:xfrm>
            <a:off x="215516" y="4473116"/>
            <a:ext cx="2734223" cy="1770409"/>
          </a:xfrm>
          <a:prstGeom prst="rect">
            <a:avLst/>
          </a:prstGeom>
          <a:ln>
            <a:noFill/>
          </a:ln>
          <a:effectLst>
            <a:outerShdw blurRad="292100" dist="139700" dir="2700000" algn="tl" rotWithShape="0">
              <a:srgbClr val="333333">
                <a:alpha val="65000"/>
              </a:srgbClr>
            </a:outerShdw>
          </a:effectLst>
        </p:spPr>
      </p:pic>
      <p:pic>
        <p:nvPicPr>
          <p:cNvPr id="13" name="Picture 13" descr="W:\FOTOGRAFIAS AEREAS\Carr. Samachique-Batopilas Aereas\Carr. Samachique-Batopilas_02.jpg"/>
          <p:cNvPicPr>
            <a:picLocks noChangeAspect="1" noChangeArrowheads="1"/>
          </p:cNvPicPr>
          <p:nvPr/>
        </p:nvPicPr>
        <p:blipFill>
          <a:blip r:embed="rId7" cstate="print">
            <a:lum bright="14000"/>
          </a:blip>
          <a:srcRect/>
          <a:stretch>
            <a:fillRect/>
          </a:stretch>
        </p:blipFill>
        <p:spPr bwMode="auto">
          <a:xfrm>
            <a:off x="251519" y="162811"/>
            <a:ext cx="2657935" cy="1771957"/>
          </a:xfrm>
          <a:prstGeom prst="rect">
            <a:avLst/>
          </a:prstGeom>
          <a:ln>
            <a:noFill/>
          </a:ln>
          <a:effectLst>
            <a:outerShdw blurRad="292100" dist="139700" dir="2700000" algn="tl" rotWithShape="0">
              <a:srgbClr val="333333">
                <a:alpha val="65000"/>
              </a:srgbClr>
            </a:outerShdw>
          </a:effectLst>
        </p:spPr>
      </p:pic>
      <p:pic>
        <p:nvPicPr>
          <p:cNvPr id="1029" name="Picture 5" descr="Y:\Javier Rocha\03 CONSTRUCCION 2016-2021\08 LOGOTIPOS DE GOBIERNO\PLECAS Y DISEÑOS\Chih TXT.png"/>
          <p:cNvPicPr>
            <a:picLocks noChangeAspect="1" noChangeArrowheads="1"/>
          </p:cNvPicPr>
          <p:nvPr/>
        </p:nvPicPr>
        <p:blipFill>
          <a:blip r:embed="rId8" cstate="print"/>
          <a:srcRect l="21156" t="41368" r="54461" b="26997"/>
          <a:stretch>
            <a:fillRect/>
          </a:stretch>
        </p:blipFill>
        <p:spPr bwMode="auto">
          <a:xfrm>
            <a:off x="3779912" y="2918590"/>
            <a:ext cx="4963012" cy="948811"/>
          </a:xfrm>
          <a:prstGeom prst="rect">
            <a:avLst/>
          </a:prstGeom>
          <a:noFill/>
        </p:spPr>
      </p:pic>
      <p:pic>
        <p:nvPicPr>
          <p:cNvPr id="3" name="Picture 7" descr="Y:\Javier Rocha\03 CONSTRUCCION 2016-2021\08 LOGOTIPOS DE GOBIERNO\PLECAS Y DISEÑOS\Estado TXT.png"/>
          <p:cNvPicPr>
            <a:picLocks noChangeAspect="1" noChangeArrowheads="1"/>
          </p:cNvPicPr>
          <p:nvPr/>
        </p:nvPicPr>
        <p:blipFill>
          <a:blip r:embed="rId9" cstate="print"/>
          <a:srcRect l="21514" t="21901" r="65936" b="56198"/>
          <a:stretch>
            <a:fillRect/>
          </a:stretch>
        </p:blipFill>
        <p:spPr bwMode="auto">
          <a:xfrm>
            <a:off x="3923928" y="2456892"/>
            <a:ext cx="1960218" cy="504056"/>
          </a:xfrm>
          <a:prstGeom prst="rect">
            <a:avLst/>
          </a:prstGeom>
          <a:noFill/>
        </p:spPr>
      </p:pic>
      <p:pic>
        <p:nvPicPr>
          <p:cNvPr id="20" name="Picture 9" descr="http://www.cmic.org.mx/cmic/eventos/infraestructura2030/images/portada-01-01.jpg"/>
          <p:cNvPicPr>
            <a:picLocks noChangeAspect="1" noChangeArrowheads="1"/>
          </p:cNvPicPr>
          <p:nvPr/>
        </p:nvPicPr>
        <p:blipFill>
          <a:blip r:embed="rId10" cstate="print">
            <a:clrChange>
              <a:clrFrom>
                <a:srgbClr val="FFFFFF"/>
              </a:clrFrom>
              <a:clrTo>
                <a:srgbClr val="FFFFFF">
                  <a:alpha val="0"/>
                </a:srgbClr>
              </a:clrTo>
            </a:clrChange>
          </a:blip>
          <a:srcRect l="21581" t="14138" r="21130" b="79803"/>
          <a:stretch>
            <a:fillRect/>
          </a:stretch>
        </p:blipFill>
        <p:spPr bwMode="auto">
          <a:xfrm>
            <a:off x="3491880" y="5697252"/>
            <a:ext cx="5256584" cy="648072"/>
          </a:xfrm>
          <a:prstGeom prst="rect">
            <a:avLst/>
          </a:prstGeom>
          <a:noFill/>
        </p:spPr>
      </p:pic>
      <p:grpSp>
        <p:nvGrpSpPr>
          <p:cNvPr id="27" name="26 Grupo"/>
          <p:cNvGrpSpPr/>
          <p:nvPr/>
        </p:nvGrpSpPr>
        <p:grpSpPr>
          <a:xfrm>
            <a:off x="4391980" y="5009804"/>
            <a:ext cx="3420380" cy="723452"/>
            <a:chOff x="4391980" y="5009804"/>
            <a:chExt cx="3420380" cy="723452"/>
          </a:xfrm>
        </p:grpSpPr>
        <p:pic>
          <p:nvPicPr>
            <p:cNvPr id="1033" name="Picture 9" descr="http://www.cmic.org.mx/cmic/eventos/infraestructura2030/images/portada-01-01.jpg"/>
            <p:cNvPicPr>
              <a:picLocks noChangeAspect="1" noChangeArrowheads="1"/>
            </p:cNvPicPr>
            <p:nvPr/>
          </p:nvPicPr>
          <p:blipFill>
            <a:blip r:embed="rId10" cstate="print">
              <a:clrChange>
                <a:clrFrom>
                  <a:srgbClr val="FFFFFF"/>
                </a:clrFrom>
                <a:clrTo>
                  <a:srgbClr val="FFFFFF">
                    <a:alpha val="0"/>
                  </a:srgbClr>
                </a:clrTo>
              </a:clrChange>
            </a:blip>
            <a:srcRect l="18829" t="23563" r="19174" b="68516"/>
            <a:stretch>
              <a:fillRect/>
            </a:stretch>
          </p:blipFill>
          <p:spPr bwMode="auto">
            <a:xfrm>
              <a:off x="4427984" y="5009804"/>
              <a:ext cx="3384376" cy="523379"/>
            </a:xfrm>
            <a:prstGeom prst="rect">
              <a:avLst/>
            </a:prstGeom>
            <a:noFill/>
          </p:spPr>
        </p:pic>
        <p:pic>
          <p:nvPicPr>
            <p:cNvPr id="21" name="Picture 9" descr="http://www.cmic.org.mx/cmic/eventos/infraestructura2030/images/portada-01-01.jpg"/>
            <p:cNvPicPr>
              <a:picLocks noChangeAspect="1" noChangeArrowheads="1"/>
            </p:cNvPicPr>
            <p:nvPr/>
          </p:nvPicPr>
          <p:blipFill>
            <a:blip r:embed="rId10" cstate="print">
              <a:clrChange>
                <a:clrFrom>
                  <a:srgbClr val="FFFFFF"/>
                </a:clrFrom>
                <a:clrTo>
                  <a:srgbClr val="FFFFFF">
                    <a:alpha val="0"/>
                  </a:srgbClr>
                </a:clrTo>
              </a:clrChange>
            </a:blip>
            <a:srcRect l="18829" t="33181" r="19174" b="63549"/>
            <a:stretch>
              <a:fillRect/>
            </a:stretch>
          </p:blipFill>
          <p:spPr bwMode="auto">
            <a:xfrm>
              <a:off x="4391980" y="5517232"/>
              <a:ext cx="3384376" cy="216024"/>
            </a:xfrm>
            <a:prstGeom prst="rect">
              <a:avLst/>
            </a:prstGeom>
            <a:noFill/>
          </p:spPr>
        </p:pic>
      </p:grpSp>
      <p:pic>
        <p:nvPicPr>
          <p:cNvPr id="1034" name="Picture 10" descr="Y:\Javier Rocha\03 CONSTRUCCION 2016-2021\08 LOGOTIPOS DE GOBIERNO\PLECAS Y DISEÑOS\franja gris.png"/>
          <p:cNvPicPr>
            <a:picLocks noChangeAspect="1" noChangeArrowheads="1"/>
          </p:cNvPicPr>
          <p:nvPr/>
        </p:nvPicPr>
        <p:blipFill>
          <a:blip r:embed="rId11" cstate="print"/>
          <a:srcRect/>
          <a:stretch>
            <a:fillRect/>
          </a:stretch>
        </p:blipFill>
        <p:spPr bwMode="auto">
          <a:xfrm>
            <a:off x="3383868" y="4257092"/>
            <a:ext cx="5652628" cy="622575"/>
          </a:xfrm>
          <a:prstGeom prst="rect">
            <a:avLst/>
          </a:prstGeom>
          <a:noFill/>
          <a:effectLst>
            <a:outerShdw blurRad="165100" dist="38100" dir="5400000" sx="104000" sy="104000" algn="t" rotWithShape="0">
              <a:prstClr val="black">
                <a:alpha val="23000"/>
              </a:prstClr>
            </a:outerShdw>
          </a:effectLst>
        </p:spPr>
      </p:pic>
      <p:pic>
        <p:nvPicPr>
          <p:cNvPr id="1035" name="Picture 11" descr="Y:\Javier Rocha\03 CONSTRUCCION 2016-2021\08 LOGOTIPOS DE GOBIERNO\PLECAS Y DISEÑOS\Proyectos txt.png"/>
          <p:cNvPicPr>
            <a:picLocks noChangeAspect="1" noChangeArrowheads="1"/>
          </p:cNvPicPr>
          <p:nvPr/>
        </p:nvPicPr>
        <p:blipFill>
          <a:blip r:embed="rId12" cstate="print"/>
          <a:srcRect l="13703" t="16062" r="16017" b="30403"/>
          <a:stretch>
            <a:fillRect/>
          </a:stretch>
        </p:blipFill>
        <p:spPr bwMode="auto">
          <a:xfrm>
            <a:off x="3887924" y="4329100"/>
            <a:ext cx="4811444" cy="540060"/>
          </a:xfrm>
          <a:prstGeom prst="rect">
            <a:avLst/>
          </a:prstGeom>
          <a:noFill/>
        </p:spPr>
      </p:pic>
      <p:sp>
        <p:nvSpPr>
          <p:cNvPr id="25" name="24 CuadroTexto"/>
          <p:cNvSpPr txBox="1"/>
          <p:nvPr/>
        </p:nvSpPr>
        <p:spPr>
          <a:xfrm>
            <a:off x="6929854" y="6489340"/>
            <a:ext cx="1638590" cy="276999"/>
          </a:xfrm>
          <a:prstGeom prst="rect">
            <a:avLst/>
          </a:prstGeom>
          <a:noFill/>
        </p:spPr>
        <p:txBody>
          <a:bodyPr wrap="none" rtlCol="0">
            <a:spAutoFit/>
          </a:bodyPr>
          <a:lstStyle/>
          <a:p>
            <a:r>
              <a:rPr lang="es-MX" sz="1200" b="1" i="1" dirty="0" smtClean="0">
                <a:latin typeface="Arial" pitchFamily="34" charset="0"/>
                <a:cs typeface="Arial" pitchFamily="34" charset="0"/>
              </a:rPr>
              <a:t>27 de Junio de 2017</a:t>
            </a:r>
            <a:endParaRPr lang="es-MX" sz="1200" b="1" i="1" dirty="0">
              <a:latin typeface="Arial" pitchFamily="34" charset="0"/>
              <a:cs typeface="Arial" pitchFamily="34" charset="0"/>
            </a:endParaRPr>
          </a:p>
        </p:txBody>
      </p:sp>
      <p:pic>
        <p:nvPicPr>
          <p:cNvPr id="1026" name="Picture 2" descr="Y:\Javier Rocha\03 CONSTRUCCION 2016-2021\02 DIRECCION\03 PRESENTACIONES\05 24-05-17 FORO DE CONSULTA INFRAESTRUCTURA 2030\00 MATERIAL DE APOYO\FOTOS CONSERVACION\Imagen4.jpg"/>
          <p:cNvPicPr>
            <a:picLocks noChangeAspect="1" noChangeArrowheads="1"/>
          </p:cNvPicPr>
          <p:nvPr/>
        </p:nvPicPr>
        <p:blipFill>
          <a:blip r:embed="rId13" cstate="print">
            <a:lum bright="17000"/>
          </a:blip>
          <a:srcRect t="9091"/>
          <a:stretch>
            <a:fillRect/>
          </a:stretch>
        </p:blipFill>
        <p:spPr bwMode="auto">
          <a:xfrm>
            <a:off x="3455876" y="152636"/>
            <a:ext cx="2664296" cy="1800200"/>
          </a:xfrm>
          <a:prstGeom prst="rect">
            <a:avLst/>
          </a:prstGeom>
          <a:ln>
            <a:noFill/>
          </a:ln>
          <a:effectLst>
            <a:outerShdw blurRad="292100" dist="139700" dir="2700000" algn="tl" rotWithShape="0">
              <a:srgbClr val="333333">
                <a:alpha val="65000"/>
              </a:srgbClr>
            </a:outerShdw>
          </a:effectLst>
        </p:spPr>
      </p:pic>
      <p:pic>
        <p:nvPicPr>
          <p:cNvPr id="1027" name="Picture 3" descr="Y:\Javier Rocha\03 CONSTRUCCION 2016-2021\02 DIRECCION\03 PRESENTACIONES\05 24-05-17 FORO DE CONSULTA INFRAESTRUCTURA 2030\00 MATERIAL DE APOYO\FOTOS CONSERVACION\IMG-20151127-WA0006.jpg"/>
          <p:cNvPicPr>
            <a:picLocks noChangeAspect="1" noChangeArrowheads="1"/>
          </p:cNvPicPr>
          <p:nvPr/>
        </p:nvPicPr>
        <p:blipFill>
          <a:blip r:embed="rId14" cstate="print">
            <a:lum bright="6000"/>
          </a:blip>
          <a:srcRect/>
          <a:stretch>
            <a:fillRect/>
          </a:stretch>
        </p:blipFill>
        <p:spPr bwMode="auto">
          <a:xfrm>
            <a:off x="251520" y="2348880"/>
            <a:ext cx="2664296"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par>
                                <p:cTn id="15" presetID="53"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1000" fill="hold"/>
                                        <p:tgtEl>
                                          <p:spTgt spid="1027"/>
                                        </p:tgtEl>
                                        <p:attrNameLst>
                                          <p:attrName>ppt_w</p:attrName>
                                        </p:attrNameLst>
                                      </p:cBhvr>
                                      <p:tavLst>
                                        <p:tav tm="0">
                                          <p:val>
                                            <p:fltVal val="0"/>
                                          </p:val>
                                        </p:tav>
                                        <p:tav tm="100000">
                                          <p:val>
                                            <p:strVal val="#ppt_w"/>
                                          </p:val>
                                        </p:tav>
                                      </p:tavLst>
                                    </p:anim>
                                    <p:anim calcmode="lin" valueType="num">
                                      <p:cBhvr>
                                        <p:cTn id="18" dur="1000" fill="hold"/>
                                        <p:tgtEl>
                                          <p:spTgt spid="1027"/>
                                        </p:tgtEl>
                                        <p:attrNameLst>
                                          <p:attrName>ppt_h</p:attrName>
                                        </p:attrNameLst>
                                      </p:cBhvr>
                                      <p:tavLst>
                                        <p:tav tm="0">
                                          <p:val>
                                            <p:fltVal val="0"/>
                                          </p:val>
                                        </p:tav>
                                        <p:tav tm="100000">
                                          <p:val>
                                            <p:strVal val="#ppt_h"/>
                                          </p:val>
                                        </p:tav>
                                      </p:tavLst>
                                    </p:anim>
                                    <p:animEffect transition="in" filter="fade">
                                      <p:cBhvr>
                                        <p:cTn id="19" dur="1000"/>
                                        <p:tgtEl>
                                          <p:spTgt spid="1027"/>
                                        </p:tgtEl>
                                      </p:cBhvr>
                                    </p:animEffect>
                                  </p:childTnLst>
                                </p:cTn>
                              </p:par>
                              <p:par>
                                <p:cTn id="20" presetID="53"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fade">
                                      <p:cBhvr>
                                        <p:cTn id="34" dur="2000"/>
                                        <p:tgtEl>
                                          <p:spTgt spid="1031"/>
                                        </p:tgtEl>
                                      </p:cBhvr>
                                    </p:animEffect>
                                  </p:childTnLst>
                                </p:cTn>
                              </p:par>
                              <p:par>
                                <p:cTn id="35" presetID="10" presetClass="entr" presetSubtype="0"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2000"/>
                                        <p:tgtEl>
                                          <p:spTgt spid="1029"/>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wipe(right)">
                                      <p:cBhvr>
                                        <p:cTn id="44" dur="500"/>
                                        <p:tgtEl>
                                          <p:spTgt spid="1034"/>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1035"/>
                                        </p:tgtEl>
                                        <p:attrNameLst>
                                          <p:attrName>style.visibility</p:attrName>
                                        </p:attrNameLst>
                                      </p:cBhvr>
                                      <p:to>
                                        <p:strVal val="visible"/>
                                      </p:to>
                                    </p:set>
                                    <p:animEffect transition="in" filter="wipe(left)">
                                      <p:cBhvr>
                                        <p:cTn id="48" dur="1000"/>
                                        <p:tgtEl>
                                          <p:spTgt spid="1035"/>
                                        </p:tgtEl>
                                      </p:cBhvr>
                                    </p:animEffect>
                                  </p:childTnLst>
                                </p:cTn>
                              </p:par>
                            </p:childTnLst>
                          </p:cTn>
                        </p:par>
                        <p:par>
                          <p:cTn id="49" fill="hold">
                            <p:stCondLst>
                              <p:cond delay="5500"/>
                            </p:stCondLst>
                            <p:childTnLst>
                              <p:par>
                                <p:cTn id="50" presetID="2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2000"/>
                                        <p:tgtEl>
                                          <p:spTgt spid="27"/>
                                        </p:tgtEl>
                                      </p:cBhvr>
                                    </p:animEffect>
                                  </p:childTnLst>
                                </p:cTn>
                              </p:par>
                              <p:par>
                                <p:cTn id="53" presetID="2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108012" y="2564904"/>
            <a:ext cx="8676964" cy="1224136"/>
          </a:xfrm>
          <a:prstGeom prst="rect">
            <a:avLst/>
          </a:prstGeom>
          <a:noFill/>
          <a:effectLst>
            <a:outerShdw blurRad="317500" dist="152400" dir="5400000" sx="103000" sy="103000" algn="t" rotWithShape="0">
              <a:prstClr val="black">
                <a:alpha val="27000"/>
              </a:prstClr>
            </a:outerShdw>
          </a:effectLst>
        </p:spPr>
      </p:pic>
      <p:pic>
        <p:nvPicPr>
          <p:cNvPr id="13" name="20 Imagen" descr="logo Gob Edo JC.png"/>
          <p:cNvPicPr>
            <a:picLocks noChangeAspect="1"/>
          </p:cNvPicPr>
          <p:nvPr/>
        </p:nvPicPr>
        <p:blipFill>
          <a:blip r:embed="rId4" cstate="print"/>
          <a:srcRect l="39058" t="11810" r="34883" b="26050"/>
          <a:stretch>
            <a:fillRect/>
          </a:stretch>
        </p:blipFill>
        <p:spPr bwMode="auto">
          <a:xfrm>
            <a:off x="8100392" y="5985284"/>
            <a:ext cx="1187214" cy="720080"/>
          </a:xfrm>
          <a:prstGeom prst="rect">
            <a:avLst/>
          </a:prstGeom>
          <a:noFill/>
          <a:ln w="9525">
            <a:noFill/>
            <a:miter lim="800000"/>
            <a:headEnd/>
            <a:tailEnd/>
          </a:ln>
        </p:spPr>
      </p:pic>
      <p:pic>
        <p:nvPicPr>
          <p:cNvPr id="22530"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95536" y="2780928"/>
            <a:ext cx="8100900" cy="900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wipe(left)">
                                      <p:cBhvr>
                                        <p:cTn id="14"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Y:\Javier Rocha\03 CONSTRUCCION 2016-2021\08 LOGOTIPOS DE GOBIERNO\PLECAS Y DISEÑOS\franja azul cielo.png"/>
          <p:cNvPicPr>
            <a:picLocks noChangeAspect="1" noChangeArrowheads="1"/>
          </p:cNvPicPr>
          <p:nvPr/>
        </p:nvPicPr>
        <p:blipFill>
          <a:blip r:embed="rId2"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4" name="20 Imagen" descr="logo Gob Edo JC.png"/>
          <p:cNvPicPr>
            <a:picLocks noChangeAspect="1"/>
          </p:cNvPicPr>
          <p:nvPr/>
        </p:nvPicPr>
        <p:blipFill>
          <a:blip r:embed="rId3" cstate="print"/>
          <a:srcRect l="39058" t="11810" r="34883" b="26050"/>
          <a:stretch>
            <a:fillRect/>
          </a:stretch>
        </p:blipFill>
        <p:spPr bwMode="auto">
          <a:xfrm>
            <a:off x="107504" y="332656"/>
            <a:ext cx="1187214" cy="720080"/>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sp>
        <p:nvSpPr>
          <p:cNvPr id="11" name="10 CuadroTexto"/>
          <p:cNvSpPr txBox="1"/>
          <p:nvPr/>
        </p:nvSpPr>
        <p:spPr>
          <a:xfrm>
            <a:off x="323850" y="1376772"/>
            <a:ext cx="8604956" cy="461665"/>
          </a:xfrm>
          <a:prstGeom prst="rect">
            <a:avLst/>
          </a:prstGeom>
          <a:noFill/>
        </p:spPr>
        <p:txBody>
          <a:bodyPr wrap="square" rtlCol="0">
            <a:spAutoFit/>
          </a:bodyPr>
          <a:lstStyle/>
          <a:p>
            <a:pPr algn="just"/>
            <a:r>
              <a:rPr lang="es-MX" sz="2400" b="1" dirty="0" smtClean="0"/>
              <a:t>Infraestructura Estratégica para el Desarrollo Económico y Social</a:t>
            </a:r>
            <a:endParaRPr lang="es-MX" sz="2400" b="1" dirty="0"/>
          </a:p>
        </p:txBody>
      </p:sp>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404664"/>
            <a:ext cx="5148572" cy="572064"/>
          </a:xfrm>
          <a:prstGeom prst="rect">
            <a:avLst/>
          </a:prstGeom>
          <a:noFill/>
        </p:spPr>
      </p:pic>
      <p:grpSp>
        <p:nvGrpSpPr>
          <p:cNvPr id="32" name="31 Grupo"/>
          <p:cNvGrpSpPr/>
          <p:nvPr/>
        </p:nvGrpSpPr>
        <p:grpSpPr>
          <a:xfrm>
            <a:off x="647700" y="2564904"/>
            <a:ext cx="8172772" cy="720080"/>
            <a:chOff x="6300192" y="2420888"/>
            <a:chExt cx="2520280" cy="828092"/>
          </a:xfrm>
          <a:gradFill flip="none" rotWithShape="1">
            <a:gsLst>
              <a:gs pos="0">
                <a:schemeClr val="accent1">
                  <a:tint val="66000"/>
                  <a:satMod val="160000"/>
                  <a:alpha val="21000"/>
                </a:schemeClr>
              </a:gs>
              <a:gs pos="50000">
                <a:schemeClr val="accent1">
                  <a:tint val="44500"/>
                  <a:satMod val="160000"/>
                </a:schemeClr>
              </a:gs>
              <a:gs pos="100000">
                <a:schemeClr val="accent1">
                  <a:tint val="23500"/>
                  <a:satMod val="160000"/>
                </a:schemeClr>
              </a:gs>
            </a:gsLst>
            <a:lin ang="5400000" scaled="1"/>
            <a:tileRect/>
          </a:gradFill>
        </p:grpSpPr>
        <p:sp>
          <p:nvSpPr>
            <p:cNvPr id="25" name="24 Rectángulo redondeado"/>
            <p:cNvSpPr/>
            <p:nvPr/>
          </p:nvSpPr>
          <p:spPr>
            <a:xfrm>
              <a:off x="6300192" y="2420888"/>
              <a:ext cx="2520280" cy="8280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20" name="19 Rectángulo"/>
            <p:cNvSpPr/>
            <p:nvPr/>
          </p:nvSpPr>
          <p:spPr>
            <a:xfrm>
              <a:off x="6372200" y="2528900"/>
              <a:ext cx="2340260" cy="652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1.- Construcción y Modernización de los Ejes y Corredores Comerciales</a:t>
              </a:r>
              <a:endParaRPr lang="es-MX" sz="1600" b="1" dirty="0">
                <a:solidFill>
                  <a:schemeClr val="tx1"/>
                </a:solidFill>
              </a:endParaRPr>
            </a:p>
          </p:txBody>
        </p:sp>
      </p:grpSp>
      <p:grpSp>
        <p:nvGrpSpPr>
          <p:cNvPr id="27" name="26 Grupo"/>
          <p:cNvGrpSpPr/>
          <p:nvPr/>
        </p:nvGrpSpPr>
        <p:grpSpPr>
          <a:xfrm>
            <a:off x="647700" y="3609020"/>
            <a:ext cx="8172772" cy="720080"/>
            <a:chOff x="6300192" y="2420888"/>
            <a:chExt cx="2520280" cy="828092"/>
          </a:xfrm>
          <a:gradFill flip="none" rotWithShape="1">
            <a:gsLst>
              <a:gs pos="0">
                <a:schemeClr val="accent1">
                  <a:tint val="66000"/>
                  <a:satMod val="160000"/>
                  <a:alpha val="21000"/>
                </a:schemeClr>
              </a:gs>
              <a:gs pos="50000">
                <a:schemeClr val="accent1">
                  <a:tint val="44500"/>
                  <a:satMod val="160000"/>
                </a:schemeClr>
              </a:gs>
              <a:gs pos="100000">
                <a:schemeClr val="accent1">
                  <a:tint val="23500"/>
                  <a:satMod val="160000"/>
                </a:schemeClr>
              </a:gs>
            </a:gsLst>
            <a:lin ang="5400000" scaled="1"/>
            <a:tileRect/>
          </a:gradFill>
        </p:grpSpPr>
        <p:sp>
          <p:nvSpPr>
            <p:cNvPr id="28" name="27 Rectángulo redondeado"/>
            <p:cNvSpPr/>
            <p:nvPr/>
          </p:nvSpPr>
          <p:spPr>
            <a:xfrm>
              <a:off x="6300192" y="2420888"/>
              <a:ext cx="2520280" cy="8280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33" name="32 Rectángulo"/>
            <p:cNvSpPr/>
            <p:nvPr/>
          </p:nvSpPr>
          <p:spPr>
            <a:xfrm>
              <a:off x="6372200" y="2528900"/>
              <a:ext cx="2340260" cy="652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2.- Construcción de Carreteras Interestatales</a:t>
              </a:r>
              <a:endParaRPr lang="es-MX" sz="1600" b="1" dirty="0">
                <a:solidFill>
                  <a:schemeClr val="tx1"/>
                </a:solidFill>
              </a:endParaRPr>
            </a:p>
          </p:txBody>
        </p:sp>
      </p:grpSp>
      <p:grpSp>
        <p:nvGrpSpPr>
          <p:cNvPr id="38" name="37 Grupo"/>
          <p:cNvGrpSpPr/>
          <p:nvPr/>
        </p:nvGrpSpPr>
        <p:grpSpPr>
          <a:xfrm>
            <a:off x="647700" y="4653136"/>
            <a:ext cx="8172772" cy="720080"/>
            <a:chOff x="6300192" y="2420888"/>
            <a:chExt cx="2520280" cy="828092"/>
          </a:xfrm>
          <a:gradFill flip="none" rotWithShape="1">
            <a:gsLst>
              <a:gs pos="0">
                <a:schemeClr val="accent1">
                  <a:tint val="66000"/>
                  <a:satMod val="160000"/>
                  <a:alpha val="21000"/>
                </a:schemeClr>
              </a:gs>
              <a:gs pos="50000">
                <a:schemeClr val="accent1">
                  <a:tint val="44500"/>
                  <a:satMod val="160000"/>
                </a:schemeClr>
              </a:gs>
              <a:gs pos="100000">
                <a:schemeClr val="accent1">
                  <a:tint val="23500"/>
                  <a:satMod val="160000"/>
                </a:schemeClr>
              </a:gs>
            </a:gsLst>
            <a:lin ang="5400000" scaled="1"/>
            <a:tileRect/>
          </a:gradFill>
        </p:grpSpPr>
        <p:sp>
          <p:nvSpPr>
            <p:cNvPr id="39" name="38 Rectángulo redondeado"/>
            <p:cNvSpPr/>
            <p:nvPr/>
          </p:nvSpPr>
          <p:spPr>
            <a:xfrm>
              <a:off x="6300192" y="2420888"/>
              <a:ext cx="2520280" cy="8280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p>
          </p:txBody>
        </p:sp>
        <p:sp>
          <p:nvSpPr>
            <p:cNvPr id="40" name="39 Rectángulo"/>
            <p:cNvSpPr/>
            <p:nvPr/>
          </p:nvSpPr>
          <p:spPr>
            <a:xfrm>
              <a:off x="6372200" y="2528900"/>
              <a:ext cx="2340260" cy="652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3.- Modernización de la Infraestructura Ferroviaria y Fronteriza</a:t>
              </a:r>
              <a:endParaRPr lang="es-MX" sz="1600"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404664"/>
            <a:ext cx="5148572" cy="572064"/>
          </a:xfrm>
          <a:prstGeom prst="rect">
            <a:avLst/>
          </a:prstGeom>
          <a:noFill/>
        </p:spPr>
      </p:pic>
      <p:pic>
        <p:nvPicPr>
          <p:cNvPr id="30" name="Picture 10" descr="Y:\Javier Rocha\03 CONSTRUCCION 2016-2021\08 LOGOTIPOS DE GOBIERNO\PLECAS Y DISEÑOS\franja gris.png"/>
          <p:cNvPicPr>
            <a:picLocks noChangeAspect="1" noChangeArrowheads="1"/>
          </p:cNvPicPr>
          <p:nvPr/>
        </p:nvPicPr>
        <p:blipFill>
          <a:blip r:embed="rId6" cstate="print"/>
          <a:srcRect/>
          <a:stretch>
            <a:fillRect/>
          </a:stretch>
        </p:blipFill>
        <p:spPr bwMode="auto">
          <a:xfrm>
            <a:off x="323850" y="1412777"/>
            <a:ext cx="5652628" cy="432048"/>
          </a:xfrm>
          <a:prstGeom prst="rect">
            <a:avLst/>
          </a:prstGeom>
          <a:noFill/>
          <a:effectLst>
            <a:outerShdw blurRad="165100" dist="38100" dir="5400000" sx="104000" sy="104000" algn="t" rotWithShape="0">
              <a:prstClr val="black">
                <a:alpha val="23000"/>
              </a:prstClr>
            </a:outerShdw>
          </a:effectLst>
        </p:spPr>
      </p:pic>
      <p:sp>
        <p:nvSpPr>
          <p:cNvPr id="15" name="6 CuadroTexto"/>
          <p:cNvSpPr txBox="1">
            <a:spLocks noChangeArrowheads="1"/>
          </p:cNvSpPr>
          <p:nvPr/>
        </p:nvSpPr>
        <p:spPr bwMode="auto">
          <a:xfrm>
            <a:off x="467544" y="2096852"/>
            <a:ext cx="8136197" cy="3539430"/>
          </a:xfrm>
          <a:prstGeom prst="rect">
            <a:avLst/>
          </a:prstGeom>
          <a:noFill/>
          <a:ln w="9525">
            <a:noFill/>
            <a:miter lim="800000"/>
            <a:headEnd/>
            <a:tailEnd/>
          </a:ln>
        </p:spPr>
        <p:txBody>
          <a:bodyPr wrap="square">
            <a:spAutoFit/>
          </a:bodyPr>
          <a:lstStyle/>
          <a:p>
            <a:pPr algn="just"/>
            <a:r>
              <a:rPr lang="es-MX" sz="1600" b="1" dirty="0"/>
              <a:t>Actualmente</a:t>
            </a:r>
            <a:r>
              <a:rPr lang="es-MX" sz="1600" dirty="0"/>
              <a:t> </a:t>
            </a:r>
            <a:r>
              <a:rPr lang="es-MX" sz="1600" b="1" dirty="0"/>
              <a:t>algunos tramos carreteros que comprenden la Ruta Cd. Juárez - Durango ya no cumplen con las expectativas de seguridad y comodidad que demandan los usuarios.</a:t>
            </a:r>
          </a:p>
          <a:p>
            <a:pPr algn="just"/>
            <a:endParaRPr lang="es-MX" sz="1600" b="1" dirty="0"/>
          </a:p>
          <a:p>
            <a:pPr algn="just"/>
            <a:r>
              <a:rPr lang="es-MX" sz="1600" b="1" dirty="0"/>
              <a:t>Con la conclusión del Corredor Mazatlán – </a:t>
            </a:r>
            <a:r>
              <a:rPr lang="es-MX" sz="1600" b="1" dirty="0" smtClean="0"/>
              <a:t>Matamoros, Tamps., </a:t>
            </a:r>
            <a:r>
              <a:rPr lang="es-MX" sz="1600" b="1" dirty="0"/>
              <a:t>en su tramo de Durango a Mazatlán se estima que se verá incrementado el flujo de transito pesado derivado del aumento de operaciones de transporte hacia el Norte del País, lo cual incrementará el problema que genera la mezcla de transito ligero y pesado.</a:t>
            </a:r>
          </a:p>
          <a:p>
            <a:pPr algn="just"/>
            <a:endParaRPr lang="es-MX" sz="1600" b="1" dirty="0"/>
          </a:p>
          <a:p>
            <a:pPr algn="just"/>
            <a:r>
              <a:rPr lang="es-MX" sz="1600" b="1" dirty="0"/>
              <a:t>Con la realización del Corredor se fortalecerá la integración regional entre los Estados de Durango y Chihuahua, ya que facilitará el intercambio de bienes y servicios, así como el traslado de personas que permiten llegar a los puertos del Pacífico y del Golfo.</a:t>
            </a:r>
          </a:p>
          <a:p>
            <a:pPr algn="just"/>
            <a:endParaRPr lang="es-MX" sz="1600" b="1" dirty="0"/>
          </a:p>
          <a:p>
            <a:pPr algn="just"/>
            <a:r>
              <a:rPr lang="es-MX" sz="1600" b="1" dirty="0"/>
              <a:t>Para ello, se ha considerado la construcción y modernización de los siguientes tramos, que no cuentan con las características de servicio necesarias para su operación.</a:t>
            </a:r>
            <a:endParaRPr lang="es-ES" sz="1600" b="1" dirty="0"/>
          </a:p>
        </p:txBody>
      </p:sp>
      <p:pic>
        <p:nvPicPr>
          <p:cNvPr id="3075" name="Picture 3" descr="Y:\Javier Rocha\03 CONSTRUCCION 2016-2021\02 DIRECCION\03 PRESENTACIONES\05 24-05-17 FORO DE CONSULTA INFRAESTRUCTURA 2030\00 MATERIAL DE APOYO\1 economico del norte.png"/>
          <p:cNvPicPr>
            <a:picLocks noChangeAspect="1" noChangeArrowheads="1"/>
          </p:cNvPicPr>
          <p:nvPr/>
        </p:nvPicPr>
        <p:blipFill>
          <a:blip r:embed="rId7" cstate="print"/>
          <a:srcRect l="9664" t="15779" r="22555" b="50116"/>
          <a:stretch>
            <a:fillRect/>
          </a:stretch>
        </p:blipFill>
        <p:spPr bwMode="auto">
          <a:xfrm>
            <a:off x="431540" y="1448780"/>
            <a:ext cx="5363951" cy="397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2000"/>
                                        <p:tgtEl>
                                          <p:spTgt spid="3075"/>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63 Grupo"/>
          <p:cNvGrpSpPr>
            <a:grpSpLocks/>
          </p:cNvGrpSpPr>
          <p:nvPr/>
        </p:nvGrpSpPr>
        <p:grpSpPr bwMode="auto">
          <a:xfrm>
            <a:off x="4716016" y="1304764"/>
            <a:ext cx="4104456" cy="5059400"/>
            <a:chOff x="3419475" y="584200"/>
            <a:chExt cx="5040313" cy="6081713"/>
          </a:xfrm>
        </p:grpSpPr>
        <p:pic>
          <p:nvPicPr>
            <p:cNvPr id="16" name="Picture 44" descr="E:\CONSTRUCCION 10-16\02 DIRECCION\03 PRESENTACIONES\39 6-02-14 PRESENTACION CORREDORES CONAGO 2014\00 PRESENTACION CONAGO 2014\00 MATERIAL DE APOYO\Mapa Base 2 infra.jpg"/>
            <p:cNvPicPr>
              <a:picLocks noChangeAspect="1" noChangeArrowheads="1"/>
            </p:cNvPicPr>
            <p:nvPr/>
          </p:nvPicPr>
          <p:blipFill>
            <a:blip r:embed="rId2" cstate="print"/>
            <a:srcRect/>
            <a:stretch>
              <a:fillRect/>
            </a:stretch>
          </p:blipFill>
          <p:spPr bwMode="auto">
            <a:xfrm>
              <a:off x="3419475" y="584200"/>
              <a:ext cx="5040313" cy="6081713"/>
            </a:xfrm>
            <a:prstGeom prst="rect">
              <a:avLst/>
            </a:prstGeom>
            <a:noFill/>
            <a:ln w="9525">
              <a:noFill/>
              <a:miter lim="800000"/>
              <a:headEnd/>
              <a:tailEnd/>
            </a:ln>
          </p:spPr>
        </p:pic>
        <p:pic>
          <p:nvPicPr>
            <p:cNvPr id="17" name="Picture 51" descr="E:\39 6-02-14 PRESENTACION CORREDORES CONAGO 2014\00 PRESENTACION CONAGO 2014\01 CORREDOR ECONOMICO DEL NORTE\Aeropuerto.png"/>
            <p:cNvPicPr>
              <a:picLocks noChangeAspect="1" noChangeArrowheads="1"/>
            </p:cNvPicPr>
            <p:nvPr/>
          </p:nvPicPr>
          <p:blipFill>
            <a:blip r:embed="rId3" cstate="print"/>
            <a:srcRect l="29170" t="19553" r="19781" b="41345"/>
            <a:stretch>
              <a:fillRect/>
            </a:stretch>
          </p:blipFill>
          <p:spPr bwMode="auto">
            <a:xfrm>
              <a:off x="7200292" y="2924944"/>
              <a:ext cx="252028" cy="216024"/>
            </a:xfrm>
            <a:prstGeom prst="rect">
              <a:avLst/>
            </a:prstGeom>
            <a:noFill/>
            <a:ln w="9525">
              <a:noFill/>
              <a:miter lim="800000"/>
              <a:headEnd/>
              <a:tailEnd/>
            </a:ln>
          </p:spPr>
        </p:pic>
        <p:pic>
          <p:nvPicPr>
            <p:cNvPr id="18" name="Picture 51" descr="E:\39 6-02-14 PRESENTACION CORREDORES CONAGO 2014\00 PRESENTACION CONAGO 2014\01 CORREDOR ECONOMICO DEL NORTE\Aeropuerto.png"/>
            <p:cNvPicPr>
              <a:picLocks noChangeAspect="1" noChangeArrowheads="1"/>
            </p:cNvPicPr>
            <p:nvPr/>
          </p:nvPicPr>
          <p:blipFill>
            <a:blip r:embed="rId4" cstate="print"/>
            <a:srcRect l="29170" t="19553" r="19781" b="41345"/>
            <a:stretch>
              <a:fillRect/>
            </a:stretch>
          </p:blipFill>
          <p:spPr bwMode="auto">
            <a:xfrm>
              <a:off x="6660232" y="4066785"/>
              <a:ext cx="180020" cy="154303"/>
            </a:xfrm>
            <a:prstGeom prst="rect">
              <a:avLst/>
            </a:prstGeom>
            <a:noFill/>
            <a:ln w="9525">
              <a:noFill/>
              <a:miter lim="800000"/>
              <a:headEnd/>
              <a:tailEnd/>
            </a:ln>
          </p:spPr>
        </p:pic>
      </p:grpSp>
      <p:pic>
        <p:nvPicPr>
          <p:cNvPr id="1030" name="Picture 6" descr="Y:\Javier Rocha\03 CONSTRUCCION 2016-2021\08 LOGOTIPOS DE GOBIERNO\PLECAS Y DISEÑOS\Diseño Pleca Azul Inf Corral.png"/>
          <p:cNvPicPr>
            <a:picLocks noChangeAspect="1" noChangeArrowheads="1"/>
          </p:cNvPicPr>
          <p:nvPr/>
        </p:nvPicPr>
        <p:blipFill>
          <a:blip r:embed="rId5"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6"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7" cstate="print"/>
          <a:srcRect l="39058" t="11810" r="34883" b="26050"/>
          <a:stretch>
            <a:fillRect/>
          </a:stretch>
        </p:blipFill>
        <p:spPr bwMode="auto">
          <a:xfrm>
            <a:off x="143508"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8" cstate="print"/>
          <a:srcRect l="30120" t="53536" r="34381" b="19696"/>
          <a:stretch>
            <a:fillRect/>
          </a:stretch>
        </p:blipFill>
        <p:spPr bwMode="auto">
          <a:xfrm>
            <a:off x="4429344" y="356810"/>
            <a:ext cx="4283115" cy="475902"/>
          </a:xfrm>
          <a:prstGeom prst="rect">
            <a:avLst/>
          </a:prstGeom>
          <a:noFill/>
        </p:spPr>
      </p:pic>
      <p:pic>
        <p:nvPicPr>
          <p:cNvPr id="23554" name="Picture 2" descr="Y:\Javier Rocha\03 CONSTRUCCION 2016-2021\02 DIRECCION\03 PRESENTACIONES\05 24-05-17 FORO DE CONSULTA INFRAESTRUCTURA 2030\00 MATERIAL DE APOYO\1 CEN.png"/>
          <p:cNvPicPr>
            <a:picLocks noChangeAspect="1" noChangeArrowheads="1"/>
          </p:cNvPicPr>
          <p:nvPr/>
        </p:nvPicPr>
        <p:blipFill>
          <a:blip r:embed="rId9" cstate="print"/>
          <a:srcRect l="22642" t="18550" r="16043" b="52978"/>
          <a:stretch>
            <a:fillRect/>
          </a:stretch>
        </p:blipFill>
        <p:spPr bwMode="auto">
          <a:xfrm>
            <a:off x="5595529" y="843072"/>
            <a:ext cx="3064306" cy="209663"/>
          </a:xfrm>
          <a:prstGeom prst="rect">
            <a:avLst/>
          </a:prstGeom>
          <a:noFill/>
        </p:spPr>
      </p:pic>
      <p:pic>
        <p:nvPicPr>
          <p:cNvPr id="19" name="Picture 13" descr="E:\CONSTRUCCION 10-16\02 DIRECCION\03 PRESENTACIONES\39 6-02-14 PRESENTACION CORREDORES CONAGO 2014\00 PRESENTACION CONAGO 2014\00 MATERIAL DE APOYO\Corredor Eco Norte.png"/>
          <p:cNvPicPr>
            <a:picLocks noChangeAspect="1" noChangeArrowheads="1"/>
          </p:cNvPicPr>
          <p:nvPr/>
        </p:nvPicPr>
        <p:blipFill>
          <a:blip r:embed="rId10" cstate="print"/>
          <a:srcRect l="23709" t="1706" r="47508" b="6757"/>
          <a:stretch>
            <a:fillRect/>
          </a:stretch>
        </p:blipFill>
        <p:spPr bwMode="auto">
          <a:xfrm>
            <a:off x="6519771" y="1376772"/>
            <a:ext cx="860541" cy="4356484"/>
          </a:xfrm>
          <a:prstGeom prst="rect">
            <a:avLst/>
          </a:prstGeom>
          <a:noFill/>
          <a:ln w="9525">
            <a:noFill/>
            <a:miter lim="800000"/>
            <a:headEnd/>
            <a:tailEnd/>
          </a:ln>
        </p:spPr>
      </p:pic>
      <p:sp>
        <p:nvSpPr>
          <p:cNvPr id="23" name="20 CuadroTexto"/>
          <p:cNvSpPr txBox="1">
            <a:spLocks noChangeArrowheads="1"/>
          </p:cNvSpPr>
          <p:nvPr/>
        </p:nvSpPr>
        <p:spPr bwMode="auto">
          <a:xfrm>
            <a:off x="423404" y="1819853"/>
            <a:ext cx="2564420" cy="276999"/>
          </a:xfrm>
          <a:prstGeom prst="rect">
            <a:avLst/>
          </a:prstGeom>
          <a:noFill/>
          <a:ln w="9525">
            <a:noFill/>
            <a:miter lim="800000"/>
            <a:headEnd/>
            <a:tailEnd/>
          </a:ln>
        </p:spPr>
        <p:txBody>
          <a:bodyPr wrap="none">
            <a:spAutoFit/>
          </a:bodyPr>
          <a:lstStyle/>
          <a:p>
            <a:pPr algn="r"/>
            <a:r>
              <a:rPr lang="es-MX" sz="1200" b="1" dirty="0"/>
              <a:t>Tramos </a:t>
            </a:r>
            <a:r>
              <a:rPr lang="es-MX" sz="1200" b="1" dirty="0" smtClean="0"/>
              <a:t>por Modernizar y/o Construir</a:t>
            </a:r>
            <a:endParaRPr lang="es-MX" sz="1200" b="1" dirty="0"/>
          </a:p>
        </p:txBody>
      </p:sp>
      <p:pic>
        <p:nvPicPr>
          <p:cNvPr id="43" name="Picture 17" descr="E:\CONSTRUCCION 10-16\02 DIRECCION\03 PRESENTACIONES\39 6-02-14 PRESENTACION CORREDORES CONAGO 2014\00 PRESENTACION CONAGO 2014\00 MATERIAL DE APOYO\03 22 a Jeronimo.png"/>
          <p:cNvPicPr>
            <a:picLocks noChangeAspect="1" noChangeArrowheads="1"/>
          </p:cNvPicPr>
          <p:nvPr/>
        </p:nvPicPr>
        <p:blipFill>
          <a:blip r:embed="rId11" cstate="print"/>
          <a:srcRect/>
          <a:stretch>
            <a:fillRect/>
          </a:stretch>
        </p:blipFill>
        <p:spPr bwMode="auto">
          <a:xfrm>
            <a:off x="6516216" y="1412776"/>
            <a:ext cx="55467" cy="149233"/>
          </a:xfrm>
          <a:prstGeom prst="rect">
            <a:avLst/>
          </a:prstGeom>
          <a:noFill/>
          <a:ln w="9525">
            <a:noFill/>
            <a:miter lim="800000"/>
            <a:headEnd/>
            <a:tailEnd/>
          </a:ln>
        </p:spPr>
      </p:pic>
      <p:pic>
        <p:nvPicPr>
          <p:cNvPr id="44" name="Picture 18" descr="E:\CONSTRUCCION 10-16\02 DIRECCION\03 PRESENTACIONES\39 6-02-14 PRESENTACION CORREDORES CONAGO 2014\00 PRESENTACION CONAGO 2014\00 MATERIAL DE APOYO\04 Libram Ferroviario.png"/>
          <p:cNvPicPr>
            <a:picLocks noChangeAspect="1" noChangeArrowheads="1"/>
          </p:cNvPicPr>
          <p:nvPr/>
        </p:nvPicPr>
        <p:blipFill>
          <a:blip r:embed="rId12" cstate="print"/>
          <a:srcRect/>
          <a:stretch>
            <a:fillRect/>
          </a:stretch>
        </p:blipFill>
        <p:spPr bwMode="auto">
          <a:xfrm>
            <a:off x="6470059" y="1412776"/>
            <a:ext cx="190173" cy="380346"/>
          </a:xfrm>
          <a:prstGeom prst="rect">
            <a:avLst/>
          </a:prstGeom>
          <a:noFill/>
          <a:ln w="9525">
            <a:noFill/>
            <a:miter lim="800000"/>
            <a:headEnd/>
            <a:tailEnd/>
          </a:ln>
        </p:spPr>
      </p:pic>
      <p:pic>
        <p:nvPicPr>
          <p:cNvPr id="45" name="Picture 19" descr="E:\CONSTRUCCION 10-16\02 DIRECCION\03 PRESENTACIONES\39 6-02-14 PRESENTACION CORREDORES CONAGO 2014\00 PRESENTACION CONAGO 2014\00 MATERIAL DE APOYO\05 Lib Juarez.png"/>
          <p:cNvPicPr>
            <a:picLocks noChangeAspect="1" noChangeArrowheads="1"/>
          </p:cNvPicPr>
          <p:nvPr/>
        </p:nvPicPr>
        <p:blipFill>
          <a:blip r:embed="rId13" cstate="print"/>
          <a:srcRect/>
          <a:stretch>
            <a:fillRect/>
          </a:stretch>
        </p:blipFill>
        <p:spPr bwMode="auto">
          <a:xfrm rot="1213541">
            <a:off x="6668181" y="1691823"/>
            <a:ext cx="245640" cy="89804"/>
          </a:xfrm>
          <a:prstGeom prst="rect">
            <a:avLst/>
          </a:prstGeom>
          <a:noFill/>
          <a:ln w="9525">
            <a:noFill/>
            <a:miter lim="800000"/>
            <a:headEnd/>
            <a:tailEnd/>
          </a:ln>
        </p:spPr>
      </p:pic>
      <p:pic>
        <p:nvPicPr>
          <p:cNvPr id="47" name="Picture 23" descr="E:\CONSTRUCCION 10-16\02 DIRECCION\03 PRESENTACIONES\39 6-02-14 PRESENTACION CORREDORES CONAGO 2014\00 PRESENTACION CONAGO 2014\00 MATERIAL DE APOYO\07 libramiento Chih.png"/>
          <p:cNvPicPr>
            <a:picLocks noChangeAspect="1" noChangeArrowheads="1"/>
          </p:cNvPicPr>
          <p:nvPr/>
        </p:nvPicPr>
        <p:blipFill>
          <a:blip r:embed="rId14" cstate="print"/>
          <a:srcRect/>
          <a:stretch>
            <a:fillRect/>
          </a:stretch>
        </p:blipFill>
        <p:spPr bwMode="auto">
          <a:xfrm>
            <a:off x="6697275" y="3653988"/>
            <a:ext cx="106973" cy="301108"/>
          </a:xfrm>
          <a:prstGeom prst="rect">
            <a:avLst/>
          </a:prstGeom>
          <a:noFill/>
          <a:ln w="9525">
            <a:noFill/>
            <a:miter lim="800000"/>
            <a:headEnd/>
            <a:tailEnd/>
          </a:ln>
        </p:spPr>
      </p:pic>
      <p:grpSp>
        <p:nvGrpSpPr>
          <p:cNvPr id="88" name="87 Grupo"/>
          <p:cNvGrpSpPr/>
          <p:nvPr/>
        </p:nvGrpSpPr>
        <p:grpSpPr>
          <a:xfrm>
            <a:off x="539552" y="2204864"/>
            <a:ext cx="2171178" cy="246221"/>
            <a:chOff x="539552" y="2730116"/>
            <a:chExt cx="2171178" cy="246221"/>
          </a:xfrm>
        </p:grpSpPr>
        <p:sp>
          <p:nvSpPr>
            <p:cNvPr id="66" name="65 Rectángulo redondeado"/>
            <p:cNvSpPr/>
            <p:nvPr/>
          </p:nvSpPr>
          <p:spPr>
            <a:xfrm>
              <a:off x="539552" y="2780928"/>
              <a:ext cx="108012" cy="108012"/>
            </a:xfrm>
            <a:prstGeom prst="round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74 CuadroTexto"/>
            <p:cNvSpPr txBox="1">
              <a:spLocks noChangeArrowheads="1"/>
            </p:cNvSpPr>
            <p:nvPr/>
          </p:nvSpPr>
          <p:spPr bwMode="auto">
            <a:xfrm>
              <a:off x="684213" y="2730116"/>
              <a:ext cx="2026517" cy="246221"/>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del Ramal a Jerónimo</a:t>
              </a:r>
              <a:endParaRPr lang="es-MX" sz="1000" b="1" dirty="0">
                <a:latin typeface="Arial Narrow" pitchFamily="34" charset="0"/>
              </a:endParaRPr>
            </a:p>
          </p:txBody>
        </p:sp>
      </p:grpSp>
      <p:grpSp>
        <p:nvGrpSpPr>
          <p:cNvPr id="87" name="86 Grupo"/>
          <p:cNvGrpSpPr/>
          <p:nvPr/>
        </p:nvGrpSpPr>
        <p:grpSpPr>
          <a:xfrm>
            <a:off x="539552" y="2514092"/>
            <a:ext cx="2389186" cy="246221"/>
            <a:chOff x="539552" y="2982144"/>
            <a:chExt cx="2389186" cy="246221"/>
          </a:xfrm>
        </p:grpSpPr>
        <p:sp>
          <p:nvSpPr>
            <p:cNvPr id="67" name="66 Rectángulo redondeado"/>
            <p:cNvSpPr/>
            <p:nvPr/>
          </p:nvSpPr>
          <p:spPr>
            <a:xfrm>
              <a:off x="539552" y="3033043"/>
              <a:ext cx="108012" cy="1080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75 CuadroTexto"/>
            <p:cNvSpPr txBox="1">
              <a:spLocks noChangeArrowheads="1"/>
            </p:cNvSpPr>
            <p:nvPr/>
          </p:nvSpPr>
          <p:spPr bwMode="auto">
            <a:xfrm>
              <a:off x="684213" y="2982144"/>
              <a:ext cx="2244525" cy="246221"/>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Ferroviario</a:t>
              </a:r>
              <a:endParaRPr lang="es-MX" sz="1000" b="1" dirty="0">
                <a:latin typeface="Arial Narrow" pitchFamily="34" charset="0"/>
              </a:endParaRPr>
            </a:p>
          </p:txBody>
        </p:sp>
      </p:grpSp>
      <p:grpSp>
        <p:nvGrpSpPr>
          <p:cNvPr id="86" name="85 Grupo"/>
          <p:cNvGrpSpPr/>
          <p:nvPr/>
        </p:nvGrpSpPr>
        <p:grpSpPr>
          <a:xfrm>
            <a:off x="539552" y="2816932"/>
            <a:ext cx="2358729" cy="400110"/>
            <a:chOff x="539552" y="3212976"/>
            <a:chExt cx="2358729" cy="400110"/>
          </a:xfrm>
        </p:grpSpPr>
        <p:sp>
          <p:nvSpPr>
            <p:cNvPr id="68" name="67 Rectángulo redondeado"/>
            <p:cNvSpPr/>
            <p:nvPr/>
          </p:nvSpPr>
          <p:spPr>
            <a:xfrm>
              <a:off x="539552" y="3284984"/>
              <a:ext cx="108012" cy="1080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76 CuadroTexto"/>
            <p:cNvSpPr txBox="1">
              <a:spLocks noChangeArrowheads="1"/>
            </p:cNvSpPr>
            <p:nvPr/>
          </p:nvSpPr>
          <p:spPr bwMode="auto">
            <a:xfrm>
              <a:off x="684213" y="3212976"/>
              <a:ext cx="2214068"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Oriente de</a:t>
              </a:r>
            </a:p>
            <a:p>
              <a:r>
                <a:rPr lang="es-MX" sz="1000" b="1" dirty="0" smtClean="0">
                  <a:latin typeface="Arial Narrow" pitchFamily="34" charset="0"/>
                </a:rPr>
                <a:t>Cd. Juárez</a:t>
              </a:r>
              <a:endParaRPr lang="es-MX" sz="1000" b="1" dirty="0">
                <a:latin typeface="Arial Narrow" pitchFamily="34" charset="0"/>
              </a:endParaRPr>
            </a:p>
          </p:txBody>
        </p:sp>
      </p:grpSp>
      <p:grpSp>
        <p:nvGrpSpPr>
          <p:cNvPr id="85" name="84 Grupo"/>
          <p:cNvGrpSpPr/>
          <p:nvPr/>
        </p:nvGrpSpPr>
        <p:grpSpPr>
          <a:xfrm>
            <a:off x="539552" y="3212976"/>
            <a:ext cx="2458115" cy="400110"/>
            <a:chOff x="539552" y="3537012"/>
            <a:chExt cx="2458115" cy="400110"/>
          </a:xfrm>
        </p:grpSpPr>
        <p:sp>
          <p:nvSpPr>
            <p:cNvPr id="69" name="68 Rectángulo redondeado"/>
            <p:cNvSpPr/>
            <p:nvPr/>
          </p:nvSpPr>
          <p:spPr>
            <a:xfrm>
              <a:off x="539552" y="3609020"/>
              <a:ext cx="108012" cy="1080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77 CuadroTexto"/>
            <p:cNvSpPr txBox="1">
              <a:spLocks noChangeArrowheads="1"/>
            </p:cNvSpPr>
            <p:nvPr/>
          </p:nvSpPr>
          <p:spPr bwMode="auto">
            <a:xfrm>
              <a:off x="684213" y="3537012"/>
              <a:ext cx="2313454"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Chihuahua -</a:t>
              </a:r>
            </a:p>
            <a:p>
              <a:r>
                <a:rPr lang="es-MX" sz="1000" b="1" dirty="0" smtClean="0">
                  <a:latin typeface="Arial Narrow" pitchFamily="34" charset="0"/>
                </a:rPr>
                <a:t>Cd. Juárez</a:t>
              </a:r>
              <a:endParaRPr lang="es-MX" sz="1000" b="1" dirty="0">
                <a:latin typeface="Arial Narrow" pitchFamily="34" charset="0"/>
              </a:endParaRPr>
            </a:p>
          </p:txBody>
        </p:sp>
      </p:grpSp>
      <p:grpSp>
        <p:nvGrpSpPr>
          <p:cNvPr id="84" name="83 Grupo"/>
          <p:cNvGrpSpPr/>
          <p:nvPr/>
        </p:nvGrpSpPr>
        <p:grpSpPr>
          <a:xfrm>
            <a:off x="539552" y="3645024"/>
            <a:ext cx="2434070" cy="400110"/>
            <a:chOff x="539552" y="3897052"/>
            <a:chExt cx="2434070" cy="400110"/>
          </a:xfrm>
        </p:grpSpPr>
        <p:sp>
          <p:nvSpPr>
            <p:cNvPr id="70" name="69 Rectángulo redondeado"/>
            <p:cNvSpPr/>
            <p:nvPr/>
          </p:nvSpPr>
          <p:spPr>
            <a:xfrm>
              <a:off x="539552" y="3969060"/>
              <a:ext cx="108012" cy="10801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78 CuadroTexto"/>
            <p:cNvSpPr txBox="1">
              <a:spLocks noChangeArrowheads="1"/>
            </p:cNvSpPr>
            <p:nvPr/>
          </p:nvSpPr>
          <p:spPr bwMode="auto">
            <a:xfrm>
              <a:off x="684213" y="3897052"/>
              <a:ext cx="2289409"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Poniente en</a:t>
              </a:r>
            </a:p>
            <a:p>
              <a:r>
                <a:rPr lang="es-MX" sz="1000" b="1" dirty="0" smtClean="0">
                  <a:latin typeface="Arial Narrow" pitchFamily="34" charset="0"/>
                </a:rPr>
                <a:t>Chihuahua</a:t>
              </a:r>
              <a:endParaRPr lang="es-MX" sz="1000" b="1" dirty="0">
                <a:latin typeface="Arial Narrow" pitchFamily="34" charset="0"/>
              </a:endParaRPr>
            </a:p>
          </p:txBody>
        </p:sp>
      </p:grpSp>
      <p:grpSp>
        <p:nvGrpSpPr>
          <p:cNvPr id="83" name="82 Grupo"/>
          <p:cNvGrpSpPr/>
          <p:nvPr/>
        </p:nvGrpSpPr>
        <p:grpSpPr>
          <a:xfrm>
            <a:off x="539552" y="4077072"/>
            <a:ext cx="2458115" cy="400110"/>
            <a:chOff x="539552" y="4257092"/>
            <a:chExt cx="2458115" cy="400110"/>
          </a:xfrm>
        </p:grpSpPr>
        <p:sp>
          <p:nvSpPr>
            <p:cNvPr id="71" name="70 Rectángulo redondeado"/>
            <p:cNvSpPr/>
            <p:nvPr/>
          </p:nvSpPr>
          <p:spPr>
            <a:xfrm>
              <a:off x="539552" y="4329100"/>
              <a:ext cx="108012" cy="108012"/>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79 CuadroTexto"/>
            <p:cNvSpPr txBox="1">
              <a:spLocks noChangeArrowheads="1"/>
            </p:cNvSpPr>
            <p:nvPr/>
          </p:nvSpPr>
          <p:spPr bwMode="auto">
            <a:xfrm>
              <a:off x="684213" y="4257092"/>
              <a:ext cx="2313454"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Chihuahua -</a:t>
              </a:r>
            </a:p>
            <a:p>
              <a:r>
                <a:rPr lang="es-MX" sz="1000" b="1" dirty="0" smtClean="0">
                  <a:latin typeface="Arial Narrow" pitchFamily="34" charset="0"/>
                </a:rPr>
                <a:t>Cuauhtémoc, </a:t>
              </a:r>
              <a:r>
                <a:rPr lang="es-MX" sz="1000" dirty="0" smtClean="0">
                  <a:latin typeface="Arial Narrow" pitchFamily="34" charset="0"/>
                </a:rPr>
                <a:t>(Tramo Chihuahua – Palomas)</a:t>
              </a:r>
              <a:endParaRPr lang="es-MX" sz="1000" dirty="0">
                <a:latin typeface="Arial Narrow" pitchFamily="34" charset="0"/>
              </a:endParaRPr>
            </a:p>
          </p:txBody>
        </p:sp>
      </p:grpSp>
      <p:grpSp>
        <p:nvGrpSpPr>
          <p:cNvPr id="95" name="94 Grupo"/>
          <p:cNvGrpSpPr/>
          <p:nvPr/>
        </p:nvGrpSpPr>
        <p:grpSpPr>
          <a:xfrm>
            <a:off x="539552" y="4509120"/>
            <a:ext cx="2458115" cy="400110"/>
            <a:chOff x="539552" y="4617132"/>
            <a:chExt cx="2458115" cy="400110"/>
          </a:xfrm>
        </p:grpSpPr>
        <p:sp>
          <p:nvSpPr>
            <p:cNvPr id="72" name="71 Rectángulo redondeado"/>
            <p:cNvSpPr/>
            <p:nvPr/>
          </p:nvSpPr>
          <p:spPr>
            <a:xfrm>
              <a:off x="539552" y="4689140"/>
              <a:ext cx="108012" cy="1080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80 CuadroTexto"/>
            <p:cNvSpPr txBox="1">
              <a:spLocks noChangeArrowheads="1"/>
            </p:cNvSpPr>
            <p:nvPr/>
          </p:nvSpPr>
          <p:spPr bwMode="auto">
            <a:xfrm>
              <a:off x="684213" y="4617132"/>
              <a:ext cx="2313454"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Chihuahua -</a:t>
              </a:r>
            </a:p>
            <a:p>
              <a:r>
                <a:rPr lang="es-MX" sz="1000" b="1" dirty="0" smtClean="0">
                  <a:latin typeface="Arial Narrow" pitchFamily="34" charset="0"/>
                </a:rPr>
                <a:t>Parral (Vía corta)</a:t>
              </a:r>
              <a:endParaRPr lang="es-MX" sz="1000" b="1" dirty="0">
                <a:latin typeface="Arial Narrow" pitchFamily="34" charset="0"/>
              </a:endParaRPr>
            </a:p>
          </p:txBody>
        </p:sp>
      </p:grpSp>
      <p:grpSp>
        <p:nvGrpSpPr>
          <p:cNvPr id="98" name="97 Grupo"/>
          <p:cNvGrpSpPr/>
          <p:nvPr/>
        </p:nvGrpSpPr>
        <p:grpSpPr>
          <a:xfrm>
            <a:off x="539552" y="4967880"/>
            <a:ext cx="2238504" cy="400110"/>
            <a:chOff x="539552" y="5949280"/>
            <a:chExt cx="2238504" cy="400110"/>
          </a:xfrm>
        </p:grpSpPr>
        <p:sp>
          <p:nvSpPr>
            <p:cNvPr id="74" name="73 Rectángulo redondeado"/>
            <p:cNvSpPr/>
            <p:nvPr/>
          </p:nvSpPr>
          <p:spPr>
            <a:xfrm>
              <a:off x="539552" y="6021288"/>
              <a:ext cx="108012" cy="10801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93 CuadroTexto"/>
            <p:cNvSpPr txBox="1">
              <a:spLocks noChangeArrowheads="1"/>
            </p:cNvSpPr>
            <p:nvPr/>
          </p:nvSpPr>
          <p:spPr bwMode="auto">
            <a:xfrm>
              <a:off x="684213" y="5949280"/>
              <a:ext cx="2093843"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Parral –</a:t>
              </a:r>
            </a:p>
            <a:p>
              <a:r>
                <a:rPr lang="es-MX" sz="1000" b="1" dirty="0" smtClean="0">
                  <a:latin typeface="Arial Narrow" pitchFamily="34" charset="0"/>
                </a:rPr>
                <a:t>Matamoros – Limite de Estados</a:t>
              </a:r>
              <a:endParaRPr lang="es-MX" sz="1000" b="1" dirty="0">
                <a:latin typeface="Arial Narrow" pitchFamily="34" charset="0"/>
              </a:endParaRPr>
            </a:p>
          </p:txBody>
        </p:sp>
      </p:grpSp>
      <p:grpSp>
        <p:nvGrpSpPr>
          <p:cNvPr id="97" name="96 Grupo"/>
          <p:cNvGrpSpPr/>
          <p:nvPr/>
        </p:nvGrpSpPr>
        <p:grpSpPr>
          <a:xfrm>
            <a:off x="539552" y="5430416"/>
            <a:ext cx="2400407" cy="246221"/>
            <a:chOff x="539552" y="5574432"/>
            <a:chExt cx="2400407" cy="246221"/>
          </a:xfrm>
        </p:grpSpPr>
        <p:sp>
          <p:nvSpPr>
            <p:cNvPr id="73" name="72 Rectángulo redondeado"/>
            <p:cNvSpPr/>
            <p:nvPr/>
          </p:nvSpPr>
          <p:spPr>
            <a:xfrm>
              <a:off x="539552" y="5625244"/>
              <a:ext cx="108012" cy="108012"/>
            </a:xfrm>
            <a:prstGeom prst="round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95 CuadroTexto"/>
            <p:cNvSpPr txBox="1">
              <a:spLocks noChangeArrowheads="1"/>
            </p:cNvSpPr>
            <p:nvPr/>
          </p:nvSpPr>
          <p:spPr bwMode="auto">
            <a:xfrm>
              <a:off x="684213" y="5574432"/>
              <a:ext cx="2255746" cy="246221"/>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Matamoros</a:t>
              </a:r>
              <a:endParaRPr lang="es-MX" sz="1000" b="1" dirty="0">
                <a:latin typeface="Arial Narrow" pitchFamily="34" charset="0"/>
              </a:endParaRPr>
            </a:p>
          </p:txBody>
        </p:sp>
      </p:grpSp>
      <p:sp>
        <p:nvSpPr>
          <p:cNvPr id="102" name="101 Forma libre"/>
          <p:cNvSpPr/>
          <p:nvPr/>
        </p:nvSpPr>
        <p:spPr>
          <a:xfrm>
            <a:off x="6608432" y="1546502"/>
            <a:ext cx="221952" cy="2249179"/>
          </a:xfrm>
          <a:custGeom>
            <a:avLst/>
            <a:gdLst>
              <a:gd name="connsiteX0" fmla="*/ 83871 w 221952"/>
              <a:gd name="connsiteY0" fmla="*/ 0 h 2249179"/>
              <a:gd name="connsiteX1" fmla="*/ 71598 w 221952"/>
              <a:gd name="connsiteY1" fmla="*/ 61369 h 2249179"/>
              <a:gd name="connsiteX2" fmla="*/ 62392 w 221952"/>
              <a:gd name="connsiteY2" fmla="*/ 92054 h 2249179"/>
              <a:gd name="connsiteX3" fmla="*/ 65461 w 221952"/>
              <a:gd name="connsiteY3" fmla="*/ 125807 h 2249179"/>
              <a:gd name="connsiteX4" fmla="*/ 68529 w 221952"/>
              <a:gd name="connsiteY4" fmla="*/ 156491 h 2249179"/>
              <a:gd name="connsiteX5" fmla="*/ 71598 w 221952"/>
              <a:gd name="connsiteY5" fmla="*/ 193313 h 2249179"/>
              <a:gd name="connsiteX6" fmla="*/ 68529 w 221952"/>
              <a:gd name="connsiteY6" fmla="*/ 217860 h 2249179"/>
              <a:gd name="connsiteX7" fmla="*/ 56255 w 221952"/>
              <a:gd name="connsiteY7" fmla="*/ 239340 h 2249179"/>
              <a:gd name="connsiteX8" fmla="*/ 40913 w 221952"/>
              <a:gd name="connsiteY8" fmla="*/ 263887 h 2249179"/>
              <a:gd name="connsiteX9" fmla="*/ 37845 w 221952"/>
              <a:gd name="connsiteY9" fmla="*/ 288435 h 2249179"/>
              <a:gd name="connsiteX10" fmla="*/ 37845 w 221952"/>
              <a:gd name="connsiteY10" fmla="*/ 322188 h 2249179"/>
              <a:gd name="connsiteX11" fmla="*/ 40913 w 221952"/>
              <a:gd name="connsiteY11" fmla="*/ 371283 h 2249179"/>
              <a:gd name="connsiteX12" fmla="*/ 40913 w 221952"/>
              <a:gd name="connsiteY12" fmla="*/ 401968 h 2249179"/>
              <a:gd name="connsiteX13" fmla="*/ 50118 w 221952"/>
              <a:gd name="connsiteY13" fmla="*/ 438789 h 2249179"/>
              <a:gd name="connsiteX14" fmla="*/ 40913 w 221952"/>
              <a:gd name="connsiteY14" fmla="*/ 457200 h 2249179"/>
              <a:gd name="connsiteX15" fmla="*/ 34776 w 221952"/>
              <a:gd name="connsiteY15" fmla="*/ 487885 h 2249179"/>
              <a:gd name="connsiteX16" fmla="*/ 47050 w 221952"/>
              <a:gd name="connsiteY16" fmla="*/ 515501 h 2249179"/>
              <a:gd name="connsiteX17" fmla="*/ 50118 w 221952"/>
              <a:gd name="connsiteY17" fmla="*/ 546185 h 2249179"/>
              <a:gd name="connsiteX18" fmla="*/ 40913 w 221952"/>
              <a:gd name="connsiteY18" fmla="*/ 586075 h 2249179"/>
              <a:gd name="connsiteX19" fmla="*/ 31708 w 221952"/>
              <a:gd name="connsiteY19" fmla="*/ 629034 h 2249179"/>
              <a:gd name="connsiteX20" fmla="*/ 16365 w 221952"/>
              <a:gd name="connsiteY20" fmla="*/ 684266 h 2249179"/>
              <a:gd name="connsiteX21" fmla="*/ 13297 w 221952"/>
              <a:gd name="connsiteY21" fmla="*/ 714950 h 2249179"/>
              <a:gd name="connsiteX22" fmla="*/ 16365 w 221952"/>
              <a:gd name="connsiteY22" fmla="*/ 785525 h 2249179"/>
              <a:gd name="connsiteX23" fmla="*/ 10228 w 221952"/>
              <a:gd name="connsiteY23" fmla="*/ 840757 h 2249179"/>
              <a:gd name="connsiteX24" fmla="*/ 1023 w 221952"/>
              <a:gd name="connsiteY24" fmla="*/ 908263 h 2249179"/>
              <a:gd name="connsiteX25" fmla="*/ 4091 w 221952"/>
              <a:gd name="connsiteY25" fmla="*/ 966564 h 2249179"/>
              <a:gd name="connsiteX26" fmla="*/ 7160 w 221952"/>
              <a:gd name="connsiteY26" fmla="*/ 1006454 h 2249179"/>
              <a:gd name="connsiteX27" fmla="*/ 34776 w 221952"/>
              <a:gd name="connsiteY27" fmla="*/ 1073960 h 2249179"/>
              <a:gd name="connsiteX28" fmla="*/ 47050 w 221952"/>
              <a:gd name="connsiteY28" fmla="*/ 1119987 h 2249179"/>
              <a:gd name="connsiteX29" fmla="*/ 77734 w 221952"/>
              <a:gd name="connsiteY29" fmla="*/ 1181356 h 2249179"/>
              <a:gd name="connsiteX30" fmla="*/ 86940 w 221952"/>
              <a:gd name="connsiteY30" fmla="*/ 1227383 h 2249179"/>
              <a:gd name="connsiteX31" fmla="*/ 102282 w 221952"/>
              <a:gd name="connsiteY31" fmla="*/ 1264204 h 2249179"/>
              <a:gd name="connsiteX32" fmla="*/ 102282 w 221952"/>
              <a:gd name="connsiteY32" fmla="*/ 1285683 h 2249179"/>
              <a:gd name="connsiteX33" fmla="*/ 99214 w 221952"/>
              <a:gd name="connsiteY33" fmla="*/ 1301026 h 2249179"/>
              <a:gd name="connsiteX34" fmla="*/ 80803 w 221952"/>
              <a:gd name="connsiteY34" fmla="*/ 1319436 h 2249179"/>
              <a:gd name="connsiteX35" fmla="*/ 80803 w 221952"/>
              <a:gd name="connsiteY35" fmla="*/ 1343984 h 2249179"/>
              <a:gd name="connsiteX36" fmla="*/ 90008 w 221952"/>
              <a:gd name="connsiteY36" fmla="*/ 1393079 h 2249179"/>
              <a:gd name="connsiteX37" fmla="*/ 93077 w 221952"/>
              <a:gd name="connsiteY37" fmla="*/ 1451380 h 2249179"/>
              <a:gd name="connsiteX38" fmla="*/ 102282 w 221952"/>
              <a:gd name="connsiteY38" fmla="*/ 1491270 h 2249179"/>
              <a:gd name="connsiteX39" fmla="*/ 108419 w 221952"/>
              <a:gd name="connsiteY39" fmla="*/ 1531160 h 2249179"/>
              <a:gd name="connsiteX40" fmla="*/ 102282 w 221952"/>
              <a:gd name="connsiteY40" fmla="*/ 1571050 h 2249179"/>
              <a:gd name="connsiteX41" fmla="*/ 68529 w 221952"/>
              <a:gd name="connsiteY41" fmla="*/ 1647761 h 2249179"/>
              <a:gd name="connsiteX42" fmla="*/ 59324 w 221952"/>
              <a:gd name="connsiteY42" fmla="*/ 1687651 h 2249179"/>
              <a:gd name="connsiteX43" fmla="*/ 50118 w 221952"/>
              <a:gd name="connsiteY43" fmla="*/ 1739815 h 2249179"/>
              <a:gd name="connsiteX44" fmla="*/ 62392 w 221952"/>
              <a:gd name="connsiteY44" fmla="*/ 1804252 h 2249179"/>
              <a:gd name="connsiteX45" fmla="*/ 74666 w 221952"/>
              <a:gd name="connsiteY45" fmla="*/ 1884032 h 2249179"/>
              <a:gd name="connsiteX46" fmla="*/ 96145 w 221952"/>
              <a:gd name="connsiteY46" fmla="*/ 1948470 h 2249179"/>
              <a:gd name="connsiteX47" fmla="*/ 108419 w 221952"/>
              <a:gd name="connsiteY47" fmla="*/ 2009839 h 2249179"/>
              <a:gd name="connsiteX48" fmla="*/ 126830 w 221952"/>
              <a:gd name="connsiteY48" fmla="*/ 2068140 h 2249179"/>
              <a:gd name="connsiteX49" fmla="*/ 157514 w 221952"/>
              <a:gd name="connsiteY49" fmla="*/ 2111098 h 2249179"/>
              <a:gd name="connsiteX50" fmla="*/ 188199 w 221952"/>
              <a:gd name="connsiteY50" fmla="*/ 2144851 h 2249179"/>
              <a:gd name="connsiteX51" fmla="*/ 203541 w 221952"/>
              <a:gd name="connsiteY51" fmla="*/ 2193946 h 2249179"/>
              <a:gd name="connsiteX52" fmla="*/ 203541 w 221952"/>
              <a:gd name="connsiteY52" fmla="*/ 2212357 h 2249179"/>
              <a:gd name="connsiteX53" fmla="*/ 221952 w 221952"/>
              <a:gd name="connsiteY53" fmla="*/ 2249179 h 224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1952" h="2249179">
                <a:moveTo>
                  <a:pt x="83871" y="0"/>
                </a:moveTo>
                <a:cubicBezTo>
                  <a:pt x="79524" y="23013"/>
                  <a:pt x="75178" y="46027"/>
                  <a:pt x="71598" y="61369"/>
                </a:cubicBezTo>
                <a:cubicBezTo>
                  <a:pt x="68018" y="76711"/>
                  <a:pt x="63415" y="81314"/>
                  <a:pt x="62392" y="92054"/>
                </a:cubicBezTo>
                <a:cubicBezTo>
                  <a:pt x="61369" y="102794"/>
                  <a:pt x="64438" y="115068"/>
                  <a:pt x="65461" y="125807"/>
                </a:cubicBezTo>
                <a:cubicBezTo>
                  <a:pt x="66484" y="136546"/>
                  <a:pt x="67506" y="145240"/>
                  <a:pt x="68529" y="156491"/>
                </a:cubicBezTo>
                <a:cubicBezTo>
                  <a:pt x="69552" y="167742"/>
                  <a:pt x="71598" y="183085"/>
                  <a:pt x="71598" y="193313"/>
                </a:cubicBezTo>
                <a:cubicBezTo>
                  <a:pt x="71598" y="203541"/>
                  <a:pt x="71086" y="210189"/>
                  <a:pt x="68529" y="217860"/>
                </a:cubicBezTo>
                <a:cubicBezTo>
                  <a:pt x="65972" y="225531"/>
                  <a:pt x="60858" y="231669"/>
                  <a:pt x="56255" y="239340"/>
                </a:cubicBezTo>
                <a:cubicBezTo>
                  <a:pt x="51652" y="247011"/>
                  <a:pt x="43981" y="255705"/>
                  <a:pt x="40913" y="263887"/>
                </a:cubicBezTo>
                <a:cubicBezTo>
                  <a:pt x="37845" y="272070"/>
                  <a:pt x="38356" y="278718"/>
                  <a:pt x="37845" y="288435"/>
                </a:cubicBezTo>
                <a:cubicBezTo>
                  <a:pt x="37334" y="298152"/>
                  <a:pt x="37334" y="308380"/>
                  <a:pt x="37845" y="322188"/>
                </a:cubicBezTo>
                <a:cubicBezTo>
                  <a:pt x="38356" y="335996"/>
                  <a:pt x="40402" y="357986"/>
                  <a:pt x="40913" y="371283"/>
                </a:cubicBezTo>
                <a:cubicBezTo>
                  <a:pt x="41424" y="384580"/>
                  <a:pt x="39379" y="390717"/>
                  <a:pt x="40913" y="401968"/>
                </a:cubicBezTo>
                <a:cubicBezTo>
                  <a:pt x="42447" y="413219"/>
                  <a:pt x="50118" y="429584"/>
                  <a:pt x="50118" y="438789"/>
                </a:cubicBezTo>
                <a:cubicBezTo>
                  <a:pt x="50118" y="447994"/>
                  <a:pt x="43470" y="449017"/>
                  <a:pt x="40913" y="457200"/>
                </a:cubicBezTo>
                <a:cubicBezTo>
                  <a:pt x="38356" y="465383"/>
                  <a:pt x="33753" y="478168"/>
                  <a:pt x="34776" y="487885"/>
                </a:cubicBezTo>
                <a:cubicBezTo>
                  <a:pt x="35799" y="497602"/>
                  <a:pt x="44493" y="505784"/>
                  <a:pt x="47050" y="515501"/>
                </a:cubicBezTo>
                <a:cubicBezTo>
                  <a:pt x="49607" y="525218"/>
                  <a:pt x="51141" y="534423"/>
                  <a:pt x="50118" y="546185"/>
                </a:cubicBezTo>
                <a:cubicBezTo>
                  <a:pt x="49095" y="557947"/>
                  <a:pt x="43981" y="572267"/>
                  <a:pt x="40913" y="586075"/>
                </a:cubicBezTo>
                <a:cubicBezTo>
                  <a:pt x="37845" y="599883"/>
                  <a:pt x="35799" y="612669"/>
                  <a:pt x="31708" y="629034"/>
                </a:cubicBezTo>
                <a:cubicBezTo>
                  <a:pt x="27617" y="645399"/>
                  <a:pt x="19433" y="669947"/>
                  <a:pt x="16365" y="684266"/>
                </a:cubicBezTo>
                <a:cubicBezTo>
                  <a:pt x="13297" y="698585"/>
                  <a:pt x="13297" y="698074"/>
                  <a:pt x="13297" y="714950"/>
                </a:cubicBezTo>
                <a:cubicBezTo>
                  <a:pt x="13297" y="731826"/>
                  <a:pt x="16876" y="764557"/>
                  <a:pt x="16365" y="785525"/>
                </a:cubicBezTo>
                <a:cubicBezTo>
                  <a:pt x="15854" y="806493"/>
                  <a:pt x="12785" y="820301"/>
                  <a:pt x="10228" y="840757"/>
                </a:cubicBezTo>
                <a:cubicBezTo>
                  <a:pt x="7671" y="861213"/>
                  <a:pt x="2046" y="887295"/>
                  <a:pt x="1023" y="908263"/>
                </a:cubicBezTo>
                <a:cubicBezTo>
                  <a:pt x="0" y="929231"/>
                  <a:pt x="3068" y="950199"/>
                  <a:pt x="4091" y="966564"/>
                </a:cubicBezTo>
                <a:cubicBezTo>
                  <a:pt x="5114" y="982929"/>
                  <a:pt x="2046" y="988555"/>
                  <a:pt x="7160" y="1006454"/>
                </a:cubicBezTo>
                <a:cubicBezTo>
                  <a:pt x="12274" y="1024353"/>
                  <a:pt x="28128" y="1055038"/>
                  <a:pt x="34776" y="1073960"/>
                </a:cubicBezTo>
                <a:cubicBezTo>
                  <a:pt x="41424" y="1092882"/>
                  <a:pt x="39890" y="1102088"/>
                  <a:pt x="47050" y="1119987"/>
                </a:cubicBezTo>
                <a:cubicBezTo>
                  <a:pt x="54210" y="1137886"/>
                  <a:pt x="71086" y="1163457"/>
                  <a:pt x="77734" y="1181356"/>
                </a:cubicBezTo>
                <a:cubicBezTo>
                  <a:pt x="84382" y="1199255"/>
                  <a:pt x="82849" y="1213575"/>
                  <a:pt x="86940" y="1227383"/>
                </a:cubicBezTo>
                <a:cubicBezTo>
                  <a:pt x="91031" y="1241191"/>
                  <a:pt x="99725" y="1254487"/>
                  <a:pt x="102282" y="1264204"/>
                </a:cubicBezTo>
                <a:cubicBezTo>
                  <a:pt x="104839" y="1273921"/>
                  <a:pt x="102793" y="1279546"/>
                  <a:pt x="102282" y="1285683"/>
                </a:cubicBezTo>
                <a:cubicBezTo>
                  <a:pt x="101771" y="1291820"/>
                  <a:pt x="102794" y="1295401"/>
                  <a:pt x="99214" y="1301026"/>
                </a:cubicBezTo>
                <a:cubicBezTo>
                  <a:pt x="95634" y="1306651"/>
                  <a:pt x="83871" y="1312277"/>
                  <a:pt x="80803" y="1319436"/>
                </a:cubicBezTo>
                <a:cubicBezTo>
                  <a:pt x="77735" y="1326595"/>
                  <a:pt x="79269" y="1331710"/>
                  <a:pt x="80803" y="1343984"/>
                </a:cubicBezTo>
                <a:cubicBezTo>
                  <a:pt x="82337" y="1356258"/>
                  <a:pt x="87962" y="1375180"/>
                  <a:pt x="90008" y="1393079"/>
                </a:cubicBezTo>
                <a:cubicBezTo>
                  <a:pt x="92054" y="1410978"/>
                  <a:pt x="91031" y="1435015"/>
                  <a:pt x="93077" y="1451380"/>
                </a:cubicBezTo>
                <a:cubicBezTo>
                  <a:pt x="95123" y="1467745"/>
                  <a:pt x="99725" y="1477973"/>
                  <a:pt x="102282" y="1491270"/>
                </a:cubicBezTo>
                <a:cubicBezTo>
                  <a:pt x="104839" y="1504567"/>
                  <a:pt x="108419" y="1517863"/>
                  <a:pt x="108419" y="1531160"/>
                </a:cubicBezTo>
                <a:cubicBezTo>
                  <a:pt x="108419" y="1544457"/>
                  <a:pt x="108930" y="1551617"/>
                  <a:pt x="102282" y="1571050"/>
                </a:cubicBezTo>
                <a:cubicBezTo>
                  <a:pt x="95634" y="1590483"/>
                  <a:pt x="75689" y="1628328"/>
                  <a:pt x="68529" y="1647761"/>
                </a:cubicBezTo>
                <a:cubicBezTo>
                  <a:pt x="61369" y="1667194"/>
                  <a:pt x="62392" y="1672309"/>
                  <a:pt x="59324" y="1687651"/>
                </a:cubicBezTo>
                <a:cubicBezTo>
                  <a:pt x="56256" y="1702993"/>
                  <a:pt x="49607" y="1720382"/>
                  <a:pt x="50118" y="1739815"/>
                </a:cubicBezTo>
                <a:cubicBezTo>
                  <a:pt x="50629" y="1759248"/>
                  <a:pt x="58301" y="1780216"/>
                  <a:pt x="62392" y="1804252"/>
                </a:cubicBezTo>
                <a:cubicBezTo>
                  <a:pt x="66483" y="1828288"/>
                  <a:pt x="69041" y="1859996"/>
                  <a:pt x="74666" y="1884032"/>
                </a:cubicBezTo>
                <a:cubicBezTo>
                  <a:pt x="80291" y="1908068"/>
                  <a:pt x="90520" y="1927502"/>
                  <a:pt x="96145" y="1948470"/>
                </a:cubicBezTo>
                <a:cubicBezTo>
                  <a:pt x="101770" y="1969438"/>
                  <a:pt x="103305" y="1989894"/>
                  <a:pt x="108419" y="2009839"/>
                </a:cubicBezTo>
                <a:cubicBezTo>
                  <a:pt x="113533" y="2029784"/>
                  <a:pt x="118647" y="2051263"/>
                  <a:pt x="126830" y="2068140"/>
                </a:cubicBezTo>
                <a:cubicBezTo>
                  <a:pt x="135013" y="2085017"/>
                  <a:pt x="147286" y="2098313"/>
                  <a:pt x="157514" y="2111098"/>
                </a:cubicBezTo>
                <a:cubicBezTo>
                  <a:pt x="167742" y="2123883"/>
                  <a:pt x="180528" y="2131043"/>
                  <a:pt x="188199" y="2144851"/>
                </a:cubicBezTo>
                <a:cubicBezTo>
                  <a:pt x="195870" y="2158659"/>
                  <a:pt x="200984" y="2182695"/>
                  <a:pt x="203541" y="2193946"/>
                </a:cubicBezTo>
                <a:cubicBezTo>
                  <a:pt x="206098" y="2205197"/>
                  <a:pt x="200473" y="2203152"/>
                  <a:pt x="203541" y="2212357"/>
                </a:cubicBezTo>
                <a:cubicBezTo>
                  <a:pt x="206609" y="2221562"/>
                  <a:pt x="221952" y="2249179"/>
                  <a:pt x="221952" y="2249179"/>
                </a:cubicBezTo>
              </a:path>
            </a:pathLst>
          </a:cu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19 Forma libre"/>
          <p:cNvSpPr/>
          <p:nvPr/>
        </p:nvSpPr>
        <p:spPr>
          <a:xfrm>
            <a:off x="6755903" y="3942020"/>
            <a:ext cx="48345" cy="99048"/>
          </a:xfrm>
          <a:custGeom>
            <a:avLst/>
            <a:gdLst>
              <a:gd name="connsiteX0" fmla="*/ 100977 w 100977"/>
              <a:gd name="connsiteY0" fmla="*/ 0 h 177228"/>
              <a:gd name="connsiteX1" fmla="*/ 92562 w 100977"/>
              <a:gd name="connsiteY1" fmla="*/ 2805 h 177228"/>
              <a:gd name="connsiteX2" fmla="*/ 84147 w 100977"/>
              <a:gd name="connsiteY2" fmla="*/ 19634 h 177228"/>
              <a:gd name="connsiteX3" fmla="*/ 75733 w 100977"/>
              <a:gd name="connsiteY3" fmla="*/ 25244 h 177228"/>
              <a:gd name="connsiteX4" fmla="*/ 67318 w 100977"/>
              <a:gd name="connsiteY4" fmla="*/ 42073 h 177228"/>
              <a:gd name="connsiteX5" fmla="*/ 64513 w 100977"/>
              <a:gd name="connsiteY5" fmla="*/ 50488 h 177228"/>
              <a:gd name="connsiteX6" fmla="*/ 53293 w 100977"/>
              <a:gd name="connsiteY6" fmla="*/ 67318 h 177228"/>
              <a:gd name="connsiteX7" fmla="*/ 47684 w 100977"/>
              <a:gd name="connsiteY7" fmla="*/ 84147 h 177228"/>
              <a:gd name="connsiteX8" fmla="*/ 42074 w 100977"/>
              <a:gd name="connsiteY8" fmla="*/ 100976 h 177228"/>
              <a:gd name="connsiteX9" fmla="*/ 39269 w 100977"/>
              <a:gd name="connsiteY9" fmla="*/ 109391 h 177228"/>
              <a:gd name="connsiteX10" fmla="*/ 30854 w 100977"/>
              <a:gd name="connsiteY10" fmla="*/ 145855 h 177228"/>
              <a:gd name="connsiteX11" fmla="*/ 28049 w 100977"/>
              <a:gd name="connsiteY11" fmla="*/ 154270 h 177228"/>
              <a:gd name="connsiteX12" fmla="*/ 11220 w 100977"/>
              <a:gd name="connsiteY12" fmla="*/ 171099 h 177228"/>
              <a:gd name="connsiteX13" fmla="*/ 0 w 100977"/>
              <a:gd name="connsiteY13" fmla="*/ 176709 h 17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77" h="177228">
                <a:moveTo>
                  <a:pt x="100977" y="0"/>
                </a:moveTo>
                <a:cubicBezTo>
                  <a:pt x="98172" y="935"/>
                  <a:pt x="94871" y="958"/>
                  <a:pt x="92562" y="2805"/>
                </a:cubicBezTo>
                <a:cubicBezTo>
                  <a:pt x="79429" y="13310"/>
                  <a:pt x="93178" y="8344"/>
                  <a:pt x="84147" y="19634"/>
                </a:cubicBezTo>
                <a:cubicBezTo>
                  <a:pt x="82041" y="22266"/>
                  <a:pt x="78538" y="23374"/>
                  <a:pt x="75733" y="25244"/>
                </a:cubicBezTo>
                <a:cubicBezTo>
                  <a:pt x="68682" y="46396"/>
                  <a:pt x="78193" y="20324"/>
                  <a:pt x="67318" y="42073"/>
                </a:cubicBezTo>
                <a:cubicBezTo>
                  <a:pt x="65996" y="44718"/>
                  <a:pt x="65949" y="47903"/>
                  <a:pt x="64513" y="50488"/>
                </a:cubicBezTo>
                <a:cubicBezTo>
                  <a:pt x="61239" y="56382"/>
                  <a:pt x="55425" y="60922"/>
                  <a:pt x="53293" y="67318"/>
                </a:cubicBezTo>
                <a:lnTo>
                  <a:pt x="47684" y="84147"/>
                </a:lnTo>
                <a:lnTo>
                  <a:pt x="42074" y="100976"/>
                </a:lnTo>
                <a:lnTo>
                  <a:pt x="39269" y="109391"/>
                </a:lnTo>
                <a:cubicBezTo>
                  <a:pt x="35628" y="134881"/>
                  <a:pt x="38555" y="122753"/>
                  <a:pt x="30854" y="145855"/>
                </a:cubicBezTo>
                <a:cubicBezTo>
                  <a:pt x="29919" y="148660"/>
                  <a:pt x="30140" y="152179"/>
                  <a:pt x="28049" y="154270"/>
                </a:cubicBezTo>
                <a:cubicBezTo>
                  <a:pt x="22439" y="159880"/>
                  <a:pt x="17821" y="166698"/>
                  <a:pt x="11220" y="171099"/>
                </a:cubicBezTo>
                <a:cubicBezTo>
                  <a:pt x="2027" y="177228"/>
                  <a:pt x="6176" y="176709"/>
                  <a:pt x="0" y="176709"/>
                </a:cubicBezTo>
              </a:path>
            </a:pathLst>
          </a:custGeom>
          <a:ln w="57150">
            <a:solidFill>
              <a:srgbClr val="F597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p>
        </p:txBody>
      </p:sp>
      <p:sp>
        <p:nvSpPr>
          <p:cNvPr id="103" name="102 Forma libre"/>
          <p:cNvSpPr/>
          <p:nvPr/>
        </p:nvSpPr>
        <p:spPr>
          <a:xfrm>
            <a:off x="7137105" y="5178056"/>
            <a:ext cx="106325" cy="390746"/>
          </a:xfrm>
          <a:custGeom>
            <a:avLst/>
            <a:gdLst>
              <a:gd name="connsiteX0" fmla="*/ 0 w 106325"/>
              <a:gd name="connsiteY0" fmla="*/ 0 h 390746"/>
              <a:gd name="connsiteX1" fmla="*/ 5316 w 106325"/>
              <a:gd name="connsiteY1" fmla="*/ 66453 h 390746"/>
              <a:gd name="connsiteX2" fmla="*/ 7974 w 106325"/>
              <a:gd name="connsiteY2" fmla="*/ 93035 h 390746"/>
              <a:gd name="connsiteX3" fmla="*/ 29239 w 106325"/>
              <a:gd name="connsiteY3" fmla="*/ 127591 h 390746"/>
              <a:gd name="connsiteX4" fmla="*/ 37214 w 106325"/>
              <a:gd name="connsiteY4" fmla="*/ 191386 h 390746"/>
              <a:gd name="connsiteX5" fmla="*/ 63795 w 106325"/>
              <a:gd name="connsiteY5" fmla="*/ 252523 h 390746"/>
              <a:gd name="connsiteX6" fmla="*/ 85060 w 106325"/>
              <a:gd name="connsiteY6" fmla="*/ 305686 h 390746"/>
              <a:gd name="connsiteX7" fmla="*/ 77086 w 106325"/>
              <a:gd name="connsiteY7" fmla="*/ 345558 h 390746"/>
              <a:gd name="connsiteX8" fmla="*/ 79744 w 106325"/>
              <a:gd name="connsiteY8" fmla="*/ 366823 h 390746"/>
              <a:gd name="connsiteX9" fmla="*/ 95693 w 106325"/>
              <a:gd name="connsiteY9" fmla="*/ 380114 h 390746"/>
              <a:gd name="connsiteX10" fmla="*/ 106325 w 106325"/>
              <a:gd name="connsiteY10" fmla="*/ 390746 h 39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25" h="390746">
                <a:moveTo>
                  <a:pt x="0" y="0"/>
                </a:moveTo>
                <a:cubicBezTo>
                  <a:pt x="1993" y="25473"/>
                  <a:pt x="3987" y="50947"/>
                  <a:pt x="5316" y="66453"/>
                </a:cubicBezTo>
                <a:cubicBezTo>
                  <a:pt x="6645" y="81959"/>
                  <a:pt x="3987" y="82845"/>
                  <a:pt x="7974" y="93035"/>
                </a:cubicBezTo>
                <a:cubicBezTo>
                  <a:pt x="11961" y="103225"/>
                  <a:pt x="24366" y="111199"/>
                  <a:pt x="29239" y="127591"/>
                </a:cubicBezTo>
                <a:cubicBezTo>
                  <a:pt x="34112" y="143983"/>
                  <a:pt x="31455" y="170564"/>
                  <a:pt x="37214" y="191386"/>
                </a:cubicBezTo>
                <a:cubicBezTo>
                  <a:pt x="42973" y="212208"/>
                  <a:pt x="55821" y="233473"/>
                  <a:pt x="63795" y="252523"/>
                </a:cubicBezTo>
                <a:cubicBezTo>
                  <a:pt x="71769" y="271573"/>
                  <a:pt x="82845" y="290180"/>
                  <a:pt x="85060" y="305686"/>
                </a:cubicBezTo>
                <a:cubicBezTo>
                  <a:pt x="87275" y="321192"/>
                  <a:pt x="77972" y="335369"/>
                  <a:pt x="77086" y="345558"/>
                </a:cubicBezTo>
                <a:cubicBezTo>
                  <a:pt x="76200" y="355747"/>
                  <a:pt x="76643" y="361064"/>
                  <a:pt x="79744" y="366823"/>
                </a:cubicBezTo>
                <a:cubicBezTo>
                  <a:pt x="82845" y="372582"/>
                  <a:pt x="91263" y="376127"/>
                  <a:pt x="95693" y="380114"/>
                </a:cubicBezTo>
                <a:cubicBezTo>
                  <a:pt x="100123" y="384101"/>
                  <a:pt x="103224" y="387423"/>
                  <a:pt x="106325" y="390746"/>
                </a:cubicBezTo>
              </a:path>
            </a:pathLst>
          </a:custGeom>
          <a:ln w="57150">
            <a:solidFill>
              <a:srgbClr val="9966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53" name="Picture 46" descr="E:\CONSTRUCCION 10-16\02 DIRECCION\03 PRESENTACIONES\39 6-02-14 PRESENTACION CORREDORES CONAGO 2014\00 PRESENTACION CONAGO 2014\00 MATERIAL DE APOYO\08 LIB MATAMOROS.png"/>
          <p:cNvPicPr>
            <a:picLocks noChangeAspect="1" noChangeArrowheads="1"/>
          </p:cNvPicPr>
          <p:nvPr/>
        </p:nvPicPr>
        <p:blipFill>
          <a:blip r:embed="rId15" cstate="print"/>
          <a:srcRect/>
          <a:stretch>
            <a:fillRect/>
          </a:stretch>
        </p:blipFill>
        <p:spPr bwMode="auto">
          <a:xfrm>
            <a:off x="7092280" y="5266244"/>
            <a:ext cx="72636" cy="106972"/>
          </a:xfrm>
          <a:prstGeom prst="rect">
            <a:avLst/>
          </a:prstGeom>
          <a:noFill/>
          <a:ln w="9525">
            <a:noFill/>
            <a:miter lim="800000"/>
            <a:headEnd/>
            <a:tailEnd/>
          </a:ln>
        </p:spPr>
      </p:pic>
      <p:sp>
        <p:nvSpPr>
          <p:cNvPr id="104" name="103 Forma libre"/>
          <p:cNvSpPr/>
          <p:nvPr/>
        </p:nvSpPr>
        <p:spPr>
          <a:xfrm>
            <a:off x="6745480" y="4064950"/>
            <a:ext cx="395006" cy="1097659"/>
          </a:xfrm>
          <a:custGeom>
            <a:avLst/>
            <a:gdLst>
              <a:gd name="connsiteX0" fmla="*/ 0 w 395006"/>
              <a:gd name="connsiteY0" fmla="*/ 0 h 1097659"/>
              <a:gd name="connsiteX1" fmla="*/ 17092 w 395006"/>
              <a:gd name="connsiteY1" fmla="*/ 88306 h 1097659"/>
              <a:gd name="connsiteX2" fmla="*/ 22789 w 395006"/>
              <a:gd name="connsiteY2" fmla="*/ 113943 h 1097659"/>
              <a:gd name="connsiteX3" fmla="*/ 22789 w 395006"/>
              <a:gd name="connsiteY3" fmla="*/ 150975 h 1097659"/>
              <a:gd name="connsiteX4" fmla="*/ 11395 w 395006"/>
              <a:gd name="connsiteY4" fmla="*/ 185158 h 1097659"/>
              <a:gd name="connsiteX5" fmla="*/ 25638 w 395006"/>
              <a:gd name="connsiteY5" fmla="*/ 210796 h 1097659"/>
              <a:gd name="connsiteX6" fmla="*/ 56972 w 395006"/>
              <a:gd name="connsiteY6" fmla="*/ 250676 h 1097659"/>
              <a:gd name="connsiteX7" fmla="*/ 74064 w 395006"/>
              <a:gd name="connsiteY7" fmla="*/ 276314 h 1097659"/>
              <a:gd name="connsiteX8" fmla="*/ 74064 w 395006"/>
              <a:gd name="connsiteY8" fmla="*/ 296254 h 1097659"/>
              <a:gd name="connsiteX9" fmla="*/ 62670 w 395006"/>
              <a:gd name="connsiteY9" fmla="*/ 327588 h 1097659"/>
              <a:gd name="connsiteX10" fmla="*/ 56972 w 395006"/>
              <a:gd name="connsiteY10" fmla="*/ 358923 h 1097659"/>
              <a:gd name="connsiteX11" fmla="*/ 65518 w 395006"/>
              <a:gd name="connsiteY11" fmla="*/ 413046 h 1097659"/>
              <a:gd name="connsiteX12" fmla="*/ 71215 w 395006"/>
              <a:gd name="connsiteY12" fmla="*/ 441532 h 1097659"/>
              <a:gd name="connsiteX13" fmla="*/ 99701 w 395006"/>
              <a:gd name="connsiteY13" fmla="*/ 492807 h 1097659"/>
              <a:gd name="connsiteX14" fmla="*/ 128187 w 395006"/>
              <a:gd name="connsiteY14" fmla="*/ 535536 h 1097659"/>
              <a:gd name="connsiteX15" fmla="*/ 150976 w 395006"/>
              <a:gd name="connsiteY15" fmla="*/ 558325 h 1097659"/>
              <a:gd name="connsiteX16" fmla="*/ 170916 w 395006"/>
              <a:gd name="connsiteY16" fmla="*/ 572568 h 1097659"/>
              <a:gd name="connsiteX17" fmla="*/ 176613 w 395006"/>
              <a:gd name="connsiteY17" fmla="*/ 601054 h 1097659"/>
              <a:gd name="connsiteX18" fmla="*/ 205099 w 395006"/>
              <a:gd name="connsiteY18" fmla="*/ 623843 h 1097659"/>
              <a:gd name="connsiteX19" fmla="*/ 222191 w 395006"/>
              <a:gd name="connsiteY19" fmla="*/ 649480 h 1097659"/>
              <a:gd name="connsiteX20" fmla="*/ 244980 w 395006"/>
              <a:gd name="connsiteY20" fmla="*/ 675117 h 1097659"/>
              <a:gd name="connsiteX21" fmla="*/ 262071 w 395006"/>
              <a:gd name="connsiteY21" fmla="*/ 700755 h 1097659"/>
              <a:gd name="connsiteX22" fmla="*/ 279163 w 395006"/>
              <a:gd name="connsiteY22" fmla="*/ 726392 h 1097659"/>
              <a:gd name="connsiteX23" fmla="*/ 284860 w 395006"/>
              <a:gd name="connsiteY23" fmla="*/ 749181 h 1097659"/>
              <a:gd name="connsiteX24" fmla="*/ 293406 w 395006"/>
              <a:gd name="connsiteY24" fmla="*/ 769121 h 1097659"/>
              <a:gd name="connsiteX25" fmla="*/ 324741 w 395006"/>
              <a:gd name="connsiteY25" fmla="*/ 809001 h 1097659"/>
              <a:gd name="connsiteX26" fmla="*/ 350378 w 395006"/>
              <a:gd name="connsiteY26" fmla="*/ 857428 h 1097659"/>
              <a:gd name="connsiteX27" fmla="*/ 376015 w 395006"/>
              <a:gd name="connsiteY27" fmla="*/ 905854 h 1097659"/>
              <a:gd name="connsiteX28" fmla="*/ 381713 w 395006"/>
              <a:gd name="connsiteY28" fmla="*/ 942886 h 1097659"/>
              <a:gd name="connsiteX29" fmla="*/ 384561 w 395006"/>
              <a:gd name="connsiteY29" fmla="*/ 971371 h 1097659"/>
              <a:gd name="connsiteX30" fmla="*/ 393107 w 395006"/>
              <a:gd name="connsiteY30" fmla="*/ 997009 h 1097659"/>
              <a:gd name="connsiteX31" fmla="*/ 393107 w 395006"/>
              <a:gd name="connsiteY31" fmla="*/ 1016949 h 1097659"/>
              <a:gd name="connsiteX32" fmla="*/ 381713 w 395006"/>
              <a:gd name="connsiteY32" fmla="*/ 1034041 h 1097659"/>
              <a:gd name="connsiteX33" fmla="*/ 378864 w 395006"/>
              <a:gd name="connsiteY33" fmla="*/ 1051132 h 1097659"/>
              <a:gd name="connsiteX34" fmla="*/ 378864 w 395006"/>
              <a:gd name="connsiteY34" fmla="*/ 1071072 h 1097659"/>
              <a:gd name="connsiteX35" fmla="*/ 381713 w 395006"/>
              <a:gd name="connsiteY35" fmla="*/ 1093861 h 1097659"/>
              <a:gd name="connsiteX36" fmla="*/ 384561 w 395006"/>
              <a:gd name="connsiteY36" fmla="*/ 1093861 h 109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5006" h="1097659">
                <a:moveTo>
                  <a:pt x="0" y="0"/>
                </a:moveTo>
                <a:cubicBezTo>
                  <a:pt x="6647" y="34658"/>
                  <a:pt x="13294" y="69316"/>
                  <a:pt x="17092" y="88306"/>
                </a:cubicBezTo>
                <a:cubicBezTo>
                  <a:pt x="20890" y="107297"/>
                  <a:pt x="21840" y="103498"/>
                  <a:pt x="22789" y="113943"/>
                </a:cubicBezTo>
                <a:cubicBezTo>
                  <a:pt x="23738" y="124388"/>
                  <a:pt x="24688" y="139106"/>
                  <a:pt x="22789" y="150975"/>
                </a:cubicBezTo>
                <a:cubicBezTo>
                  <a:pt x="20890" y="162844"/>
                  <a:pt x="10920" y="175188"/>
                  <a:pt x="11395" y="185158"/>
                </a:cubicBezTo>
                <a:cubicBezTo>
                  <a:pt x="11870" y="195128"/>
                  <a:pt x="18042" y="199876"/>
                  <a:pt x="25638" y="210796"/>
                </a:cubicBezTo>
                <a:cubicBezTo>
                  <a:pt x="33234" y="221716"/>
                  <a:pt x="48901" y="239756"/>
                  <a:pt x="56972" y="250676"/>
                </a:cubicBezTo>
                <a:cubicBezTo>
                  <a:pt x="65043" y="261596"/>
                  <a:pt x="71215" y="268718"/>
                  <a:pt x="74064" y="276314"/>
                </a:cubicBezTo>
                <a:cubicBezTo>
                  <a:pt x="76913" y="283910"/>
                  <a:pt x="75963" y="287708"/>
                  <a:pt x="74064" y="296254"/>
                </a:cubicBezTo>
                <a:cubicBezTo>
                  <a:pt x="72165" y="304800"/>
                  <a:pt x="65519" y="317143"/>
                  <a:pt x="62670" y="327588"/>
                </a:cubicBezTo>
                <a:cubicBezTo>
                  <a:pt x="59821" y="338033"/>
                  <a:pt x="56497" y="344680"/>
                  <a:pt x="56972" y="358923"/>
                </a:cubicBezTo>
                <a:cubicBezTo>
                  <a:pt x="57447" y="373166"/>
                  <a:pt x="63144" y="399278"/>
                  <a:pt x="65518" y="413046"/>
                </a:cubicBezTo>
                <a:cubicBezTo>
                  <a:pt x="67892" y="426814"/>
                  <a:pt x="65518" y="428239"/>
                  <a:pt x="71215" y="441532"/>
                </a:cubicBezTo>
                <a:cubicBezTo>
                  <a:pt x="76912" y="454826"/>
                  <a:pt x="90206" y="477140"/>
                  <a:pt x="99701" y="492807"/>
                </a:cubicBezTo>
                <a:cubicBezTo>
                  <a:pt x="109196" y="508474"/>
                  <a:pt x="119641" y="524616"/>
                  <a:pt x="128187" y="535536"/>
                </a:cubicBezTo>
                <a:cubicBezTo>
                  <a:pt x="136733" y="546456"/>
                  <a:pt x="143855" y="552153"/>
                  <a:pt x="150976" y="558325"/>
                </a:cubicBezTo>
                <a:cubicBezTo>
                  <a:pt x="158097" y="564497"/>
                  <a:pt x="166643" y="565447"/>
                  <a:pt x="170916" y="572568"/>
                </a:cubicBezTo>
                <a:cubicBezTo>
                  <a:pt x="175189" y="579690"/>
                  <a:pt x="170916" y="592508"/>
                  <a:pt x="176613" y="601054"/>
                </a:cubicBezTo>
                <a:cubicBezTo>
                  <a:pt x="182310" y="609600"/>
                  <a:pt x="197503" y="615772"/>
                  <a:pt x="205099" y="623843"/>
                </a:cubicBezTo>
                <a:cubicBezTo>
                  <a:pt x="212695" y="631914"/>
                  <a:pt x="215544" y="640934"/>
                  <a:pt x="222191" y="649480"/>
                </a:cubicBezTo>
                <a:cubicBezTo>
                  <a:pt x="228838" y="658026"/>
                  <a:pt x="238333" y="666571"/>
                  <a:pt x="244980" y="675117"/>
                </a:cubicBezTo>
                <a:cubicBezTo>
                  <a:pt x="251627" y="683663"/>
                  <a:pt x="262071" y="700755"/>
                  <a:pt x="262071" y="700755"/>
                </a:cubicBezTo>
                <a:cubicBezTo>
                  <a:pt x="267768" y="709301"/>
                  <a:pt x="275365" y="718321"/>
                  <a:pt x="279163" y="726392"/>
                </a:cubicBezTo>
                <a:cubicBezTo>
                  <a:pt x="282961" y="734463"/>
                  <a:pt x="282486" y="742060"/>
                  <a:pt x="284860" y="749181"/>
                </a:cubicBezTo>
                <a:cubicBezTo>
                  <a:pt x="287234" y="756303"/>
                  <a:pt x="286759" y="759151"/>
                  <a:pt x="293406" y="769121"/>
                </a:cubicBezTo>
                <a:cubicBezTo>
                  <a:pt x="300053" y="779091"/>
                  <a:pt x="315246" y="794283"/>
                  <a:pt x="324741" y="809001"/>
                </a:cubicBezTo>
                <a:cubicBezTo>
                  <a:pt x="334236" y="823719"/>
                  <a:pt x="350378" y="857428"/>
                  <a:pt x="350378" y="857428"/>
                </a:cubicBezTo>
                <a:cubicBezTo>
                  <a:pt x="358924" y="873570"/>
                  <a:pt x="370793" y="891611"/>
                  <a:pt x="376015" y="905854"/>
                </a:cubicBezTo>
                <a:cubicBezTo>
                  <a:pt x="381237" y="920097"/>
                  <a:pt x="380289" y="931967"/>
                  <a:pt x="381713" y="942886"/>
                </a:cubicBezTo>
                <a:cubicBezTo>
                  <a:pt x="383137" y="953805"/>
                  <a:pt x="382662" y="962351"/>
                  <a:pt x="384561" y="971371"/>
                </a:cubicBezTo>
                <a:cubicBezTo>
                  <a:pt x="386460" y="980391"/>
                  <a:pt x="391683" y="989413"/>
                  <a:pt x="393107" y="997009"/>
                </a:cubicBezTo>
                <a:cubicBezTo>
                  <a:pt x="394531" y="1004605"/>
                  <a:pt x="395006" y="1010777"/>
                  <a:pt x="393107" y="1016949"/>
                </a:cubicBezTo>
                <a:cubicBezTo>
                  <a:pt x="391208" y="1023121"/>
                  <a:pt x="384087" y="1028344"/>
                  <a:pt x="381713" y="1034041"/>
                </a:cubicBezTo>
                <a:cubicBezTo>
                  <a:pt x="379339" y="1039738"/>
                  <a:pt x="379339" y="1044960"/>
                  <a:pt x="378864" y="1051132"/>
                </a:cubicBezTo>
                <a:cubicBezTo>
                  <a:pt x="378389" y="1057304"/>
                  <a:pt x="378389" y="1063951"/>
                  <a:pt x="378864" y="1071072"/>
                </a:cubicBezTo>
                <a:cubicBezTo>
                  <a:pt x="379339" y="1078193"/>
                  <a:pt x="380764" y="1090063"/>
                  <a:pt x="381713" y="1093861"/>
                </a:cubicBezTo>
                <a:cubicBezTo>
                  <a:pt x="382663" y="1097659"/>
                  <a:pt x="383612" y="1095760"/>
                  <a:pt x="384561" y="1093861"/>
                </a:cubicBezTo>
              </a:path>
            </a:pathLst>
          </a:cu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0"/>
                                        <p:tgtEl>
                                          <p:spTgt spid="19"/>
                                        </p:tgtEl>
                                      </p:cBhvr>
                                    </p:animEffect>
                                  </p:childTnLst>
                                </p:cTn>
                              </p:par>
                            </p:childTnLst>
                          </p:cTn>
                        </p:par>
                        <p:par>
                          <p:cTn id="12" fill="hold">
                            <p:stCondLst>
                              <p:cond delay="7000"/>
                            </p:stCondLst>
                            <p:childTnLst>
                              <p:par>
                                <p:cTn id="13" presetID="3" presetClass="exit" presetSubtype="10" fill="hold" nodeType="afterEffect">
                                  <p:stCondLst>
                                    <p:cond delay="0"/>
                                  </p:stCondLst>
                                  <p:childTnLst>
                                    <p:animEffect transition="out" filter="blinds(horizontal)">
                                      <p:cBhvr>
                                        <p:cTn id="14" dur="2000"/>
                                        <p:tgtEl>
                                          <p:spTgt spid="19"/>
                                        </p:tgtEl>
                                      </p:cBhvr>
                                    </p:animEffect>
                                    <p:set>
                                      <p:cBhvr>
                                        <p:cTn id="15" dur="1" fill="hold">
                                          <p:stCondLst>
                                            <p:cond delay="1999"/>
                                          </p:stCondLst>
                                        </p:cTn>
                                        <p:tgtEl>
                                          <p:spTgt spid="19"/>
                                        </p:tgtEl>
                                        <p:attrNameLst>
                                          <p:attrName>style.visibility</p:attrName>
                                        </p:attrNameLst>
                                      </p:cBhvr>
                                      <p:to>
                                        <p:strVal val="hidden"/>
                                      </p:to>
                                    </p:set>
                                  </p:childTnLst>
                                </p:cTn>
                              </p:par>
                            </p:childTnLst>
                          </p:cTn>
                        </p:par>
                        <p:par>
                          <p:cTn id="16" fill="hold">
                            <p:stCondLst>
                              <p:cond delay="9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10000"/>
                            </p:stCondLst>
                            <p:childTnLst>
                              <p:par>
                                <p:cTn id="21" presetID="22" presetClass="entr" presetSubtype="8"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1000"/>
                                        <p:tgtEl>
                                          <p:spTgt spid="88"/>
                                        </p:tgtEl>
                                      </p:cBhvr>
                                    </p:animEffect>
                                  </p:childTnLst>
                                </p:cTn>
                              </p:par>
                            </p:childTnLst>
                          </p:cTn>
                        </p:par>
                        <p:par>
                          <p:cTn id="24" fill="hold">
                            <p:stCondLst>
                              <p:cond delay="11000"/>
                            </p:stCondLst>
                            <p:childTnLst>
                              <p:par>
                                <p:cTn id="25" presetID="22" presetClass="entr" presetSubtype="1"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1000"/>
                                        <p:tgtEl>
                                          <p:spTgt spid="43"/>
                                        </p:tgtEl>
                                      </p:cBhvr>
                                    </p:animEffect>
                                  </p:childTnLst>
                                </p:cTn>
                              </p:par>
                            </p:childTnLst>
                          </p:cTn>
                        </p:par>
                        <p:par>
                          <p:cTn id="28" fill="hold">
                            <p:stCondLst>
                              <p:cond delay="12000"/>
                            </p:stCondLst>
                            <p:childTnLst>
                              <p:par>
                                <p:cTn id="29" presetID="22" presetClass="entr" presetSubtype="1"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up)">
                                      <p:cBhvr>
                                        <p:cTn id="31" dur="1000"/>
                                        <p:tgtEl>
                                          <p:spTgt spid="87"/>
                                        </p:tgtEl>
                                      </p:cBhvr>
                                    </p:animEffect>
                                  </p:childTnLst>
                                </p:cTn>
                              </p:par>
                            </p:childTnLst>
                          </p:cTn>
                        </p:par>
                        <p:par>
                          <p:cTn id="32" fill="hold">
                            <p:stCondLst>
                              <p:cond delay="13000"/>
                            </p:stCondLst>
                            <p:childTnLst>
                              <p:par>
                                <p:cTn id="33" presetID="22" presetClass="entr" presetSubtype="1"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1000"/>
                                        <p:tgtEl>
                                          <p:spTgt spid="44"/>
                                        </p:tgtEl>
                                      </p:cBhvr>
                                    </p:animEffect>
                                  </p:childTnLst>
                                </p:cTn>
                              </p:par>
                            </p:childTnLst>
                          </p:cTn>
                        </p:par>
                        <p:par>
                          <p:cTn id="36" fill="hold">
                            <p:stCondLst>
                              <p:cond delay="14000"/>
                            </p:stCondLst>
                            <p:childTnLst>
                              <p:par>
                                <p:cTn id="37" presetID="22" presetClass="entr" presetSubtype="8"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1000"/>
                                        <p:tgtEl>
                                          <p:spTgt spid="86"/>
                                        </p:tgtEl>
                                      </p:cBhvr>
                                    </p:animEffect>
                                  </p:childTnLst>
                                </p:cTn>
                              </p:par>
                            </p:childTnLst>
                          </p:cTn>
                        </p:par>
                        <p:par>
                          <p:cTn id="40" fill="hold">
                            <p:stCondLst>
                              <p:cond delay="15000"/>
                            </p:stCondLst>
                            <p:childTnLst>
                              <p:par>
                                <p:cTn id="41" presetID="22" presetClass="entr" presetSubtype="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1000"/>
                                        <p:tgtEl>
                                          <p:spTgt spid="45"/>
                                        </p:tgtEl>
                                      </p:cBhvr>
                                    </p:animEffect>
                                  </p:childTnLst>
                                </p:cTn>
                              </p:par>
                            </p:childTnLst>
                          </p:cTn>
                        </p:par>
                        <p:par>
                          <p:cTn id="44" fill="hold">
                            <p:stCondLst>
                              <p:cond delay="1600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1000"/>
                                        <p:tgtEl>
                                          <p:spTgt spid="85"/>
                                        </p:tgtEl>
                                      </p:cBhvr>
                                    </p:animEffect>
                                  </p:childTnLst>
                                </p:cTn>
                              </p:par>
                            </p:childTnLst>
                          </p:cTn>
                        </p:par>
                        <p:par>
                          <p:cTn id="48" fill="hold">
                            <p:stCondLst>
                              <p:cond delay="17000"/>
                            </p:stCondLst>
                            <p:childTnLst>
                              <p:par>
                                <p:cTn id="49" presetID="22" presetClass="entr" presetSubtype="1"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up)">
                                      <p:cBhvr>
                                        <p:cTn id="51" dur="2000"/>
                                        <p:tgtEl>
                                          <p:spTgt spid="102"/>
                                        </p:tgtEl>
                                      </p:cBhvr>
                                    </p:animEffect>
                                  </p:childTnLst>
                                </p:cTn>
                              </p:par>
                            </p:childTnLst>
                          </p:cTn>
                        </p:par>
                        <p:par>
                          <p:cTn id="52" fill="hold">
                            <p:stCondLst>
                              <p:cond delay="19000"/>
                            </p:stCondLst>
                            <p:childTnLst>
                              <p:par>
                                <p:cTn id="53" presetID="22" presetClass="entr" presetSubtype="8"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wipe(left)">
                                      <p:cBhvr>
                                        <p:cTn id="55" dur="1000"/>
                                        <p:tgtEl>
                                          <p:spTgt spid="84"/>
                                        </p:tgtEl>
                                      </p:cBhvr>
                                    </p:animEffect>
                                  </p:childTnLst>
                                </p:cTn>
                              </p:par>
                            </p:childTnLst>
                          </p:cTn>
                        </p:par>
                        <p:par>
                          <p:cTn id="56" fill="hold">
                            <p:stCondLst>
                              <p:cond delay="20000"/>
                            </p:stCondLst>
                            <p:childTnLst>
                              <p:par>
                                <p:cTn id="57" presetID="22" presetClass="entr" presetSubtype="1"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2000"/>
                                        <p:tgtEl>
                                          <p:spTgt spid="47"/>
                                        </p:tgtEl>
                                      </p:cBhvr>
                                    </p:animEffect>
                                  </p:childTnLst>
                                </p:cTn>
                              </p:par>
                            </p:childTnLst>
                          </p:cTn>
                        </p:par>
                        <p:par>
                          <p:cTn id="60" fill="hold">
                            <p:stCondLst>
                              <p:cond delay="22000"/>
                            </p:stCondLst>
                            <p:childTnLst>
                              <p:par>
                                <p:cTn id="61" presetID="2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1000"/>
                                        <p:tgtEl>
                                          <p:spTgt spid="83"/>
                                        </p:tgtEl>
                                      </p:cBhvr>
                                    </p:animEffect>
                                  </p:childTnLst>
                                </p:cTn>
                              </p:par>
                            </p:childTnLst>
                          </p:cTn>
                        </p:par>
                        <p:par>
                          <p:cTn id="64" fill="hold">
                            <p:stCondLst>
                              <p:cond delay="23000"/>
                            </p:stCondLst>
                            <p:childTnLst>
                              <p:par>
                                <p:cTn id="65" presetID="22" presetClass="entr" presetSubtype="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1000"/>
                                        <p:tgtEl>
                                          <p:spTgt spid="20"/>
                                        </p:tgtEl>
                                      </p:cBhvr>
                                    </p:animEffect>
                                  </p:childTnLst>
                                </p:cTn>
                              </p:par>
                            </p:childTnLst>
                          </p:cTn>
                        </p:par>
                        <p:par>
                          <p:cTn id="68" fill="hold">
                            <p:stCondLst>
                              <p:cond delay="24000"/>
                            </p:stCondLst>
                            <p:childTnLst>
                              <p:par>
                                <p:cTn id="69" presetID="22" presetClass="entr" presetSubtype="8" fill="hold" nodeType="after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1000"/>
                                        <p:tgtEl>
                                          <p:spTgt spid="95"/>
                                        </p:tgtEl>
                                      </p:cBhvr>
                                    </p:animEffect>
                                  </p:childTnLst>
                                </p:cTn>
                              </p:par>
                            </p:childTnLst>
                          </p:cTn>
                        </p:par>
                        <p:par>
                          <p:cTn id="72" fill="hold">
                            <p:stCondLst>
                              <p:cond delay="25000"/>
                            </p:stCondLst>
                            <p:childTnLst>
                              <p:par>
                                <p:cTn id="73" presetID="22" presetClass="entr" presetSubtype="1"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up)">
                                      <p:cBhvr>
                                        <p:cTn id="75" dur="2000"/>
                                        <p:tgtEl>
                                          <p:spTgt spid="104"/>
                                        </p:tgtEl>
                                      </p:cBhvr>
                                    </p:animEffect>
                                  </p:childTnLst>
                                </p:cTn>
                              </p:par>
                            </p:childTnLst>
                          </p:cTn>
                        </p:par>
                        <p:par>
                          <p:cTn id="76" fill="hold">
                            <p:stCondLst>
                              <p:cond delay="27000"/>
                            </p:stCondLst>
                            <p:childTnLst>
                              <p:par>
                                <p:cTn id="77" presetID="22" presetClass="entr" presetSubtype="8" fill="hold" nodeType="after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1000"/>
                                        <p:tgtEl>
                                          <p:spTgt spid="98"/>
                                        </p:tgtEl>
                                      </p:cBhvr>
                                    </p:animEffect>
                                  </p:childTnLst>
                                </p:cTn>
                              </p:par>
                            </p:childTnLst>
                          </p:cTn>
                        </p:par>
                        <p:par>
                          <p:cTn id="80" fill="hold">
                            <p:stCondLst>
                              <p:cond delay="28000"/>
                            </p:stCondLst>
                            <p:childTnLst>
                              <p:par>
                                <p:cTn id="81" presetID="22" presetClass="entr" presetSubtype="1"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up)">
                                      <p:cBhvr>
                                        <p:cTn id="83" dur="2000"/>
                                        <p:tgtEl>
                                          <p:spTgt spid="103"/>
                                        </p:tgtEl>
                                      </p:cBhvr>
                                    </p:animEffect>
                                  </p:childTnLst>
                                </p:cTn>
                              </p:par>
                            </p:childTnLst>
                          </p:cTn>
                        </p:par>
                        <p:par>
                          <p:cTn id="84" fill="hold">
                            <p:stCondLst>
                              <p:cond delay="30000"/>
                            </p:stCondLst>
                            <p:childTnLst>
                              <p:par>
                                <p:cTn id="85" presetID="22" presetClass="entr" presetSubtype="8" fill="hold" nodeType="after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wipe(left)">
                                      <p:cBhvr>
                                        <p:cTn id="87" dur="1000"/>
                                        <p:tgtEl>
                                          <p:spTgt spid="97"/>
                                        </p:tgtEl>
                                      </p:cBhvr>
                                    </p:animEffect>
                                  </p:childTnLst>
                                </p:cTn>
                              </p:par>
                            </p:childTnLst>
                          </p:cTn>
                        </p:par>
                        <p:par>
                          <p:cTn id="88" fill="hold">
                            <p:stCondLst>
                              <p:cond delay="31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2" grpId="0" animBg="1"/>
      <p:bldP spid="103"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404664"/>
            <a:ext cx="5148572" cy="572064"/>
          </a:xfrm>
          <a:prstGeom prst="rect">
            <a:avLst/>
          </a:prstGeom>
          <a:noFill/>
        </p:spPr>
      </p:pic>
      <p:pic>
        <p:nvPicPr>
          <p:cNvPr id="30" name="Picture 10" descr="Y:\Javier Rocha\03 CONSTRUCCION 2016-2021\08 LOGOTIPOS DE GOBIERNO\PLECAS Y DISEÑOS\franja gris.png"/>
          <p:cNvPicPr>
            <a:picLocks noChangeAspect="1" noChangeArrowheads="1"/>
          </p:cNvPicPr>
          <p:nvPr/>
        </p:nvPicPr>
        <p:blipFill>
          <a:blip r:embed="rId6" cstate="print"/>
          <a:srcRect/>
          <a:stretch>
            <a:fillRect/>
          </a:stretch>
        </p:blipFill>
        <p:spPr bwMode="auto">
          <a:xfrm>
            <a:off x="323850" y="1412777"/>
            <a:ext cx="5652628" cy="432048"/>
          </a:xfrm>
          <a:prstGeom prst="rect">
            <a:avLst/>
          </a:prstGeom>
          <a:noFill/>
          <a:effectLst>
            <a:outerShdw blurRad="165100" dist="38100" dir="5400000" sx="104000" sy="104000" algn="t" rotWithShape="0">
              <a:prstClr val="black">
                <a:alpha val="23000"/>
              </a:prstClr>
            </a:outerShdw>
          </a:effectLst>
        </p:spPr>
      </p:pic>
      <p:sp>
        <p:nvSpPr>
          <p:cNvPr id="14" name="Text Box 8"/>
          <p:cNvSpPr txBox="1">
            <a:spLocks noChangeArrowheads="1"/>
          </p:cNvSpPr>
          <p:nvPr/>
        </p:nvSpPr>
        <p:spPr bwMode="auto">
          <a:xfrm>
            <a:off x="465844" y="2103234"/>
            <a:ext cx="8102600" cy="4278094"/>
          </a:xfrm>
          <a:prstGeom prst="rect">
            <a:avLst/>
          </a:prstGeom>
          <a:noFill/>
          <a:ln w="9525">
            <a:noFill/>
            <a:miter lim="800000"/>
            <a:headEnd/>
            <a:tailEnd/>
          </a:ln>
        </p:spPr>
        <p:txBody>
          <a:bodyPr>
            <a:spAutoFit/>
          </a:bodyPr>
          <a:lstStyle/>
          <a:p>
            <a:pPr algn="just"/>
            <a:r>
              <a:rPr lang="es-MX" sz="1600" b="1" dirty="0"/>
              <a:t>Actualmente para el traslado de bienes procedentes de Asia a través del océano pacifico, se utiliza la ruta Long Beach, Ca. – Dallas, </a:t>
            </a:r>
            <a:r>
              <a:rPr lang="es-MX" sz="1600" b="1" dirty="0" err="1"/>
              <a:t>Tx.</a:t>
            </a:r>
            <a:r>
              <a:rPr lang="es-MX" sz="1600" b="1" dirty="0"/>
              <a:t> la cual tiene una longitud de 2,303 Kms. con un tiempo de recorrido de 29 hrs.; este nuevo corredor tendrá una longitud de 1,909 Kms. con lo cual se ahorraran 394 Km. que representan 5 hrs. menos de viaje.</a:t>
            </a:r>
          </a:p>
          <a:p>
            <a:pPr algn="just"/>
            <a:endParaRPr lang="es-MX" sz="1600" b="1" dirty="0"/>
          </a:p>
          <a:p>
            <a:pPr algn="just"/>
            <a:r>
              <a:rPr lang="es-MX" sz="1600" b="1" dirty="0"/>
              <a:t>El ferrocarril Chihuahua al Pacifico no ha representado una solución total para el transporte masivo del puerto de Topolobampo hacia los Estados Unidos de América.</a:t>
            </a:r>
          </a:p>
          <a:p>
            <a:pPr algn="just"/>
            <a:endParaRPr lang="es-MX" sz="1600" b="1" dirty="0"/>
          </a:p>
          <a:p>
            <a:pPr algn="just"/>
            <a:r>
              <a:rPr lang="es-MX" sz="1600" b="1" dirty="0"/>
              <a:t>La alternativa de este corredor carretero complementaría </a:t>
            </a:r>
            <a:r>
              <a:rPr lang="es-MX" sz="1600" b="1" dirty="0" smtClean="0"/>
              <a:t>satisfactoriamente </a:t>
            </a:r>
            <a:r>
              <a:rPr lang="es-MX" sz="1600" b="1" dirty="0"/>
              <a:t>la necesidad del transporte con una mayor </a:t>
            </a:r>
            <a:r>
              <a:rPr lang="es-MX" sz="1600" b="1" dirty="0" smtClean="0"/>
              <a:t>rapidez y generaría </a:t>
            </a:r>
            <a:r>
              <a:rPr lang="es-MX" sz="1600" b="1" dirty="0"/>
              <a:t>un desarrollo inducido a todo lo largo de la ruta, ya que el propio transporte generaría una importante derrama directa.</a:t>
            </a:r>
          </a:p>
          <a:p>
            <a:pPr algn="just"/>
            <a:endParaRPr lang="es-MX" sz="1600" b="1" dirty="0"/>
          </a:p>
          <a:p>
            <a:pPr algn="just"/>
            <a:r>
              <a:rPr lang="es-MX" sz="1600" b="1" dirty="0"/>
              <a:t>Los Estados de Chihuahua y Sinaloa durante varios años han estado pugnando por que se lleve a cabo la realización de este corredor Dallas – Ojinaga - Topolobampo</a:t>
            </a:r>
            <a:r>
              <a:rPr lang="es-MX" sz="1600" b="1" dirty="0" smtClean="0"/>
              <a:t>.</a:t>
            </a:r>
          </a:p>
          <a:p>
            <a:pPr algn="just"/>
            <a:endParaRPr lang="es-MX" sz="1600" b="1" dirty="0" smtClean="0"/>
          </a:p>
          <a:p>
            <a:pPr algn="just"/>
            <a:r>
              <a:rPr lang="es-MX" sz="1600" b="1" dirty="0" smtClean="0"/>
              <a:t>El tramo por construir atraviesa la Sierra Tarahumara logrando la comunicación de lugares actualmente aislados del desarrollo estatal.</a:t>
            </a:r>
          </a:p>
        </p:txBody>
      </p:sp>
      <p:pic>
        <p:nvPicPr>
          <p:cNvPr id="4" name="Picture 6" descr="Y:\Javier Rocha\03 CONSTRUCCION 2016-2021\02 DIRECCION\03 PRESENTACIONES\05 24-05-17 FORO DE CONSULTA INFRAESTRUCTURA 2030\00 MATERIAL DE APOYO\2 Dallas - topolobampo.png"/>
          <p:cNvPicPr>
            <a:picLocks noChangeAspect="1" noChangeArrowheads="1"/>
          </p:cNvPicPr>
          <p:nvPr/>
        </p:nvPicPr>
        <p:blipFill>
          <a:blip r:embed="rId7" cstate="print"/>
          <a:srcRect l="14273" t="11036" r="18663" b="52423"/>
          <a:stretch>
            <a:fillRect/>
          </a:stretch>
        </p:blipFill>
        <p:spPr bwMode="auto">
          <a:xfrm>
            <a:off x="431540" y="1484784"/>
            <a:ext cx="5386199" cy="432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332656"/>
            <a:ext cx="5148572" cy="572064"/>
          </a:xfrm>
          <a:prstGeom prst="rect">
            <a:avLst/>
          </a:prstGeom>
          <a:noFill/>
        </p:spPr>
      </p:pic>
      <p:sp>
        <p:nvSpPr>
          <p:cNvPr id="14" name="Text Box 8"/>
          <p:cNvSpPr txBox="1">
            <a:spLocks noChangeArrowheads="1"/>
          </p:cNvSpPr>
          <p:nvPr/>
        </p:nvSpPr>
        <p:spPr bwMode="auto">
          <a:xfrm>
            <a:off x="465844" y="1436578"/>
            <a:ext cx="8102600" cy="5016758"/>
          </a:xfrm>
          <a:prstGeom prst="rect">
            <a:avLst/>
          </a:prstGeom>
          <a:noFill/>
          <a:ln w="9525">
            <a:noFill/>
            <a:miter lim="800000"/>
            <a:headEnd/>
            <a:tailEnd/>
          </a:ln>
        </p:spPr>
        <p:txBody>
          <a:bodyPr>
            <a:spAutoFit/>
          </a:bodyPr>
          <a:lstStyle/>
          <a:p>
            <a:pPr algn="just"/>
            <a:r>
              <a:rPr lang="es-MX" sz="1600" b="1" dirty="0" smtClean="0"/>
              <a:t>Para que quede concluido este corredor se requiere conectar el tramo entre Bahuichivo (Chih) y </a:t>
            </a:r>
            <a:r>
              <a:rPr lang="es-MX" sz="1600" b="1" dirty="0" err="1" smtClean="0"/>
              <a:t>Choix</a:t>
            </a:r>
            <a:r>
              <a:rPr lang="es-MX" sz="1600" b="1" dirty="0" smtClean="0"/>
              <a:t> (Sin).</a:t>
            </a:r>
          </a:p>
          <a:p>
            <a:pPr algn="just"/>
            <a:endParaRPr lang="es-MX" sz="1600" b="1" dirty="0" smtClean="0"/>
          </a:p>
          <a:p>
            <a:pPr algn="just"/>
            <a:r>
              <a:rPr lang="es-MX" sz="1600" b="1" dirty="0" smtClean="0"/>
              <a:t>Actualmente el Gobierno Federal concluyo el tramo San Rafael – Bahuichivo con una longitud total de 34.2 Kms. </a:t>
            </a:r>
          </a:p>
          <a:p>
            <a:pPr algn="just"/>
            <a:endParaRPr lang="es-MX" sz="1600" b="1" dirty="0" smtClean="0"/>
          </a:p>
          <a:p>
            <a:pPr algn="just"/>
            <a:r>
              <a:rPr lang="es-MX" sz="1600" b="1" dirty="0" smtClean="0"/>
              <a:t>Algunos tramos carreteros existentes que comprenden ésta Ruta Dallas  –  Ojinaga  -  Topolobampo  ya  no cumplen   con  las expectativas de seguridad y comodidad que demandan los usuarios, debido a las características geométricas las cuales no permiten una circulación más fluida teniendo en cuenta el incremento de trafico.</a:t>
            </a:r>
          </a:p>
          <a:p>
            <a:pPr algn="just"/>
            <a:endParaRPr lang="es-MX" sz="1600" b="1" dirty="0" smtClean="0"/>
          </a:p>
          <a:p>
            <a:pPr algn="just"/>
            <a:r>
              <a:rPr lang="es-MX" sz="1600" b="1" dirty="0" smtClean="0"/>
              <a:t>Es imperante la necesidad de construir un Corredor Carretero Económico de largo alcance, ya que por un lado comunica los Estados de Chihuahua y Sinaloa, pero se extiende como un Corredor Troncal de Transporte entre el Puerto de Topolobampo en Sinaloa y la región de Dallas Texas, en los Estados Unidos de América.</a:t>
            </a:r>
          </a:p>
          <a:p>
            <a:pPr algn="just"/>
            <a:endParaRPr lang="es-MX" sz="1600" b="1" dirty="0" smtClean="0"/>
          </a:p>
          <a:p>
            <a:pPr algn="just"/>
            <a:r>
              <a:rPr lang="es-MX" sz="1600" b="1" dirty="0" smtClean="0"/>
              <a:t>Por ello, se ha considerado la modernización y construcción de los siguientes tramos, los cuales actualmente no cuentan con las características de servicio necesarias para su operación y la construcción de libramientos para mejorar la conectividad carretera en los centros de población.</a:t>
            </a:r>
          </a:p>
        </p:txBody>
      </p:sp>
      <p:pic>
        <p:nvPicPr>
          <p:cNvPr id="13" name="Picture 6" descr="Y:\Javier Rocha\03 CONSTRUCCION 2016-2021\02 DIRECCION\03 PRESENTACIONES\05 24-05-17 FORO DE CONSULTA INFRAESTRUCTURA 2030\00 MATERIAL DE APOYO\2 Dallas - topolobampo.png"/>
          <p:cNvPicPr>
            <a:picLocks noChangeAspect="1" noChangeArrowheads="1"/>
          </p:cNvPicPr>
          <p:nvPr/>
        </p:nvPicPr>
        <p:blipFill>
          <a:blip r:embed="rId6" cstate="print"/>
          <a:srcRect l="22790" t="11036" r="18663" b="52423"/>
          <a:stretch>
            <a:fillRect/>
          </a:stretch>
        </p:blipFill>
        <p:spPr bwMode="auto">
          <a:xfrm>
            <a:off x="5148063" y="800708"/>
            <a:ext cx="3456385" cy="3175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62 Grupo"/>
          <p:cNvGrpSpPr>
            <a:grpSpLocks/>
          </p:cNvGrpSpPr>
          <p:nvPr/>
        </p:nvGrpSpPr>
        <p:grpSpPr bwMode="auto">
          <a:xfrm>
            <a:off x="4752020" y="1196751"/>
            <a:ext cx="3996445" cy="5256585"/>
            <a:chOff x="3419475" y="584200"/>
            <a:chExt cx="5040313" cy="6081713"/>
          </a:xfrm>
        </p:grpSpPr>
        <p:grpSp>
          <p:nvGrpSpPr>
            <p:cNvPr id="16" name="51 Grupo"/>
            <p:cNvGrpSpPr>
              <a:grpSpLocks/>
            </p:cNvGrpSpPr>
            <p:nvPr/>
          </p:nvGrpSpPr>
          <p:grpSpPr bwMode="auto">
            <a:xfrm>
              <a:off x="3419475" y="584200"/>
              <a:ext cx="5040313" cy="6081713"/>
              <a:chOff x="3419475" y="584200"/>
              <a:chExt cx="5040313" cy="6081713"/>
            </a:xfrm>
          </p:grpSpPr>
          <p:pic>
            <p:nvPicPr>
              <p:cNvPr id="19" name="Picture 44" descr="E:\CONSTRUCCION 10-16\02 DIRECCION\03 PRESENTACIONES\39 6-02-14 PRESENTACION CORREDORES CONAGO 2014\00 PRESENTACION CONAGO 2014\00 MATERIAL DE APOYO\Mapa Base 2 infra.jpg"/>
              <p:cNvPicPr>
                <a:picLocks noChangeAspect="1" noChangeArrowheads="1"/>
              </p:cNvPicPr>
              <p:nvPr/>
            </p:nvPicPr>
            <p:blipFill>
              <a:blip r:embed="rId2" cstate="print"/>
              <a:srcRect/>
              <a:stretch>
                <a:fillRect/>
              </a:stretch>
            </p:blipFill>
            <p:spPr bwMode="auto">
              <a:xfrm>
                <a:off x="3419475" y="584200"/>
                <a:ext cx="5040313" cy="6081713"/>
              </a:xfrm>
              <a:prstGeom prst="rect">
                <a:avLst/>
              </a:prstGeom>
              <a:noFill/>
              <a:ln w="9525">
                <a:noFill/>
                <a:miter lim="800000"/>
                <a:headEnd/>
                <a:tailEnd/>
              </a:ln>
            </p:spPr>
          </p:pic>
          <p:pic>
            <p:nvPicPr>
              <p:cNvPr id="20" name="Picture 51" descr="E:\39 6-02-14 PRESENTACION CORREDORES CONAGO 2014\00 PRESENTACION CONAGO 2014\01 CORREDOR ECONOMICO DEL NORTE\Aeropuerto.png"/>
              <p:cNvPicPr>
                <a:picLocks noChangeAspect="1" noChangeArrowheads="1"/>
              </p:cNvPicPr>
              <p:nvPr/>
            </p:nvPicPr>
            <p:blipFill>
              <a:blip r:embed="rId3" cstate="print"/>
              <a:srcRect l="29170" t="19553" r="19781" b="41345"/>
              <a:stretch>
                <a:fillRect/>
              </a:stretch>
            </p:blipFill>
            <p:spPr bwMode="auto">
              <a:xfrm>
                <a:off x="7200292" y="2924944"/>
                <a:ext cx="252028" cy="216024"/>
              </a:xfrm>
              <a:prstGeom prst="rect">
                <a:avLst/>
              </a:prstGeom>
              <a:noFill/>
              <a:ln w="9525">
                <a:noFill/>
                <a:miter lim="800000"/>
                <a:headEnd/>
                <a:tailEnd/>
              </a:ln>
            </p:spPr>
          </p:pic>
          <p:pic>
            <p:nvPicPr>
              <p:cNvPr id="21" name="Picture 51" descr="E:\39 6-02-14 PRESENTACION CORREDORES CONAGO 2014\00 PRESENTACION CONAGO 2014\01 CORREDOR ECONOMICO DEL NORTE\Aeropuerto.png"/>
              <p:cNvPicPr>
                <a:picLocks noChangeAspect="1" noChangeArrowheads="1"/>
              </p:cNvPicPr>
              <p:nvPr/>
            </p:nvPicPr>
            <p:blipFill>
              <a:blip r:embed="rId4" cstate="print"/>
              <a:srcRect l="29170" t="19553" r="19781" b="41345"/>
              <a:stretch>
                <a:fillRect/>
              </a:stretch>
            </p:blipFill>
            <p:spPr bwMode="auto">
              <a:xfrm>
                <a:off x="6660232" y="4066785"/>
                <a:ext cx="180020" cy="154303"/>
              </a:xfrm>
              <a:prstGeom prst="rect">
                <a:avLst/>
              </a:prstGeom>
              <a:noFill/>
              <a:ln w="9525">
                <a:noFill/>
                <a:miter lim="800000"/>
                <a:headEnd/>
                <a:tailEnd/>
              </a:ln>
            </p:spPr>
          </p:pic>
        </p:grpSp>
        <p:sp>
          <p:nvSpPr>
            <p:cNvPr id="17" name="60 CuadroTexto"/>
            <p:cNvSpPr txBox="1">
              <a:spLocks noChangeArrowheads="1"/>
            </p:cNvSpPr>
            <p:nvPr/>
          </p:nvSpPr>
          <p:spPr bwMode="auto">
            <a:xfrm>
              <a:off x="4564344" y="4616016"/>
              <a:ext cx="510076" cy="169277"/>
            </a:xfrm>
            <a:prstGeom prst="rect">
              <a:avLst/>
            </a:prstGeom>
            <a:noFill/>
            <a:ln w="9525">
              <a:noFill/>
              <a:miter lim="800000"/>
              <a:headEnd/>
              <a:tailEnd/>
            </a:ln>
          </p:spPr>
          <p:txBody>
            <a:bodyPr wrap="none">
              <a:spAutoFit/>
            </a:bodyPr>
            <a:lstStyle/>
            <a:p>
              <a:r>
                <a:rPr lang="es-MX" sz="500" b="1"/>
                <a:t>San Rafael</a:t>
              </a:r>
            </a:p>
          </p:txBody>
        </p:sp>
        <p:sp>
          <p:nvSpPr>
            <p:cNvPr id="18" name="61 CuadroTexto"/>
            <p:cNvSpPr txBox="1">
              <a:spLocks noChangeArrowheads="1"/>
            </p:cNvSpPr>
            <p:nvPr/>
          </p:nvSpPr>
          <p:spPr bwMode="auto">
            <a:xfrm>
              <a:off x="4478237" y="4685725"/>
              <a:ext cx="526106" cy="169277"/>
            </a:xfrm>
            <a:prstGeom prst="rect">
              <a:avLst/>
            </a:prstGeom>
            <a:noFill/>
            <a:ln w="9525">
              <a:noFill/>
              <a:miter lim="800000"/>
              <a:headEnd/>
              <a:tailEnd/>
            </a:ln>
          </p:spPr>
          <p:txBody>
            <a:bodyPr wrap="none">
              <a:spAutoFit/>
            </a:bodyPr>
            <a:lstStyle/>
            <a:p>
              <a:r>
                <a:rPr lang="es-MX" sz="500" b="1"/>
                <a:t>Bahuichivo</a:t>
              </a:r>
            </a:p>
          </p:txBody>
        </p:sp>
      </p:grpSp>
      <p:pic>
        <p:nvPicPr>
          <p:cNvPr id="1030" name="Picture 6" descr="Y:\Javier Rocha\03 CONSTRUCCION 2016-2021\08 LOGOTIPOS DE GOBIERNO\PLECAS Y DISEÑOS\Diseño Pleca Azul Inf Corral.png"/>
          <p:cNvPicPr>
            <a:picLocks noChangeAspect="1" noChangeArrowheads="1"/>
          </p:cNvPicPr>
          <p:nvPr/>
        </p:nvPicPr>
        <p:blipFill>
          <a:blip r:embed="rId5"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6" cstate="print"/>
          <a:srcRect/>
          <a:stretch>
            <a:fillRect/>
          </a:stretch>
        </p:blipFill>
        <p:spPr bwMode="auto">
          <a:xfrm>
            <a:off x="251520" y="188640"/>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7"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8" cstate="print"/>
          <a:srcRect l="30120" t="53536" r="34381" b="19696"/>
          <a:stretch>
            <a:fillRect/>
          </a:stretch>
        </p:blipFill>
        <p:spPr bwMode="auto">
          <a:xfrm>
            <a:off x="3563888" y="332656"/>
            <a:ext cx="5148572" cy="572064"/>
          </a:xfrm>
          <a:prstGeom prst="rect">
            <a:avLst/>
          </a:prstGeom>
          <a:noFill/>
        </p:spPr>
      </p:pic>
      <p:pic>
        <p:nvPicPr>
          <p:cNvPr id="13" name="Picture 6" descr="Y:\Javier Rocha\03 CONSTRUCCION 2016-2021\02 DIRECCION\03 PRESENTACIONES\05 24-05-17 FORO DE CONSULTA INFRAESTRUCTURA 2030\00 MATERIAL DE APOYO\2 Dallas - topolobampo.png"/>
          <p:cNvPicPr>
            <a:picLocks noChangeAspect="1" noChangeArrowheads="1"/>
          </p:cNvPicPr>
          <p:nvPr/>
        </p:nvPicPr>
        <p:blipFill>
          <a:blip r:embed="rId9" cstate="print"/>
          <a:srcRect l="22790" t="11036" r="18663" b="52423"/>
          <a:stretch>
            <a:fillRect/>
          </a:stretch>
        </p:blipFill>
        <p:spPr bwMode="auto">
          <a:xfrm>
            <a:off x="5220072" y="807324"/>
            <a:ext cx="3384376" cy="310969"/>
          </a:xfrm>
          <a:prstGeom prst="rect">
            <a:avLst/>
          </a:prstGeom>
          <a:noFill/>
        </p:spPr>
      </p:pic>
      <p:grpSp>
        <p:nvGrpSpPr>
          <p:cNvPr id="35" name="48 Grupo"/>
          <p:cNvGrpSpPr>
            <a:grpSpLocks/>
          </p:cNvGrpSpPr>
          <p:nvPr/>
        </p:nvGrpSpPr>
        <p:grpSpPr bwMode="auto">
          <a:xfrm>
            <a:off x="4860032" y="2528900"/>
            <a:ext cx="3888432" cy="2988332"/>
            <a:chOff x="3563888" y="2120852"/>
            <a:chExt cx="4878035" cy="3468388"/>
          </a:xfrm>
        </p:grpSpPr>
        <p:pic>
          <p:nvPicPr>
            <p:cNvPr id="36" name="Picture 3" descr="E:\CONSTRUCCION 10-16\02 DIRECCION\03 PRESENTACIONES\39 6-02-14 PRESENTACION CORREDORES CONAGO 2014\00 PRESENTACION CONAGO 2014\00 MATERIAL DE APOYO\Corredor Dallas - Topo 2.png"/>
            <p:cNvPicPr>
              <a:picLocks noChangeAspect="1" noChangeArrowheads="1"/>
            </p:cNvPicPr>
            <p:nvPr/>
          </p:nvPicPr>
          <p:blipFill>
            <a:blip r:embed="rId10" cstate="print"/>
            <a:srcRect/>
            <a:stretch>
              <a:fillRect/>
            </a:stretch>
          </p:blipFill>
          <p:spPr bwMode="auto">
            <a:xfrm>
              <a:off x="3563888" y="2120852"/>
              <a:ext cx="4563062" cy="3468388"/>
            </a:xfrm>
            <a:prstGeom prst="rect">
              <a:avLst/>
            </a:prstGeom>
            <a:noFill/>
            <a:ln w="9525">
              <a:noFill/>
              <a:miter lim="800000"/>
              <a:headEnd/>
              <a:tailEnd/>
            </a:ln>
          </p:spPr>
        </p:pic>
        <p:sp>
          <p:nvSpPr>
            <p:cNvPr id="37" name="46 CuadroTexto"/>
            <p:cNvSpPr txBox="1">
              <a:spLocks noChangeArrowheads="1"/>
            </p:cNvSpPr>
            <p:nvPr/>
          </p:nvSpPr>
          <p:spPr bwMode="auto">
            <a:xfrm>
              <a:off x="7776356" y="2132856"/>
              <a:ext cx="665567" cy="246221"/>
            </a:xfrm>
            <a:prstGeom prst="rect">
              <a:avLst/>
            </a:prstGeom>
            <a:noFill/>
            <a:ln w="9525">
              <a:noFill/>
              <a:miter lim="800000"/>
              <a:headEnd/>
              <a:tailEnd/>
            </a:ln>
          </p:spPr>
          <p:txBody>
            <a:bodyPr wrap="none">
              <a:spAutoFit/>
            </a:bodyPr>
            <a:lstStyle/>
            <a:p>
              <a:r>
                <a:rPr lang="es-MX" sz="1000"/>
                <a:t>a Dallas</a:t>
              </a:r>
            </a:p>
          </p:txBody>
        </p:sp>
        <p:sp>
          <p:nvSpPr>
            <p:cNvPr id="38" name="47 CuadroTexto"/>
            <p:cNvSpPr txBox="1">
              <a:spLocks noChangeArrowheads="1"/>
            </p:cNvSpPr>
            <p:nvPr/>
          </p:nvSpPr>
          <p:spPr bwMode="auto">
            <a:xfrm>
              <a:off x="3702495" y="5265204"/>
              <a:ext cx="617477" cy="246221"/>
            </a:xfrm>
            <a:prstGeom prst="rect">
              <a:avLst/>
            </a:prstGeom>
            <a:noFill/>
            <a:ln w="9525">
              <a:noFill/>
              <a:miter lim="800000"/>
              <a:headEnd/>
              <a:tailEnd/>
            </a:ln>
          </p:spPr>
          <p:txBody>
            <a:bodyPr wrap="none">
              <a:spAutoFit/>
            </a:bodyPr>
            <a:lstStyle/>
            <a:p>
              <a:r>
                <a:rPr lang="es-MX" sz="1000"/>
                <a:t>a Choix</a:t>
              </a:r>
            </a:p>
          </p:txBody>
        </p:sp>
      </p:grpSp>
      <p:sp>
        <p:nvSpPr>
          <p:cNvPr id="39" name="38 Forma libre"/>
          <p:cNvSpPr/>
          <p:nvPr/>
        </p:nvSpPr>
        <p:spPr>
          <a:xfrm>
            <a:off x="7272970" y="3420269"/>
            <a:ext cx="631941" cy="150119"/>
          </a:xfrm>
          <a:custGeom>
            <a:avLst/>
            <a:gdLst>
              <a:gd name="connsiteX0" fmla="*/ 797357 w 797357"/>
              <a:gd name="connsiteY0" fmla="*/ 15850 h 175565"/>
              <a:gd name="connsiteX1" fmla="*/ 724205 w 797357"/>
              <a:gd name="connsiteY1" fmla="*/ 15850 h 175565"/>
              <a:gd name="connsiteX2" fmla="*/ 658368 w 797357"/>
              <a:gd name="connsiteY2" fmla="*/ 52426 h 175565"/>
              <a:gd name="connsiteX3" fmla="*/ 577901 w 797357"/>
              <a:gd name="connsiteY3" fmla="*/ 103632 h 175565"/>
              <a:gd name="connsiteX4" fmla="*/ 534010 w 797357"/>
              <a:gd name="connsiteY4" fmla="*/ 132893 h 175565"/>
              <a:gd name="connsiteX5" fmla="*/ 387706 w 797357"/>
              <a:gd name="connsiteY5" fmla="*/ 162154 h 175565"/>
              <a:gd name="connsiteX6" fmla="*/ 219456 w 797357"/>
              <a:gd name="connsiteY6" fmla="*/ 52426 h 175565"/>
              <a:gd name="connsiteX7" fmla="*/ 117043 w 797357"/>
              <a:gd name="connsiteY7" fmla="*/ 30480 h 175565"/>
              <a:gd name="connsiteX8" fmla="*/ 80467 w 797357"/>
              <a:gd name="connsiteY8" fmla="*/ 1219 h 175565"/>
              <a:gd name="connsiteX9" fmla="*/ 43891 w 797357"/>
              <a:gd name="connsiteY9" fmla="*/ 23165 h 175565"/>
              <a:gd name="connsiteX10" fmla="*/ 0 w 797357"/>
              <a:gd name="connsiteY10" fmla="*/ 8534 h 1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357" h="175565">
                <a:moveTo>
                  <a:pt x="797357" y="15850"/>
                </a:moveTo>
                <a:cubicBezTo>
                  <a:pt x="772363" y="12802"/>
                  <a:pt x="747370" y="9754"/>
                  <a:pt x="724205" y="15850"/>
                </a:cubicBezTo>
                <a:cubicBezTo>
                  <a:pt x="701040" y="21946"/>
                  <a:pt x="682752" y="37796"/>
                  <a:pt x="658368" y="52426"/>
                </a:cubicBezTo>
                <a:cubicBezTo>
                  <a:pt x="633984" y="67056"/>
                  <a:pt x="598627" y="90221"/>
                  <a:pt x="577901" y="103632"/>
                </a:cubicBezTo>
                <a:cubicBezTo>
                  <a:pt x="557175" y="117043"/>
                  <a:pt x="565709" y="123139"/>
                  <a:pt x="534010" y="132893"/>
                </a:cubicBezTo>
                <a:cubicBezTo>
                  <a:pt x="502311" y="142647"/>
                  <a:pt x="440132" y="175565"/>
                  <a:pt x="387706" y="162154"/>
                </a:cubicBezTo>
                <a:cubicBezTo>
                  <a:pt x="335280" y="148743"/>
                  <a:pt x="264567" y="74372"/>
                  <a:pt x="219456" y="52426"/>
                </a:cubicBezTo>
                <a:cubicBezTo>
                  <a:pt x="174345" y="30480"/>
                  <a:pt x="140208" y="39014"/>
                  <a:pt x="117043" y="30480"/>
                </a:cubicBezTo>
                <a:cubicBezTo>
                  <a:pt x="93878" y="21946"/>
                  <a:pt x="92659" y="2438"/>
                  <a:pt x="80467" y="1219"/>
                </a:cubicBezTo>
                <a:cubicBezTo>
                  <a:pt x="68275" y="0"/>
                  <a:pt x="57302" y="21946"/>
                  <a:pt x="43891" y="23165"/>
                </a:cubicBezTo>
                <a:cubicBezTo>
                  <a:pt x="30480" y="24384"/>
                  <a:pt x="15240" y="16459"/>
                  <a:pt x="0" y="8534"/>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0" name="39 Forma libre"/>
          <p:cNvSpPr/>
          <p:nvPr/>
        </p:nvSpPr>
        <p:spPr>
          <a:xfrm>
            <a:off x="6336196" y="3888574"/>
            <a:ext cx="469550" cy="224502"/>
          </a:xfrm>
          <a:custGeom>
            <a:avLst/>
            <a:gdLst>
              <a:gd name="connsiteX0" fmla="*/ 592531 w 592531"/>
              <a:gd name="connsiteY0" fmla="*/ 0 h 263347"/>
              <a:gd name="connsiteX1" fmla="*/ 555955 w 592531"/>
              <a:gd name="connsiteY1" fmla="*/ 51207 h 263347"/>
              <a:gd name="connsiteX2" fmla="*/ 534010 w 592531"/>
              <a:gd name="connsiteY2" fmla="*/ 95098 h 263347"/>
              <a:gd name="connsiteX3" fmla="*/ 526695 w 592531"/>
              <a:gd name="connsiteY3" fmla="*/ 131674 h 263347"/>
              <a:gd name="connsiteX4" fmla="*/ 512064 w 592531"/>
              <a:gd name="connsiteY4" fmla="*/ 168250 h 263347"/>
              <a:gd name="connsiteX5" fmla="*/ 482803 w 592531"/>
              <a:gd name="connsiteY5" fmla="*/ 204826 h 263347"/>
              <a:gd name="connsiteX6" fmla="*/ 460858 w 592531"/>
              <a:gd name="connsiteY6" fmla="*/ 219456 h 263347"/>
              <a:gd name="connsiteX7" fmla="*/ 409651 w 592531"/>
              <a:gd name="connsiteY7" fmla="*/ 226771 h 263347"/>
              <a:gd name="connsiteX8" fmla="*/ 343815 w 592531"/>
              <a:gd name="connsiteY8" fmla="*/ 241402 h 263347"/>
              <a:gd name="connsiteX9" fmla="*/ 270663 w 592531"/>
              <a:gd name="connsiteY9" fmla="*/ 263347 h 263347"/>
              <a:gd name="connsiteX10" fmla="*/ 234087 w 592531"/>
              <a:gd name="connsiteY10" fmla="*/ 241402 h 263347"/>
              <a:gd name="connsiteX11" fmla="*/ 219456 w 592531"/>
              <a:gd name="connsiteY11" fmla="*/ 219456 h 263347"/>
              <a:gd name="connsiteX12" fmla="*/ 182880 w 592531"/>
              <a:gd name="connsiteY12" fmla="*/ 197511 h 263347"/>
              <a:gd name="connsiteX13" fmla="*/ 146304 w 592531"/>
              <a:gd name="connsiteY13" fmla="*/ 190195 h 263347"/>
              <a:gd name="connsiteX14" fmla="*/ 102413 w 592531"/>
              <a:gd name="connsiteY14" fmla="*/ 190195 h 263347"/>
              <a:gd name="connsiteX15" fmla="*/ 51207 w 592531"/>
              <a:gd name="connsiteY15" fmla="*/ 175565 h 263347"/>
              <a:gd name="connsiteX16" fmla="*/ 0 w 592531"/>
              <a:gd name="connsiteY16" fmla="*/ 160935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2531" h="263347">
                <a:moveTo>
                  <a:pt x="592531" y="0"/>
                </a:moveTo>
                <a:cubicBezTo>
                  <a:pt x="579119" y="17678"/>
                  <a:pt x="565708" y="35357"/>
                  <a:pt x="555955" y="51207"/>
                </a:cubicBezTo>
                <a:cubicBezTo>
                  <a:pt x="546202" y="67057"/>
                  <a:pt x="538887" y="81687"/>
                  <a:pt x="534010" y="95098"/>
                </a:cubicBezTo>
                <a:cubicBezTo>
                  <a:pt x="529133" y="108509"/>
                  <a:pt x="530353" y="119482"/>
                  <a:pt x="526695" y="131674"/>
                </a:cubicBezTo>
                <a:cubicBezTo>
                  <a:pt x="523037" y="143866"/>
                  <a:pt x="519379" y="156058"/>
                  <a:pt x="512064" y="168250"/>
                </a:cubicBezTo>
                <a:cubicBezTo>
                  <a:pt x="504749" y="180442"/>
                  <a:pt x="491337" y="196292"/>
                  <a:pt x="482803" y="204826"/>
                </a:cubicBezTo>
                <a:cubicBezTo>
                  <a:pt x="474269" y="213360"/>
                  <a:pt x="473050" y="215799"/>
                  <a:pt x="460858" y="219456"/>
                </a:cubicBezTo>
                <a:cubicBezTo>
                  <a:pt x="448666" y="223113"/>
                  <a:pt x="429158" y="223113"/>
                  <a:pt x="409651" y="226771"/>
                </a:cubicBezTo>
                <a:cubicBezTo>
                  <a:pt x="390144" y="230429"/>
                  <a:pt x="366980" y="235306"/>
                  <a:pt x="343815" y="241402"/>
                </a:cubicBezTo>
                <a:cubicBezTo>
                  <a:pt x="320650" y="247498"/>
                  <a:pt x="288951" y="263347"/>
                  <a:pt x="270663" y="263347"/>
                </a:cubicBezTo>
                <a:cubicBezTo>
                  <a:pt x="252375" y="263347"/>
                  <a:pt x="242622" y="248717"/>
                  <a:pt x="234087" y="241402"/>
                </a:cubicBezTo>
                <a:cubicBezTo>
                  <a:pt x="225553" y="234087"/>
                  <a:pt x="227991" y="226771"/>
                  <a:pt x="219456" y="219456"/>
                </a:cubicBezTo>
                <a:cubicBezTo>
                  <a:pt x="210922" y="212141"/>
                  <a:pt x="195072" y="202388"/>
                  <a:pt x="182880" y="197511"/>
                </a:cubicBezTo>
                <a:cubicBezTo>
                  <a:pt x="170688" y="192634"/>
                  <a:pt x="159715" y="191414"/>
                  <a:pt x="146304" y="190195"/>
                </a:cubicBezTo>
                <a:cubicBezTo>
                  <a:pt x="132893" y="188976"/>
                  <a:pt x="118262" y="192633"/>
                  <a:pt x="102413" y="190195"/>
                </a:cubicBezTo>
                <a:cubicBezTo>
                  <a:pt x="86564" y="187757"/>
                  <a:pt x="51207" y="175565"/>
                  <a:pt x="51207" y="175565"/>
                </a:cubicBezTo>
                <a:lnTo>
                  <a:pt x="0" y="160935"/>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1" name="40 Forma libre"/>
          <p:cNvSpPr/>
          <p:nvPr/>
        </p:nvSpPr>
        <p:spPr>
          <a:xfrm>
            <a:off x="5934708" y="4051719"/>
            <a:ext cx="91895" cy="45719"/>
          </a:xfrm>
          <a:custGeom>
            <a:avLst/>
            <a:gdLst>
              <a:gd name="connsiteX0" fmla="*/ 117043 w 117043"/>
              <a:gd name="connsiteY0" fmla="*/ 21945 h 21945"/>
              <a:gd name="connsiteX1" fmla="*/ 58521 w 117043"/>
              <a:gd name="connsiteY1" fmla="*/ 14630 h 21945"/>
              <a:gd name="connsiteX2" fmla="*/ 29260 w 117043"/>
              <a:gd name="connsiteY2" fmla="*/ 7315 h 21945"/>
              <a:gd name="connsiteX3" fmla="*/ 0 w 117043"/>
              <a:gd name="connsiteY3" fmla="*/ 0 h 21945"/>
            </a:gdLst>
            <a:ahLst/>
            <a:cxnLst>
              <a:cxn ang="0">
                <a:pos x="connsiteX0" y="connsiteY0"/>
              </a:cxn>
              <a:cxn ang="0">
                <a:pos x="connsiteX1" y="connsiteY1"/>
              </a:cxn>
              <a:cxn ang="0">
                <a:pos x="connsiteX2" y="connsiteY2"/>
              </a:cxn>
              <a:cxn ang="0">
                <a:pos x="connsiteX3" y="connsiteY3"/>
              </a:cxn>
            </a:cxnLst>
            <a:rect l="l" t="t" r="r" b="b"/>
            <a:pathLst>
              <a:path w="117043" h="21945">
                <a:moveTo>
                  <a:pt x="117043" y="21945"/>
                </a:moveTo>
                <a:cubicBezTo>
                  <a:pt x="95097" y="19506"/>
                  <a:pt x="73151" y="17068"/>
                  <a:pt x="58521" y="14630"/>
                </a:cubicBezTo>
                <a:cubicBezTo>
                  <a:pt x="43891" y="12192"/>
                  <a:pt x="29260" y="7315"/>
                  <a:pt x="29260" y="7315"/>
                </a:cubicBezTo>
                <a:cubicBezTo>
                  <a:pt x="19507" y="4877"/>
                  <a:pt x="7315" y="3658"/>
                  <a:pt x="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2" name="41 Forma libre"/>
          <p:cNvSpPr/>
          <p:nvPr/>
        </p:nvSpPr>
        <p:spPr>
          <a:xfrm>
            <a:off x="7884368" y="3141663"/>
            <a:ext cx="61683" cy="292123"/>
          </a:xfrm>
          <a:custGeom>
            <a:avLst/>
            <a:gdLst>
              <a:gd name="connsiteX0" fmla="*/ 40791 w 78183"/>
              <a:gd name="connsiteY0" fmla="*/ 0 h 343325"/>
              <a:gd name="connsiteX1" fmla="*/ 78183 w 78183"/>
              <a:gd name="connsiteY1" fmla="*/ 163164 h 343325"/>
              <a:gd name="connsiteX2" fmla="*/ 78183 w 78183"/>
              <a:gd name="connsiteY2" fmla="*/ 163164 h 343325"/>
              <a:gd name="connsiteX3" fmla="*/ 64586 w 78183"/>
              <a:gd name="connsiteY3" fmla="*/ 207355 h 343325"/>
              <a:gd name="connsiteX4" fmla="*/ 23794 w 78183"/>
              <a:gd name="connsiteY4" fmla="*/ 319530 h 343325"/>
              <a:gd name="connsiteX5" fmla="*/ 0 w 78183"/>
              <a:gd name="connsiteY5" fmla="*/ 343325 h 3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3" h="343325">
                <a:moveTo>
                  <a:pt x="40791" y="0"/>
                </a:moveTo>
                <a:lnTo>
                  <a:pt x="78183" y="163164"/>
                </a:lnTo>
                <a:lnTo>
                  <a:pt x="78183" y="163164"/>
                </a:lnTo>
                <a:cubicBezTo>
                  <a:pt x="75917" y="170529"/>
                  <a:pt x="73651" y="181294"/>
                  <a:pt x="64586" y="207355"/>
                </a:cubicBezTo>
                <a:cubicBezTo>
                  <a:pt x="55521" y="233416"/>
                  <a:pt x="34558" y="296868"/>
                  <a:pt x="23794" y="319530"/>
                </a:cubicBezTo>
                <a:cubicBezTo>
                  <a:pt x="13030" y="342192"/>
                  <a:pt x="6515" y="342758"/>
                  <a:pt x="0" y="343325"/>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3" name="42 Forma libre"/>
          <p:cNvSpPr/>
          <p:nvPr/>
        </p:nvSpPr>
        <p:spPr>
          <a:xfrm>
            <a:off x="7056276" y="3429000"/>
            <a:ext cx="239181" cy="227207"/>
          </a:xfrm>
          <a:custGeom>
            <a:avLst/>
            <a:gdLst>
              <a:gd name="connsiteX0" fmla="*/ 351074 w 351074"/>
              <a:gd name="connsiteY0" fmla="*/ 4024 h 273113"/>
              <a:gd name="connsiteX1" fmla="*/ 299771 w 351074"/>
              <a:gd name="connsiteY1" fmla="*/ 4024 h 273113"/>
              <a:gd name="connsiteX2" fmla="*/ 275628 w 351074"/>
              <a:gd name="connsiteY2" fmla="*/ 28166 h 273113"/>
              <a:gd name="connsiteX3" fmla="*/ 251486 w 351074"/>
              <a:gd name="connsiteY3" fmla="*/ 52309 h 273113"/>
              <a:gd name="connsiteX4" fmla="*/ 233379 w 351074"/>
              <a:gd name="connsiteY4" fmla="*/ 73433 h 273113"/>
              <a:gd name="connsiteX5" fmla="*/ 218290 w 351074"/>
              <a:gd name="connsiteY5" fmla="*/ 100594 h 273113"/>
              <a:gd name="connsiteX6" fmla="*/ 206218 w 351074"/>
              <a:gd name="connsiteY6" fmla="*/ 124736 h 273113"/>
              <a:gd name="connsiteX7" fmla="*/ 191129 w 351074"/>
              <a:gd name="connsiteY7" fmla="*/ 145861 h 273113"/>
              <a:gd name="connsiteX8" fmla="*/ 173022 w 351074"/>
              <a:gd name="connsiteY8" fmla="*/ 170004 h 273113"/>
              <a:gd name="connsiteX9" fmla="*/ 145862 w 351074"/>
              <a:gd name="connsiteY9" fmla="*/ 185093 h 273113"/>
              <a:gd name="connsiteX10" fmla="*/ 133791 w 351074"/>
              <a:gd name="connsiteY10" fmla="*/ 206218 h 273113"/>
              <a:gd name="connsiteX11" fmla="*/ 124737 w 351074"/>
              <a:gd name="connsiteY11" fmla="*/ 227342 h 273113"/>
              <a:gd name="connsiteX12" fmla="*/ 19113 w 351074"/>
              <a:gd name="connsiteY12" fmla="*/ 266574 h 273113"/>
              <a:gd name="connsiteX13" fmla="*/ 10060 w 351074"/>
              <a:gd name="connsiteY13" fmla="*/ 266574 h 273113"/>
              <a:gd name="connsiteX0" fmla="*/ 348694 w 348694"/>
              <a:gd name="connsiteY0" fmla="*/ 4024 h 272197"/>
              <a:gd name="connsiteX1" fmla="*/ 297391 w 348694"/>
              <a:gd name="connsiteY1" fmla="*/ 4024 h 272197"/>
              <a:gd name="connsiteX2" fmla="*/ 273248 w 348694"/>
              <a:gd name="connsiteY2" fmla="*/ 28166 h 272197"/>
              <a:gd name="connsiteX3" fmla="*/ 249106 w 348694"/>
              <a:gd name="connsiteY3" fmla="*/ 52309 h 272197"/>
              <a:gd name="connsiteX4" fmla="*/ 230999 w 348694"/>
              <a:gd name="connsiteY4" fmla="*/ 73433 h 272197"/>
              <a:gd name="connsiteX5" fmla="*/ 215910 w 348694"/>
              <a:gd name="connsiteY5" fmla="*/ 100594 h 272197"/>
              <a:gd name="connsiteX6" fmla="*/ 203838 w 348694"/>
              <a:gd name="connsiteY6" fmla="*/ 124736 h 272197"/>
              <a:gd name="connsiteX7" fmla="*/ 188749 w 348694"/>
              <a:gd name="connsiteY7" fmla="*/ 145861 h 272197"/>
              <a:gd name="connsiteX8" fmla="*/ 170642 w 348694"/>
              <a:gd name="connsiteY8" fmla="*/ 170004 h 272197"/>
              <a:gd name="connsiteX9" fmla="*/ 143482 w 348694"/>
              <a:gd name="connsiteY9" fmla="*/ 185093 h 272197"/>
              <a:gd name="connsiteX10" fmla="*/ 131411 w 348694"/>
              <a:gd name="connsiteY10" fmla="*/ 206218 h 272197"/>
              <a:gd name="connsiteX11" fmla="*/ 122357 w 348694"/>
              <a:gd name="connsiteY11" fmla="*/ 227342 h 272197"/>
              <a:gd name="connsiteX12" fmla="*/ 16733 w 348694"/>
              <a:gd name="connsiteY12" fmla="*/ 266574 h 272197"/>
              <a:gd name="connsiteX13" fmla="*/ 21959 w 348694"/>
              <a:gd name="connsiteY13" fmla="*/ 261083 h 272197"/>
              <a:gd name="connsiteX0" fmla="*/ 511785 w 511785"/>
              <a:gd name="connsiteY0" fmla="*/ 4024 h 272198"/>
              <a:gd name="connsiteX1" fmla="*/ 460482 w 511785"/>
              <a:gd name="connsiteY1" fmla="*/ 4024 h 272198"/>
              <a:gd name="connsiteX2" fmla="*/ 436339 w 511785"/>
              <a:gd name="connsiteY2" fmla="*/ 28166 h 272198"/>
              <a:gd name="connsiteX3" fmla="*/ 412197 w 511785"/>
              <a:gd name="connsiteY3" fmla="*/ 52309 h 272198"/>
              <a:gd name="connsiteX4" fmla="*/ 394090 w 511785"/>
              <a:gd name="connsiteY4" fmla="*/ 73433 h 272198"/>
              <a:gd name="connsiteX5" fmla="*/ 379001 w 511785"/>
              <a:gd name="connsiteY5" fmla="*/ 100594 h 272198"/>
              <a:gd name="connsiteX6" fmla="*/ 366929 w 511785"/>
              <a:gd name="connsiteY6" fmla="*/ 124736 h 272198"/>
              <a:gd name="connsiteX7" fmla="*/ 351840 w 511785"/>
              <a:gd name="connsiteY7" fmla="*/ 145861 h 272198"/>
              <a:gd name="connsiteX8" fmla="*/ 333733 w 511785"/>
              <a:gd name="connsiteY8" fmla="*/ 170004 h 272198"/>
              <a:gd name="connsiteX9" fmla="*/ 306573 w 511785"/>
              <a:gd name="connsiteY9" fmla="*/ 185093 h 272198"/>
              <a:gd name="connsiteX10" fmla="*/ 294502 w 511785"/>
              <a:gd name="connsiteY10" fmla="*/ 206218 h 272198"/>
              <a:gd name="connsiteX11" fmla="*/ 285448 w 511785"/>
              <a:gd name="connsiteY11" fmla="*/ 227342 h 272198"/>
              <a:gd name="connsiteX12" fmla="*/ 179824 w 511785"/>
              <a:gd name="connsiteY12" fmla="*/ 266574 h 272198"/>
              <a:gd name="connsiteX13" fmla="*/ 5030 w 511785"/>
              <a:gd name="connsiteY13" fmla="*/ 261083 h 272198"/>
              <a:gd name="connsiteX0" fmla="*/ 367768 w 367768"/>
              <a:gd name="connsiteY0" fmla="*/ 4024 h 272197"/>
              <a:gd name="connsiteX1" fmla="*/ 316465 w 367768"/>
              <a:gd name="connsiteY1" fmla="*/ 4024 h 272197"/>
              <a:gd name="connsiteX2" fmla="*/ 292322 w 367768"/>
              <a:gd name="connsiteY2" fmla="*/ 28166 h 272197"/>
              <a:gd name="connsiteX3" fmla="*/ 268180 w 367768"/>
              <a:gd name="connsiteY3" fmla="*/ 52309 h 272197"/>
              <a:gd name="connsiteX4" fmla="*/ 250073 w 367768"/>
              <a:gd name="connsiteY4" fmla="*/ 73433 h 272197"/>
              <a:gd name="connsiteX5" fmla="*/ 234984 w 367768"/>
              <a:gd name="connsiteY5" fmla="*/ 100594 h 272197"/>
              <a:gd name="connsiteX6" fmla="*/ 222912 w 367768"/>
              <a:gd name="connsiteY6" fmla="*/ 124736 h 272197"/>
              <a:gd name="connsiteX7" fmla="*/ 207823 w 367768"/>
              <a:gd name="connsiteY7" fmla="*/ 145861 h 272197"/>
              <a:gd name="connsiteX8" fmla="*/ 189716 w 367768"/>
              <a:gd name="connsiteY8" fmla="*/ 170004 h 272197"/>
              <a:gd name="connsiteX9" fmla="*/ 162556 w 367768"/>
              <a:gd name="connsiteY9" fmla="*/ 185093 h 272197"/>
              <a:gd name="connsiteX10" fmla="*/ 150485 w 367768"/>
              <a:gd name="connsiteY10" fmla="*/ 206218 h 272197"/>
              <a:gd name="connsiteX11" fmla="*/ 141431 w 367768"/>
              <a:gd name="connsiteY11" fmla="*/ 227342 h 272197"/>
              <a:gd name="connsiteX12" fmla="*/ 35807 w 367768"/>
              <a:gd name="connsiteY12" fmla="*/ 266574 h 272197"/>
              <a:gd name="connsiteX13" fmla="*/ 5030 w 367768"/>
              <a:gd name="connsiteY13" fmla="*/ 261082 h 272197"/>
              <a:gd name="connsiteX0" fmla="*/ 348694 w 348694"/>
              <a:gd name="connsiteY0" fmla="*/ 4024 h 272197"/>
              <a:gd name="connsiteX1" fmla="*/ 297391 w 348694"/>
              <a:gd name="connsiteY1" fmla="*/ 4024 h 272197"/>
              <a:gd name="connsiteX2" fmla="*/ 273248 w 348694"/>
              <a:gd name="connsiteY2" fmla="*/ 28166 h 272197"/>
              <a:gd name="connsiteX3" fmla="*/ 249106 w 348694"/>
              <a:gd name="connsiteY3" fmla="*/ 52309 h 272197"/>
              <a:gd name="connsiteX4" fmla="*/ 230999 w 348694"/>
              <a:gd name="connsiteY4" fmla="*/ 73433 h 272197"/>
              <a:gd name="connsiteX5" fmla="*/ 215910 w 348694"/>
              <a:gd name="connsiteY5" fmla="*/ 100594 h 272197"/>
              <a:gd name="connsiteX6" fmla="*/ 203838 w 348694"/>
              <a:gd name="connsiteY6" fmla="*/ 124736 h 272197"/>
              <a:gd name="connsiteX7" fmla="*/ 188749 w 348694"/>
              <a:gd name="connsiteY7" fmla="*/ 145861 h 272197"/>
              <a:gd name="connsiteX8" fmla="*/ 170642 w 348694"/>
              <a:gd name="connsiteY8" fmla="*/ 170004 h 272197"/>
              <a:gd name="connsiteX9" fmla="*/ 143482 w 348694"/>
              <a:gd name="connsiteY9" fmla="*/ 185093 h 272197"/>
              <a:gd name="connsiteX10" fmla="*/ 131411 w 348694"/>
              <a:gd name="connsiteY10" fmla="*/ 206218 h 272197"/>
              <a:gd name="connsiteX11" fmla="*/ 122357 w 348694"/>
              <a:gd name="connsiteY11" fmla="*/ 227342 h 272197"/>
              <a:gd name="connsiteX12" fmla="*/ 16733 w 348694"/>
              <a:gd name="connsiteY12" fmla="*/ 266574 h 272197"/>
              <a:gd name="connsiteX13" fmla="*/ 21959 w 348694"/>
              <a:gd name="connsiteY13" fmla="*/ 261083 h 272197"/>
              <a:gd name="connsiteX0" fmla="*/ 348694 w 348694"/>
              <a:gd name="connsiteY0" fmla="*/ 4024 h 272197"/>
              <a:gd name="connsiteX1" fmla="*/ 297391 w 348694"/>
              <a:gd name="connsiteY1" fmla="*/ 4024 h 272197"/>
              <a:gd name="connsiteX2" fmla="*/ 273248 w 348694"/>
              <a:gd name="connsiteY2" fmla="*/ 28166 h 272197"/>
              <a:gd name="connsiteX3" fmla="*/ 249106 w 348694"/>
              <a:gd name="connsiteY3" fmla="*/ 52309 h 272197"/>
              <a:gd name="connsiteX4" fmla="*/ 230999 w 348694"/>
              <a:gd name="connsiteY4" fmla="*/ 73433 h 272197"/>
              <a:gd name="connsiteX5" fmla="*/ 215910 w 348694"/>
              <a:gd name="connsiteY5" fmla="*/ 100594 h 272197"/>
              <a:gd name="connsiteX6" fmla="*/ 203838 w 348694"/>
              <a:gd name="connsiteY6" fmla="*/ 124736 h 272197"/>
              <a:gd name="connsiteX7" fmla="*/ 188749 w 348694"/>
              <a:gd name="connsiteY7" fmla="*/ 145861 h 272197"/>
              <a:gd name="connsiteX8" fmla="*/ 170642 w 348694"/>
              <a:gd name="connsiteY8" fmla="*/ 170004 h 272197"/>
              <a:gd name="connsiteX9" fmla="*/ 143482 w 348694"/>
              <a:gd name="connsiteY9" fmla="*/ 185093 h 272197"/>
              <a:gd name="connsiteX10" fmla="*/ 131411 w 348694"/>
              <a:gd name="connsiteY10" fmla="*/ 206218 h 272197"/>
              <a:gd name="connsiteX11" fmla="*/ 122357 w 348694"/>
              <a:gd name="connsiteY11" fmla="*/ 227342 h 272197"/>
              <a:gd name="connsiteX12" fmla="*/ 16733 w 348694"/>
              <a:gd name="connsiteY12" fmla="*/ 266574 h 272197"/>
              <a:gd name="connsiteX13" fmla="*/ 21959 w 348694"/>
              <a:gd name="connsiteY13" fmla="*/ 261083 h 272197"/>
              <a:gd name="connsiteX0" fmla="*/ 475781 w 475781"/>
              <a:gd name="connsiteY0" fmla="*/ 4024 h 300356"/>
              <a:gd name="connsiteX1" fmla="*/ 424478 w 475781"/>
              <a:gd name="connsiteY1" fmla="*/ 4024 h 300356"/>
              <a:gd name="connsiteX2" fmla="*/ 400335 w 475781"/>
              <a:gd name="connsiteY2" fmla="*/ 28166 h 300356"/>
              <a:gd name="connsiteX3" fmla="*/ 376193 w 475781"/>
              <a:gd name="connsiteY3" fmla="*/ 52309 h 300356"/>
              <a:gd name="connsiteX4" fmla="*/ 358086 w 475781"/>
              <a:gd name="connsiteY4" fmla="*/ 73433 h 300356"/>
              <a:gd name="connsiteX5" fmla="*/ 342997 w 475781"/>
              <a:gd name="connsiteY5" fmla="*/ 100594 h 300356"/>
              <a:gd name="connsiteX6" fmla="*/ 330925 w 475781"/>
              <a:gd name="connsiteY6" fmla="*/ 124736 h 300356"/>
              <a:gd name="connsiteX7" fmla="*/ 315836 w 475781"/>
              <a:gd name="connsiteY7" fmla="*/ 145861 h 300356"/>
              <a:gd name="connsiteX8" fmla="*/ 297729 w 475781"/>
              <a:gd name="connsiteY8" fmla="*/ 170004 h 300356"/>
              <a:gd name="connsiteX9" fmla="*/ 270569 w 475781"/>
              <a:gd name="connsiteY9" fmla="*/ 185093 h 300356"/>
              <a:gd name="connsiteX10" fmla="*/ 258498 w 475781"/>
              <a:gd name="connsiteY10" fmla="*/ 206218 h 300356"/>
              <a:gd name="connsiteX11" fmla="*/ 249444 w 475781"/>
              <a:gd name="connsiteY11" fmla="*/ 227342 h 300356"/>
              <a:gd name="connsiteX12" fmla="*/ 143820 w 475781"/>
              <a:gd name="connsiteY12" fmla="*/ 266574 h 300356"/>
              <a:gd name="connsiteX13" fmla="*/ 5030 w 475781"/>
              <a:gd name="connsiteY13" fmla="*/ 297087 h 300356"/>
              <a:gd name="connsiteX0" fmla="*/ 475781 w 475781"/>
              <a:gd name="connsiteY0" fmla="*/ 4024 h 300356"/>
              <a:gd name="connsiteX1" fmla="*/ 424478 w 475781"/>
              <a:gd name="connsiteY1" fmla="*/ 4024 h 300356"/>
              <a:gd name="connsiteX2" fmla="*/ 400335 w 475781"/>
              <a:gd name="connsiteY2" fmla="*/ 28166 h 300356"/>
              <a:gd name="connsiteX3" fmla="*/ 376193 w 475781"/>
              <a:gd name="connsiteY3" fmla="*/ 52309 h 300356"/>
              <a:gd name="connsiteX4" fmla="*/ 358086 w 475781"/>
              <a:gd name="connsiteY4" fmla="*/ 73433 h 300356"/>
              <a:gd name="connsiteX5" fmla="*/ 342997 w 475781"/>
              <a:gd name="connsiteY5" fmla="*/ 100594 h 300356"/>
              <a:gd name="connsiteX6" fmla="*/ 330925 w 475781"/>
              <a:gd name="connsiteY6" fmla="*/ 124736 h 300356"/>
              <a:gd name="connsiteX7" fmla="*/ 315836 w 475781"/>
              <a:gd name="connsiteY7" fmla="*/ 145861 h 300356"/>
              <a:gd name="connsiteX8" fmla="*/ 297729 w 475781"/>
              <a:gd name="connsiteY8" fmla="*/ 170004 h 300356"/>
              <a:gd name="connsiteX9" fmla="*/ 270569 w 475781"/>
              <a:gd name="connsiteY9" fmla="*/ 185093 h 300356"/>
              <a:gd name="connsiteX10" fmla="*/ 258498 w 475781"/>
              <a:gd name="connsiteY10" fmla="*/ 206218 h 300356"/>
              <a:gd name="connsiteX11" fmla="*/ 249444 w 475781"/>
              <a:gd name="connsiteY11" fmla="*/ 227342 h 300356"/>
              <a:gd name="connsiteX12" fmla="*/ 185051 w 475781"/>
              <a:gd name="connsiteY12" fmla="*/ 261082 h 300356"/>
              <a:gd name="connsiteX13" fmla="*/ 5030 w 475781"/>
              <a:gd name="connsiteY13" fmla="*/ 297087 h 300356"/>
              <a:gd name="connsiteX0" fmla="*/ 331764 w 331764"/>
              <a:gd name="connsiteY0" fmla="*/ 4024 h 266705"/>
              <a:gd name="connsiteX1" fmla="*/ 280461 w 331764"/>
              <a:gd name="connsiteY1" fmla="*/ 4024 h 266705"/>
              <a:gd name="connsiteX2" fmla="*/ 256318 w 331764"/>
              <a:gd name="connsiteY2" fmla="*/ 28166 h 266705"/>
              <a:gd name="connsiteX3" fmla="*/ 232176 w 331764"/>
              <a:gd name="connsiteY3" fmla="*/ 52309 h 266705"/>
              <a:gd name="connsiteX4" fmla="*/ 214069 w 331764"/>
              <a:gd name="connsiteY4" fmla="*/ 73433 h 266705"/>
              <a:gd name="connsiteX5" fmla="*/ 198980 w 331764"/>
              <a:gd name="connsiteY5" fmla="*/ 100594 h 266705"/>
              <a:gd name="connsiteX6" fmla="*/ 186908 w 331764"/>
              <a:gd name="connsiteY6" fmla="*/ 124736 h 266705"/>
              <a:gd name="connsiteX7" fmla="*/ 171819 w 331764"/>
              <a:gd name="connsiteY7" fmla="*/ 145861 h 266705"/>
              <a:gd name="connsiteX8" fmla="*/ 153712 w 331764"/>
              <a:gd name="connsiteY8" fmla="*/ 170004 h 266705"/>
              <a:gd name="connsiteX9" fmla="*/ 126552 w 331764"/>
              <a:gd name="connsiteY9" fmla="*/ 185093 h 266705"/>
              <a:gd name="connsiteX10" fmla="*/ 114481 w 331764"/>
              <a:gd name="connsiteY10" fmla="*/ 206218 h 266705"/>
              <a:gd name="connsiteX11" fmla="*/ 105427 w 331764"/>
              <a:gd name="connsiteY11" fmla="*/ 227342 h 266705"/>
              <a:gd name="connsiteX12" fmla="*/ 41034 w 331764"/>
              <a:gd name="connsiteY12" fmla="*/ 261082 h 266705"/>
              <a:gd name="connsiteX13" fmla="*/ 5030 w 331764"/>
              <a:gd name="connsiteY13" fmla="*/ 261082 h 266705"/>
              <a:gd name="connsiteX0" fmla="*/ 301462 w 301462"/>
              <a:gd name="connsiteY0" fmla="*/ 4024 h 266705"/>
              <a:gd name="connsiteX1" fmla="*/ 250159 w 301462"/>
              <a:gd name="connsiteY1" fmla="*/ 4024 h 266705"/>
              <a:gd name="connsiteX2" fmla="*/ 226016 w 301462"/>
              <a:gd name="connsiteY2" fmla="*/ 28166 h 266705"/>
              <a:gd name="connsiteX3" fmla="*/ 201874 w 301462"/>
              <a:gd name="connsiteY3" fmla="*/ 52309 h 266705"/>
              <a:gd name="connsiteX4" fmla="*/ 183767 w 301462"/>
              <a:gd name="connsiteY4" fmla="*/ 73433 h 266705"/>
              <a:gd name="connsiteX5" fmla="*/ 168678 w 301462"/>
              <a:gd name="connsiteY5" fmla="*/ 100594 h 266705"/>
              <a:gd name="connsiteX6" fmla="*/ 156606 w 301462"/>
              <a:gd name="connsiteY6" fmla="*/ 124736 h 266705"/>
              <a:gd name="connsiteX7" fmla="*/ 141517 w 301462"/>
              <a:gd name="connsiteY7" fmla="*/ 145861 h 266705"/>
              <a:gd name="connsiteX8" fmla="*/ 123410 w 301462"/>
              <a:gd name="connsiteY8" fmla="*/ 170004 h 266705"/>
              <a:gd name="connsiteX9" fmla="*/ 96250 w 301462"/>
              <a:gd name="connsiteY9" fmla="*/ 185093 h 266705"/>
              <a:gd name="connsiteX10" fmla="*/ 84179 w 301462"/>
              <a:gd name="connsiteY10" fmla="*/ 206218 h 266705"/>
              <a:gd name="connsiteX11" fmla="*/ 75125 w 301462"/>
              <a:gd name="connsiteY11" fmla="*/ 227342 h 266705"/>
              <a:gd name="connsiteX12" fmla="*/ 10732 w 301462"/>
              <a:gd name="connsiteY12" fmla="*/ 261082 h 266705"/>
              <a:gd name="connsiteX13" fmla="*/ 10731 w 301462"/>
              <a:gd name="connsiteY13" fmla="*/ 261083 h 26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462" h="266705">
                <a:moveTo>
                  <a:pt x="301462" y="4024"/>
                </a:moveTo>
                <a:cubicBezTo>
                  <a:pt x="282097" y="2012"/>
                  <a:pt x="262733" y="0"/>
                  <a:pt x="250159" y="4024"/>
                </a:cubicBezTo>
                <a:cubicBezTo>
                  <a:pt x="237585" y="8048"/>
                  <a:pt x="226016" y="28166"/>
                  <a:pt x="226016" y="28166"/>
                </a:cubicBezTo>
                <a:cubicBezTo>
                  <a:pt x="217969" y="36213"/>
                  <a:pt x="208915" y="44765"/>
                  <a:pt x="201874" y="52309"/>
                </a:cubicBezTo>
                <a:cubicBezTo>
                  <a:pt x="194833" y="59853"/>
                  <a:pt x="189300" y="65386"/>
                  <a:pt x="183767" y="73433"/>
                </a:cubicBezTo>
                <a:cubicBezTo>
                  <a:pt x="178234" y="81480"/>
                  <a:pt x="173205" y="92043"/>
                  <a:pt x="168678" y="100594"/>
                </a:cubicBezTo>
                <a:cubicBezTo>
                  <a:pt x="164151" y="109145"/>
                  <a:pt x="161133" y="117192"/>
                  <a:pt x="156606" y="124736"/>
                </a:cubicBezTo>
                <a:cubicBezTo>
                  <a:pt x="152079" y="132280"/>
                  <a:pt x="147050" y="138316"/>
                  <a:pt x="141517" y="145861"/>
                </a:cubicBezTo>
                <a:cubicBezTo>
                  <a:pt x="135984" y="153406"/>
                  <a:pt x="130954" y="163465"/>
                  <a:pt x="123410" y="170004"/>
                </a:cubicBezTo>
                <a:cubicBezTo>
                  <a:pt x="115866" y="176543"/>
                  <a:pt x="102789" y="179057"/>
                  <a:pt x="96250" y="185093"/>
                </a:cubicBezTo>
                <a:cubicBezTo>
                  <a:pt x="89712" y="191129"/>
                  <a:pt x="87700" y="199177"/>
                  <a:pt x="84179" y="206218"/>
                </a:cubicBezTo>
                <a:cubicBezTo>
                  <a:pt x="80658" y="213259"/>
                  <a:pt x="87366" y="218198"/>
                  <a:pt x="75125" y="227342"/>
                </a:cubicBezTo>
                <a:cubicBezTo>
                  <a:pt x="62884" y="236486"/>
                  <a:pt x="21464" y="255459"/>
                  <a:pt x="10732" y="261082"/>
                </a:cubicBezTo>
                <a:cubicBezTo>
                  <a:pt x="0" y="266705"/>
                  <a:pt x="5701" y="264352"/>
                  <a:pt x="10731" y="26108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4" name="43 Forma libre"/>
          <p:cNvSpPr/>
          <p:nvPr/>
        </p:nvSpPr>
        <p:spPr>
          <a:xfrm>
            <a:off x="6948264" y="3681028"/>
            <a:ext cx="67978" cy="117661"/>
          </a:xfrm>
          <a:custGeom>
            <a:avLst/>
            <a:gdLst>
              <a:gd name="connsiteX0" fmla="*/ 85001 w 85001"/>
              <a:gd name="connsiteY0" fmla="*/ 0 h 139092"/>
              <a:gd name="connsiteX1" fmla="*/ 51516 w 85001"/>
              <a:gd name="connsiteY1" fmla="*/ 59243 h 139092"/>
              <a:gd name="connsiteX2" fmla="*/ 46364 w 85001"/>
              <a:gd name="connsiteY2" fmla="*/ 72122 h 139092"/>
              <a:gd name="connsiteX3" fmla="*/ 38637 w 85001"/>
              <a:gd name="connsiteY3" fmla="*/ 87577 h 139092"/>
              <a:gd name="connsiteX4" fmla="*/ 30910 w 85001"/>
              <a:gd name="connsiteY4" fmla="*/ 103031 h 139092"/>
              <a:gd name="connsiteX5" fmla="*/ 23182 w 85001"/>
              <a:gd name="connsiteY5" fmla="*/ 118486 h 139092"/>
              <a:gd name="connsiteX6" fmla="*/ 0 w 85001"/>
              <a:gd name="connsiteY6" fmla="*/ 139092 h 139092"/>
              <a:gd name="connsiteX7" fmla="*/ 0 w 85001"/>
              <a:gd name="connsiteY7" fmla="*/ 139092 h 13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01" h="139092">
                <a:moveTo>
                  <a:pt x="85001" y="0"/>
                </a:moveTo>
                <a:cubicBezTo>
                  <a:pt x="71478" y="23611"/>
                  <a:pt x="57955" y="47223"/>
                  <a:pt x="51516" y="59243"/>
                </a:cubicBezTo>
                <a:cubicBezTo>
                  <a:pt x="45077" y="71263"/>
                  <a:pt x="48510" y="67400"/>
                  <a:pt x="46364" y="72122"/>
                </a:cubicBezTo>
                <a:cubicBezTo>
                  <a:pt x="44218" y="76844"/>
                  <a:pt x="38637" y="87577"/>
                  <a:pt x="38637" y="87577"/>
                </a:cubicBezTo>
                <a:lnTo>
                  <a:pt x="30910" y="103031"/>
                </a:lnTo>
                <a:cubicBezTo>
                  <a:pt x="28334" y="108182"/>
                  <a:pt x="28334" y="112476"/>
                  <a:pt x="23182" y="118486"/>
                </a:cubicBezTo>
                <a:cubicBezTo>
                  <a:pt x="18030" y="124496"/>
                  <a:pt x="0" y="139092"/>
                  <a:pt x="0" y="139092"/>
                </a:cubicBezTo>
                <a:lnTo>
                  <a:pt x="0" y="139092"/>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6" name="45 Forma libre"/>
          <p:cNvSpPr/>
          <p:nvPr/>
        </p:nvSpPr>
        <p:spPr>
          <a:xfrm>
            <a:off x="6876256" y="3825044"/>
            <a:ext cx="93155" cy="121718"/>
          </a:xfrm>
          <a:custGeom>
            <a:avLst/>
            <a:gdLst>
              <a:gd name="connsiteX0" fmla="*/ 109859 w 118273"/>
              <a:gd name="connsiteY0" fmla="*/ 0 h 107054"/>
              <a:gd name="connsiteX1" fmla="*/ 118273 w 118273"/>
              <a:gd name="connsiteY1" fmla="*/ 53294 h 107054"/>
              <a:gd name="connsiteX2" fmla="*/ 109859 w 118273"/>
              <a:gd name="connsiteY2" fmla="*/ 84148 h 107054"/>
              <a:gd name="connsiteX3" fmla="*/ 87419 w 118273"/>
              <a:gd name="connsiteY3" fmla="*/ 103782 h 107054"/>
              <a:gd name="connsiteX4" fmla="*/ 70590 w 118273"/>
              <a:gd name="connsiteY4" fmla="*/ 103782 h 107054"/>
              <a:gd name="connsiteX5" fmla="*/ 42541 w 118273"/>
              <a:gd name="connsiteY5" fmla="*/ 103782 h 107054"/>
              <a:gd name="connsiteX6" fmla="*/ 25711 w 118273"/>
              <a:gd name="connsiteY6" fmla="*/ 103782 h 107054"/>
              <a:gd name="connsiteX7" fmla="*/ 3272 w 118273"/>
              <a:gd name="connsiteY7" fmla="*/ 86953 h 107054"/>
              <a:gd name="connsiteX8" fmla="*/ 6077 w 118273"/>
              <a:gd name="connsiteY8" fmla="*/ 89758 h 10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73" h="107054">
                <a:moveTo>
                  <a:pt x="109859" y="0"/>
                </a:moveTo>
                <a:cubicBezTo>
                  <a:pt x="114066" y="19634"/>
                  <a:pt x="118273" y="39269"/>
                  <a:pt x="118273" y="53294"/>
                </a:cubicBezTo>
                <a:cubicBezTo>
                  <a:pt x="118273" y="67319"/>
                  <a:pt x="115001" y="75733"/>
                  <a:pt x="109859" y="84148"/>
                </a:cubicBezTo>
                <a:cubicBezTo>
                  <a:pt x="104717" y="92563"/>
                  <a:pt x="93964" y="100510"/>
                  <a:pt x="87419" y="103782"/>
                </a:cubicBezTo>
                <a:cubicBezTo>
                  <a:pt x="80874" y="107054"/>
                  <a:pt x="70590" y="103782"/>
                  <a:pt x="70590" y="103782"/>
                </a:cubicBezTo>
                <a:lnTo>
                  <a:pt x="42541" y="103782"/>
                </a:lnTo>
                <a:cubicBezTo>
                  <a:pt x="35061" y="103782"/>
                  <a:pt x="32256" y="106587"/>
                  <a:pt x="25711" y="103782"/>
                </a:cubicBezTo>
                <a:cubicBezTo>
                  <a:pt x="19166" y="100977"/>
                  <a:pt x="6544" y="89290"/>
                  <a:pt x="3272" y="86953"/>
                </a:cubicBezTo>
                <a:cubicBezTo>
                  <a:pt x="0" y="84616"/>
                  <a:pt x="3038" y="87187"/>
                  <a:pt x="6077" y="89758"/>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48" name="47 Forma libre"/>
          <p:cNvSpPr/>
          <p:nvPr/>
        </p:nvSpPr>
        <p:spPr>
          <a:xfrm rot="1685288">
            <a:off x="6280278" y="4057878"/>
            <a:ext cx="94414" cy="91965"/>
          </a:xfrm>
          <a:custGeom>
            <a:avLst/>
            <a:gdLst>
              <a:gd name="connsiteX0" fmla="*/ 109859 w 118273"/>
              <a:gd name="connsiteY0" fmla="*/ 0 h 107054"/>
              <a:gd name="connsiteX1" fmla="*/ 118273 w 118273"/>
              <a:gd name="connsiteY1" fmla="*/ 53294 h 107054"/>
              <a:gd name="connsiteX2" fmla="*/ 109859 w 118273"/>
              <a:gd name="connsiteY2" fmla="*/ 84148 h 107054"/>
              <a:gd name="connsiteX3" fmla="*/ 87419 w 118273"/>
              <a:gd name="connsiteY3" fmla="*/ 103782 h 107054"/>
              <a:gd name="connsiteX4" fmla="*/ 70590 w 118273"/>
              <a:gd name="connsiteY4" fmla="*/ 103782 h 107054"/>
              <a:gd name="connsiteX5" fmla="*/ 42541 w 118273"/>
              <a:gd name="connsiteY5" fmla="*/ 103782 h 107054"/>
              <a:gd name="connsiteX6" fmla="*/ 25711 w 118273"/>
              <a:gd name="connsiteY6" fmla="*/ 103782 h 107054"/>
              <a:gd name="connsiteX7" fmla="*/ 3272 w 118273"/>
              <a:gd name="connsiteY7" fmla="*/ 86953 h 107054"/>
              <a:gd name="connsiteX8" fmla="*/ 6077 w 118273"/>
              <a:gd name="connsiteY8" fmla="*/ 89758 h 10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73" h="107054">
                <a:moveTo>
                  <a:pt x="109859" y="0"/>
                </a:moveTo>
                <a:cubicBezTo>
                  <a:pt x="114066" y="19634"/>
                  <a:pt x="118273" y="39269"/>
                  <a:pt x="118273" y="53294"/>
                </a:cubicBezTo>
                <a:cubicBezTo>
                  <a:pt x="118273" y="67319"/>
                  <a:pt x="115001" y="75733"/>
                  <a:pt x="109859" y="84148"/>
                </a:cubicBezTo>
                <a:cubicBezTo>
                  <a:pt x="104717" y="92563"/>
                  <a:pt x="93964" y="100510"/>
                  <a:pt x="87419" y="103782"/>
                </a:cubicBezTo>
                <a:cubicBezTo>
                  <a:pt x="80874" y="107054"/>
                  <a:pt x="70590" y="103782"/>
                  <a:pt x="70590" y="103782"/>
                </a:cubicBezTo>
                <a:lnTo>
                  <a:pt x="42541" y="103782"/>
                </a:lnTo>
                <a:cubicBezTo>
                  <a:pt x="35061" y="103782"/>
                  <a:pt x="32256" y="106587"/>
                  <a:pt x="25711" y="103782"/>
                </a:cubicBezTo>
                <a:cubicBezTo>
                  <a:pt x="19166" y="100977"/>
                  <a:pt x="6544" y="89290"/>
                  <a:pt x="3272" y="86953"/>
                </a:cubicBezTo>
                <a:cubicBezTo>
                  <a:pt x="0" y="84616"/>
                  <a:pt x="3038" y="87187"/>
                  <a:pt x="6077" y="89758"/>
                </a:cubicBezTo>
              </a:path>
            </a:pathLst>
          </a:cu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53" name="52 Forma libre"/>
          <p:cNvSpPr/>
          <p:nvPr/>
        </p:nvSpPr>
        <p:spPr>
          <a:xfrm>
            <a:off x="5868144" y="4365104"/>
            <a:ext cx="332336" cy="125776"/>
          </a:xfrm>
          <a:custGeom>
            <a:avLst/>
            <a:gdLst>
              <a:gd name="connsiteX0" fmla="*/ 419205 w 419205"/>
              <a:gd name="connsiteY0" fmla="*/ 34195 h 147756"/>
              <a:gd name="connsiteX1" fmla="*/ 373612 w 419205"/>
              <a:gd name="connsiteY1" fmla="*/ 59524 h 147756"/>
              <a:gd name="connsiteX2" fmla="*/ 340683 w 419205"/>
              <a:gd name="connsiteY2" fmla="*/ 8865 h 147756"/>
              <a:gd name="connsiteX3" fmla="*/ 317887 w 419205"/>
              <a:gd name="connsiteY3" fmla="*/ 6332 h 147756"/>
              <a:gd name="connsiteX4" fmla="*/ 292557 w 419205"/>
              <a:gd name="connsiteY4" fmla="*/ 21530 h 147756"/>
              <a:gd name="connsiteX5" fmla="*/ 246964 w 419205"/>
              <a:gd name="connsiteY5" fmla="*/ 44326 h 147756"/>
              <a:gd name="connsiteX6" fmla="*/ 198837 w 419205"/>
              <a:gd name="connsiteY6" fmla="*/ 51925 h 147756"/>
              <a:gd name="connsiteX7" fmla="*/ 176041 w 419205"/>
              <a:gd name="connsiteY7" fmla="*/ 56991 h 147756"/>
              <a:gd name="connsiteX8" fmla="*/ 160843 w 419205"/>
              <a:gd name="connsiteY8" fmla="*/ 64590 h 147756"/>
              <a:gd name="connsiteX9" fmla="*/ 140579 w 419205"/>
              <a:gd name="connsiteY9" fmla="*/ 72189 h 147756"/>
              <a:gd name="connsiteX10" fmla="*/ 110184 w 419205"/>
              <a:gd name="connsiteY10" fmla="*/ 82321 h 147756"/>
              <a:gd name="connsiteX11" fmla="*/ 92453 w 419205"/>
              <a:gd name="connsiteY11" fmla="*/ 97519 h 147756"/>
              <a:gd name="connsiteX12" fmla="*/ 79788 w 419205"/>
              <a:gd name="connsiteY12" fmla="*/ 127914 h 147756"/>
              <a:gd name="connsiteX13" fmla="*/ 44327 w 419205"/>
              <a:gd name="connsiteY13" fmla="*/ 145645 h 147756"/>
              <a:gd name="connsiteX14" fmla="*/ 13931 w 419205"/>
              <a:gd name="connsiteY14" fmla="*/ 115249 h 147756"/>
              <a:gd name="connsiteX15" fmla="*/ 8865 w 419205"/>
              <a:gd name="connsiteY15" fmla="*/ 94986 h 147756"/>
              <a:gd name="connsiteX16" fmla="*/ 1266 w 419205"/>
              <a:gd name="connsiteY16" fmla="*/ 79788 h 147756"/>
              <a:gd name="connsiteX17" fmla="*/ 1266 w 419205"/>
              <a:gd name="connsiteY17" fmla="*/ 77255 h 1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205" h="147756">
                <a:moveTo>
                  <a:pt x="419205" y="34195"/>
                </a:moveTo>
                <a:cubicBezTo>
                  <a:pt x="402952" y="48970"/>
                  <a:pt x="386699" y="63746"/>
                  <a:pt x="373612" y="59524"/>
                </a:cubicBezTo>
                <a:cubicBezTo>
                  <a:pt x="360525" y="55302"/>
                  <a:pt x="349970" y="17730"/>
                  <a:pt x="340683" y="8865"/>
                </a:cubicBezTo>
                <a:cubicBezTo>
                  <a:pt x="331396" y="0"/>
                  <a:pt x="325908" y="4221"/>
                  <a:pt x="317887" y="6332"/>
                </a:cubicBezTo>
                <a:cubicBezTo>
                  <a:pt x="309866" y="8443"/>
                  <a:pt x="304378" y="15198"/>
                  <a:pt x="292557" y="21530"/>
                </a:cubicBezTo>
                <a:cubicBezTo>
                  <a:pt x="280736" y="27862"/>
                  <a:pt x="262584" y="39260"/>
                  <a:pt x="246964" y="44326"/>
                </a:cubicBezTo>
                <a:cubicBezTo>
                  <a:pt x="231344" y="49392"/>
                  <a:pt x="210657" y="49814"/>
                  <a:pt x="198837" y="51925"/>
                </a:cubicBezTo>
                <a:cubicBezTo>
                  <a:pt x="187017" y="54036"/>
                  <a:pt x="182373" y="54880"/>
                  <a:pt x="176041" y="56991"/>
                </a:cubicBezTo>
                <a:cubicBezTo>
                  <a:pt x="169709" y="59102"/>
                  <a:pt x="166753" y="62057"/>
                  <a:pt x="160843" y="64590"/>
                </a:cubicBezTo>
                <a:cubicBezTo>
                  <a:pt x="154933" y="67123"/>
                  <a:pt x="149022" y="69234"/>
                  <a:pt x="140579" y="72189"/>
                </a:cubicBezTo>
                <a:cubicBezTo>
                  <a:pt x="132136" y="75144"/>
                  <a:pt x="118205" y="78099"/>
                  <a:pt x="110184" y="82321"/>
                </a:cubicBezTo>
                <a:cubicBezTo>
                  <a:pt x="102163" y="86543"/>
                  <a:pt x="97519" y="89920"/>
                  <a:pt x="92453" y="97519"/>
                </a:cubicBezTo>
                <a:cubicBezTo>
                  <a:pt x="87387" y="105118"/>
                  <a:pt x="87809" y="119893"/>
                  <a:pt x="79788" y="127914"/>
                </a:cubicBezTo>
                <a:cubicBezTo>
                  <a:pt x="71767" y="135935"/>
                  <a:pt x="55303" y="147756"/>
                  <a:pt x="44327" y="145645"/>
                </a:cubicBezTo>
                <a:cubicBezTo>
                  <a:pt x="33351" y="143534"/>
                  <a:pt x="19841" y="123692"/>
                  <a:pt x="13931" y="115249"/>
                </a:cubicBezTo>
                <a:cubicBezTo>
                  <a:pt x="8021" y="106806"/>
                  <a:pt x="10976" y="100896"/>
                  <a:pt x="8865" y="94986"/>
                </a:cubicBezTo>
                <a:cubicBezTo>
                  <a:pt x="6754" y="89076"/>
                  <a:pt x="2532" y="82743"/>
                  <a:pt x="1266" y="79788"/>
                </a:cubicBezTo>
                <a:cubicBezTo>
                  <a:pt x="0" y="76833"/>
                  <a:pt x="633" y="77044"/>
                  <a:pt x="1266" y="77255"/>
                </a:cubicBezTo>
              </a:path>
            </a:pathLst>
          </a:cu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56" name="55 Forma libre"/>
          <p:cNvSpPr/>
          <p:nvPr/>
        </p:nvSpPr>
        <p:spPr>
          <a:xfrm>
            <a:off x="5652120" y="4473116"/>
            <a:ext cx="173721" cy="227207"/>
          </a:xfrm>
          <a:custGeom>
            <a:avLst/>
            <a:gdLst>
              <a:gd name="connsiteX0" fmla="*/ 219132 w 219132"/>
              <a:gd name="connsiteY0" fmla="*/ 0 h 281354"/>
              <a:gd name="connsiteX1" fmla="*/ 197489 w 219132"/>
              <a:gd name="connsiteY1" fmla="*/ 62223 h 281354"/>
              <a:gd name="connsiteX2" fmla="*/ 165025 w 219132"/>
              <a:gd name="connsiteY2" fmla="*/ 78455 h 281354"/>
              <a:gd name="connsiteX3" fmla="*/ 140677 w 219132"/>
              <a:gd name="connsiteY3" fmla="*/ 94687 h 281354"/>
              <a:gd name="connsiteX4" fmla="*/ 119035 w 219132"/>
              <a:gd name="connsiteY4" fmla="*/ 108213 h 281354"/>
              <a:gd name="connsiteX5" fmla="*/ 100097 w 219132"/>
              <a:gd name="connsiteY5" fmla="*/ 127151 h 281354"/>
              <a:gd name="connsiteX6" fmla="*/ 78455 w 219132"/>
              <a:gd name="connsiteY6" fmla="*/ 143382 h 281354"/>
              <a:gd name="connsiteX7" fmla="*/ 56812 w 219132"/>
              <a:gd name="connsiteY7" fmla="*/ 159614 h 281354"/>
              <a:gd name="connsiteX8" fmla="*/ 43285 w 219132"/>
              <a:gd name="connsiteY8" fmla="*/ 178552 h 281354"/>
              <a:gd name="connsiteX9" fmla="*/ 40580 w 219132"/>
              <a:gd name="connsiteY9" fmla="*/ 197489 h 281354"/>
              <a:gd name="connsiteX10" fmla="*/ 37875 w 219132"/>
              <a:gd name="connsiteY10" fmla="*/ 216426 h 281354"/>
              <a:gd name="connsiteX11" fmla="*/ 32464 w 219132"/>
              <a:gd name="connsiteY11" fmla="*/ 240774 h 281354"/>
              <a:gd name="connsiteX12" fmla="*/ 18938 w 219132"/>
              <a:gd name="connsiteY12" fmla="*/ 262417 h 281354"/>
              <a:gd name="connsiteX13" fmla="*/ 0 w 219132"/>
              <a:gd name="connsiteY13" fmla="*/ 281354 h 281354"/>
              <a:gd name="connsiteX14" fmla="*/ 0 w 219132"/>
              <a:gd name="connsiteY14" fmla="*/ 281354 h 2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281354">
                <a:moveTo>
                  <a:pt x="219132" y="0"/>
                </a:moveTo>
                <a:cubicBezTo>
                  <a:pt x="212819" y="24573"/>
                  <a:pt x="206507" y="49147"/>
                  <a:pt x="197489" y="62223"/>
                </a:cubicBezTo>
                <a:cubicBezTo>
                  <a:pt x="188471" y="75299"/>
                  <a:pt x="174494" y="73044"/>
                  <a:pt x="165025" y="78455"/>
                </a:cubicBezTo>
                <a:cubicBezTo>
                  <a:pt x="155556" y="83866"/>
                  <a:pt x="148342" y="89727"/>
                  <a:pt x="140677" y="94687"/>
                </a:cubicBezTo>
                <a:cubicBezTo>
                  <a:pt x="133012" y="99647"/>
                  <a:pt x="125798" y="102802"/>
                  <a:pt x="119035" y="108213"/>
                </a:cubicBezTo>
                <a:cubicBezTo>
                  <a:pt x="112272" y="113624"/>
                  <a:pt x="106860" y="121290"/>
                  <a:pt x="100097" y="127151"/>
                </a:cubicBezTo>
                <a:cubicBezTo>
                  <a:pt x="93334" y="133013"/>
                  <a:pt x="78455" y="143382"/>
                  <a:pt x="78455" y="143382"/>
                </a:cubicBezTo>
                <a:cubicBezTo>
                  <a:pt x="71241" y="148792"/>
                  <a:pt x="62674" y="153752"/>
                  <a:pt x="56812" y="159614"/>
                </a:cubicBezTo>
                <a:cubicBezTo>
                  <a:pt x="50950" y="165476"/>
                  <a:pt x="45990" y="172239"/>
                  <a:pt x="43285" y="178552"/>
                </a:cubicBezTo>
                <a:cubicBezTo>
                  <a:pt x="40580" y="184865"/>
                  <a:pt x="40580" y="197489"/>
                  <a:pt x="40580" y="197489"/>
                </a:cubicBezTo>
                <a:cubicBezTo>
                  <a:pt x="39678" y="203801"/>
                  <a:pt x="39228" y="209212"/>
                  <a:pt x="37875" y="216426"/>
                </a:cubicBezTo>
                <a:cubicBezTo>
                  <a:pt x="36522" y="223640"/>
                  <a:pt x="35620" y="233109"/>
                  <a:pt x="32464" y="240774"/>
                </a:cubicBezTo>
                <a:cubicBezTo>
                  <a:pt x="29308" y="248439"/>
                  <a:pt x="24349" y="255654"/>
                  <a:pt x="18938" y="262417"/>
                </a:cubicBezTo>
                <a:cubicBezTo>
                  <a:pt x="13527" y="269180"/>
                  <a:pt x="0" y="281354"/>
                  <a:pt x="0" y="281354"/>
                </a:cubicBezTo>
                <a:lnTo>
                  <a:pt x="0" y="281354"/>
                </a:lnTo>
              </a:path>
            </a:pathLst>
          </a:cu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nvGrpSpPr>
          <p:cNvPr id="57" name="87 Grupo"/>
          <p:cNvGrpSpPr>
            <a:grpSpLocks/>
          </p:cNvGrpSpPr>
          <p:nvPr/>
        </p:nvGrpSpPr>
        <p:grpSpPr bwMode="auto">
          <a:xfrm>
            <a:off x="5292080" y="4689140"/>
            <a:ext cx="378913" cy="480109"/>
            <a:chOff x="4070051" y="4650522"/>
            <a:chExt cx="524746" cy="587648"/>
          </a:xfrm>
        </p:grpSpPr>
        <p:sp>
          <p:nvSpPr>
            <p:cNvPr id="58" name="57 Forma libre"/>
            <p:cNvSpPr/>
            <p:nvPr/>
          </p:nvSpPr>
          <p:spPr>
            <a:xfrm>
              <a:off x="4249616" y="4650522"/>
              <a:ext cx="345181" cy="187054"/>
            </a:xfrm>
            <a:custGeom>
              <a:avLst/>
              <a:gdLst>
                <a:gd name="connsiteX0" fmla="*/ 344483 w 344483"/>
                <a:gd name="connsiteY0" fmla="*/ 0 h 187439"/>
                <a:gd name="connsiteX1" fmla="*/ 291290 w 344483"/>
                <a:gd name="connsiteY1" fmla="*/ 27862 h 187439"/>
                <a:gd name="connsiteX2" fmla="*/ 265961 w 344483"/>
                <a:gd name="connsiteY2" fmla="*/ 43060 h 187439"/>
                <a:gd name="connsiteX3" fmla="*/ 248230 w 344483"/>
                <a:gd name="connsiteY3" fmla="*/ 50659 h 187439"/>
                <a:gd name="connsiteX4" fmla="*/ 215302 w 344483"/>
                <a:gd name="connsiteY4" fmla="*/ 65857 h 187439"/>
                <a:gd name="connsiteX5" fmla="*/ 169708 w 344483"/>
                <a:gd name="connsiteY5" fmla="*/ 81055 h 187439"/>
                <a:gd name="connsiteX6" fmla="*/ 136780 w 344483"/>
                <a:gd name="connsiteY6" fmla="*/ 93720 h 187439"/>
                <a:gd name="connsiteX7" fmla="*/ 93719 w 344483"/>
                <a:gd name="connsiteY7" fmla="*/ 113983 h 187439"/>
                <a:gd name="connsiteX8" fmla="*/ 65857 w 344483"/>
                <a:gd name="connsiteY8" fmla="*/ 136780 h 187439"/>
                <a:gd name="connsiteX9" fmla="*/ 37994 w 344483"/>
                <a:gd name="connsiteY9" fmla="*/ 159577 h 187439"/>
                <a:gd name="connsiteX10" fmla="*/ 10131 w 344483"/>
                <a:gd name="connsiteY10" fmla="*/ 177307 h 187439"/>
                <a:gd name="connsiteX11" fmla="*/ 0 w 344483"/>
                <a:gd name="connsiteY11" fmla="*/ 187439 h 187439"/>
                <a:gd name="connsiteX12" fmla="*/ 2533 w 344483"/>
                <a:gd name="connsiteY12" fmla="*/ 184906 h 18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483" h="187439">
                  <a:moveTo>
                    <a:pt x="344483" y="0"/>
                  </a:moveTo>
                  <a:lnTo>
                    <a:pt x="291290" y="27862"/>
                  </a:lnTo>
                  <a:cubicBezTo>
                    <a:pt x="278203" y="35039"/>
                    <a:pt x="273138" y="39260"/>
                    <a:pt x="265961" y="43060"/>
                  </a:cubicBezTo>
                  <a:cubicBezTo>
                    <a:pt x="258784" y="46860"/>
                    <a:pt x="256673" y="46860"/>
                    <a:pt x="248230" y="50659"/>
                  </a:cubicBezTo>
                  <a:cubicBezTo>
                    <a:pt x="239787" y="54459"/>
                    <a:pt x="228389" y="60791"/>
                    <a:pt x="215302" y="65857"/>
                  </a:cubicBezTo>
                  <a:cubicBezTo>
                    <a:pt x="202215" y="70923"/>
                    <a:pt x="182795" y="76411"/>
                    <a:pt x="169708" y="81055"/>
                  </a:cubicBezTo>
                  <a:cubicBezTo>
                    <a:pt x="156621" y="85699"/>
                    <a:pt x="149445" y="88232"/>
                    <a:pt x="136780" y="93720"/>
                  </a:cubicBezTo>
                  <a:cubicBezTo>
                    <a:pt x="124115" y="99208"/>
                    <a:pt x="105539" y="106806"/>
                    <a:pt x="93719" y="113983"/>
                  </a:cubicBezTo>
                  <a:cubicBezTo>
                    <a:pt x="81899" y="121160"/>
                    <a:pt x="65857" y="136780"/>
                    <a:pt x="65857" y="136780"/>
                  </a:cubicBezTo>
                  <a:cubicBezTo>
                    <a:pt x="56570" y="144379"/>
                    <a:pt x="47282" y="152822"/>
                    <a:pt x="37994" y="159577"/>
                  </a:cubicBezTo>
                  <a:cubicBezTo>
                    <a:pt x="28706" y="166332"/>
                    <a:pt x="16463" y="172663"/>
                    <a:pt x="10131" y="177307"/>
                  </a:cubicBezTo>
                  <a:cubicBezTo>
                    <a:pt x="3799" y="181951"/>
                    <a:pt x="0" y="187439"/>
                    <a:pt x="0" y="187439"/>
                  </a:cubicBezTo>
                  <a:lnTo>
                    <a:pt x="2533" y="184906"/>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59" name="58 Forma libre"/>
            <p:cNvSpPr/>
            <p:nvPr/>
          </p:nvSpPr>
          <p:spPr>
            <a:xfrm>
              <a:off x="4070051" y="4903790"/>
              <a:ext cx="62760" cy="334380"/>
            </a:xfrm>
            <a:custGeom>
              <a:avLst/>
              <a:gdLst>
                <a:gd name="connsiteX0" fmla="*/ 63746 w 63746"/>
                <a:gd name="connsiteY0" fmla="*/ 0 h 334352"/>
                <a:gd name="connsiteX1" fmla="*/ 30818 w 63746"/>
                <a:gd name="connsiteY1" fmla="*/ 43061 h 334352"/>
                <a:gd name="connsiteX2" fmla="*/ 23219 w 63746"/>
                <a:gd name="connsiteY2" fmla="*/ 58258 h 334352"/>
                <a:gd name="connsiteX3" fmla="*/ 15620 w 63746"/>
                <a:gd name="connsiteY3" fmla="*/ 78522 h 334352"/>
                <a:gd name="connsiteX4" fmla="*/ 15620 w 63746"/>
                <a:gd name="connsiteY4" fmla="*/ 93720 h 334352"/>
                <a:gd name="connsiteX5" fmla="*/ 10554 w 63746"/>
                <a:gd name="connsiteY5" fmla="*/ 126648 h 334352"/>
                <a:gd name="connsiteX6" fmla="*/ 8021 w 63746"/>
                <a:gd name="connsiteY6" fmla="*/ 146912 h 334352"/>
                <a:gd name="connsiteX7" fmla="*/ 2955 w 63746"/>
                <a:gd name="connsiteY7" fmla="*/ 172242 h 334352"/>
                <a:gd name="connsiteX8" fmla="*/ 2955 w 63746"/>
                <a:gd name="connsiteY8" fmla="*/ 207703 h 334352"/>
                <a:gd name="connsiteX9" fmla="*/ 422 w 63746"/>
                <a:gd name="connsiteY9" fmla="*/ 240632 h 334352"/>
                <a:gd name="connsiteX10" fmla="*/ 422 w 63746"/>
                <a:gd name="connsiteY10" fmla="*/ 263429 h 334352"/>
                <a:gd name="connsiteX11" fmla="*/ 422 w 63746"/>
                <a:gd name="connsiteY11" fmla="*/ 296357 h 334352"/>
                <a:gd name="connsiteX12" fmla="*/ 422 w 63746"/>
                <a:gd name="connsiteY12" fmla="*/ 309022 h 334352"/>
                <a:gd name="connsiteX13" fmla="*/ 422 w 63746"/>
                <a:gd name="connsiteY13" fmla="*/ 326753 h 334352"/>
                <a:gd name="connsiteX14" fmla="*/ 422 w 63746"/>
                <a:gd name="connsiteY14" fmla="*/ 334352 h 3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46" h="334352">
                  <a:moveTo>
                    <a:pt x="63746" y="0"/>
                  </a:moveTo>
                  <a:cubicBezTo>
                    <a:pt x="50659" y="16675"/>
                    <a:pt x="37573" y="33351"/>
                    <a:pt x="30818" y="43061"/>
                  </a:cubicBezTo>
                  <a:cubicBezTo>
                    <a:pt x="24064" y="52771"/>
                    <a:pt x="25752" y="52348"/>
                    <a:pt x="23219" y="58258"/>
                  </a:cubicBezTo>
                  <a:cubicBezTo>
                    <a:pt x="20686" y="64168"/>
                    <a:pt x="16887" y="72612"/>
                    <a:pt x="15620" y="78522"/>
                  </a:cubicBezTo>
                  <a:cubicBezTo>
                    <a:pt x="14354" y="84432"/>
                    <a:pt x="16464" y="85699"/>
                    <a:pt x="15620" y="93720"/>
                  </a:cubicBezTo>
                  <a:cubicBezTo>
                    <a:pt x="14776" y="101741"/>
                    <a:pt x="11820" y="117783"/>
                    <a:pt x="10554" y="126648"/>
                  </a:cubicBezTo>
                  <a:cubicBezTo>
                    <a:pt x="9288" y="135513"/>
                    <a:pt x="9287" y="139313"/>
                    <a:pt x="8021" y="146912"/>
                  </a:cubicBezTo>
                  <a:cubicBezTo>
                    <a:pt x="6755" y="154511"/>
                    <a:pt x="3799" y="162110"/>
                    <a:pt x="2955" y="172242"/>
                  </a:cubicBezTo>
                  <a:cubicBezTo>
                    <a:pt x="2111" y="182374"/>
                    <a:pt x="3377" y="196305"/>
                    <a:pt x="2955" y="207703"/>
                  </a:cubicBezTo>
                  <a:cubicBezTo>
                    <a:pt x="2533" y="219101"/>
                    <a:pt x="844" y="231344"/>
                    <a:pt x="422" y="240632"/>
                  </a:cubicBezTo>
                  <a:cubicBezTo>
                    <a:pt x="0" y="249920"/>
                    <a:pt x="422" y="263429"/>
                    <a:pt x="422" y="263429"/>
                  </a:cubicBezTo>
                  <a:lnTo>
                    <a:pt x="422" y="296357"/>
                  </a:lnTo>
                  <a:lnTo>
                    <a:pt x="422" y="309022"/>
                  </a:lnTo>
                  <a:lnTo>
                    <a:pt x="422" y="326753"/>
                  </a:lnTo>
                  <a:lnTo>
                    <a:pt x="422" y="334352"/>
                  </a:ln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sp>
        <p:nvSpPr>
          <p:cNvPr id="63" name="62 Forma libre"/>
          <p:cNvSpPr/>
          <p:nvPr/>
        </p:nvSpPr>
        <p:spPr>
          <a:xfrm>
            <a:off x="6192180" y="4113076"/>
            <a:ext cx="76789" cy="251550"/>
          </a:xfrm>
          <a:custGeom>
            <a:avLst/>
            <a:gdLst>
              <a:gd name="connsiteX0" fmla="*/ 97277 w 97277"/>
              <a:gd name="connsiteY0" fmla="*/ 1 h 296694"/>
              <a:gd name="connsiteX1" fmla="*/ 68094 w 97277"/>
              <a:gd name="connsiteY1" fmla="*/ 9728 h 296694"/>
              <a:gd name="connsiteX2" fmla="*/ 48638 w 97277"/>
              <a:gd name="connsiteY2" fmla="*/ 53503 h 296694"/>
              <a:gd name="connsiteX3" fmla="*/ 43775 w 97277"/>
              <a:gd name="connsiteY3" fmla="*/ 238328 h 296694"/>
              <a:gd name="connsiteX4" fmla="*/ 38911 w 97277"/>
              <a:gd name="connsiteY4" fmla="*/ 257784 h 296694"/>
              <a:gd name="connsiteX5" fmla="*/ 0 w 97277"/>
              <a:gd name="connsiteY5" fmla="*/ 296694 h 29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77" h="296694">
                <a:moveTo>
                  <a:pt x="97277" y="1"/>
                </a:moveTo>
                <a:cubicBezTo>
                  <a:pt x="87549" y="3243"/>
                  <a:pt x="71337" y="0"/>
                  <a:pt x="68094" y="9728"/>
                </a:cubicBezTo>
                <a:cubicBezTo>
                  <a:pt x="56517" y="44457"/>
                  <a:pt x="64054" y="30379"/>
                  <a:pt x="48638" y="53503"/>
                </a:cubicBezTo>
                <a:cubicBezTo>
                  <a:pt x="47017" y="115111"/>
                  <a:pt x="46706" y="176768"/>
                  <a:pt x="43775" y="238328"/>
                </a:cubicBezTo>
                <a:cubicBezTo>
                  <a:pt x="43457" y="245005"/>
                  <a:pt x="42745" y="252307"/>
                  <a:pt x="38911" y="257784"/>
                </a:cubicBezTo>
                <a:cubicBezTo>
                  <a:pt x="38903" y="257795"/>
                  <a:pt x="8650" y="288044"/>
                  <a:pt x="0" y="296694"/>
                </a:cubicBezTo>
              </a:path>
            </a:pathLst>
          </a:cu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64" name="20 CuadroTexto"/>
          <p:cNvSpPr txBox="1">
            <a:spLocks noChangeArrowheads="1"/>
          </p:cNvSpPr>
          <p:nvPr/>
        </p:nvSpPr>
        <p:spPr bwMode="auto">
          <a:xfrm>
            <a:off x="539552" y="1592796"/>
            <a:ext cx="1601336" cy="276999"/>
          </a:xfrm>
          <a:prstGeom prst="rect">
            <a:avLst/>
          </a:prstGeom>
          <a:noFill/>
          <a:ln w="9525">
            <a:noFill/>
            <a:miter lim="800000"/>
            <a:headEnd/>
            <a:tailEnd/>
          </a:ln>
        </p:spPr>
        <p:txBody>
          <a:bodyPr wrap="none">
            <a:spAutoFit/>
          </a:bodyPr>
          <a:lstStyle/>
          <a:p>
            <a:pPr algn="r"/>
            <a:r>
              <a:rPr lang="es-MX" sz="1200" b="1" dirty="0"/>
              <a:t>Tramos Modernizados</a:t>
            </a:r>
          </a:p>
        </p:txBody>
      </p:sp>
      <p:sp>
        <p:nvSpPr>
          <p:cNvPr id="65" name="29 CuadroTexto"/>
          <p:cNvSpPr txBox="1">
            <a:spLocks noChangeArrowheads="1"/>
          </p:cNvSpPr>
          <p:nvPr/>
        </p:nvSpPr>
        <p:spPr bwMode="auto">
          <a:xfrm>
            <a:off x="505444" y="2509768"/>
            <a:ext cx="2564420" cy="276999"/>
          </a:xfrm>
          <a:prstGeom prst="rect">
            <a:avLst/>
          </a:prstGeom>
          <a:noFill/>
          <a:ln w="9525">
            <a:noFill/>
            <a:miter lim="800000"/>
            <a:headEnd/>
            <a:tailEnd/>
          </a:ln>
        </p:spPr>
        <p:txBody>
          <a:bodyPr wrap="none">
            <a:spAutoFit/>
          </a:bodyPr>
          <a:lstStyle/>
          <a:p>
            <a:r>
              <a:rPr lang="es-MX" sz="1200" b="1" dirty="0"/>
              <a:t>Tramos por Modernizar y/o </a:t>
            </a:r>
            <a:r>
              <a:rPr lang="es-MX" sz="1200" b="1" dirty="0" smtClean="0"/>
              <a:t>Construir</a:t>
            </a:r>
            <a:endParaRPr lang="es-MX" sz="1200" b="1" dirty="0"/>
          </a:p>
        </p:txBody>
      </p:sp>
      <p:grpSp>
        <p:nvGrpSpPr>
          <p:cNvPr id="66" name="65 Grupo"/>
          <p:cNvGrpSpPr/>
          <p:nvPr/>
        </p:nvGrpSpPr>
        <p:grpSpPr>
          <a:xfrm>
            <a:off x="611560" y="1833791"/>
            <a:ext cx="1840314" cy="246221"/>
            <a:chOff x="539552" y="1592796"/>
            <a:chExt cx="1840314" cy="246221"/>
          </a:xfrm>
        </p:grpSpPr>
        <p:sp>
          <p:nvSpPr>
            <p:cNvPr id="67" name="66 CuadroTexto"/>
            <p:cNvSpPr txBox="1">
              <a:spLocks noChangeArrowheads="1"/>
            </p:cNvSpPr>
            <p:nvPr/>
          </p:nvSpPr>
          <p:spPr bwMode="auto">
            <a:xfrm>
              <a:off x="683568" y="1592796"/>
              <a:ext cx="1696298" cy="246221"/>
            </a:xfrm>
            <a:prstGeom prst="rect">
              <a:avLst/>
            </a:prstGeom>
            <a:noFill/>
            <a:ln w="9525">
              <a:noFill/>
              <a:miter lim="800000"/>
              <a:headEnd/>
              <a:tailEnd/>
            </a:ln>
          </p:spPr>
          <p:txBody>
            <a:bodyPr wrap="none">
              <a:spAutoFit/>
            </a:bodyPr>
            <a:lstStyle/>
            <a:p>
              <a:r>
                <a:rPr lang="es-MX" sz="1000" b="1" dirty="0">
                  <a:latin typeface="Arial Narrow" pitchFamily="34" charset="0"/>
                </a:rPr>
                <a:t>Carretera </a:t>
              </a:r>
              <a:r>
                <a:rPr lang="es-MX" sz="1000" b="1" dirty="0" smtClean="0">
                  <a:latin typeface="Arial Narrow" pitchFamily="34" charset="0"/>
                </a:rPr>
                <a:t>Chihuahua - Ojinaga</a:t>
              </a:r>
              <a:endParaRPr lang="es-MX" sz="1000" b="1" dirty="0">
                <a:latin typeface="Arial Narrow" pitchFamily="34" charset="0"/>
              </a:endParaRPr>
            </a:p>
          </p:txBody>
        </p:sp>
        <p:sp>
          <p:nvSpPr>
            <p:cNvPr id="68" name="67 Rectángulo redondeado"/>
            <p:cNvSpPr/>
            <p:nvPr/>
          </p:nvSpPr>
          <p:spPr>
            <a:xfrm>
              <a:off x="539552" y="1664804"/>
              <a:ext cx="108012" cy="10801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9" name="68 Grupo"/>
          <p:cNvGrpSpPr/>
          <p:nvPr/>
        </p:nvGrpSpPr>
        <p:grpSpPr>
          <a:xfrm>
            <a:off x="611560" y="2098916"/>
            <a:ext cx="2112825" cy="400110"/>
            <a:chOff x="539552" y="1772816"/>
            <a:chExt cx="2112825" cy="400110"/>
          </a:xfrm>
        </p:grpSpPr>
        <p:sp>
          <p:nvSpPr>
            <p:cNvPr id="70" name="69 CuadroTexto"/>
            <p:cNvSpPr txBox="1">
              <a:spLocks noChangeArrowheads="1"/>
            </p:cNvSpPr>
            <p:nvPr/>
          </p:nvSpPr>
          <p:spPr bwMode="auto">
            <a:xfrm>
              <a:off x="683568" y="1772816"/>
              <a:ext cx="1968809" cy="400110"/>
            </a:xfrm>
            <a:prstGeom prst="rect">
              <a:avLst/>
            </a:prstGeom>
            <a:noFill/>
            <a:ln w="9525">
              <a:noFill/>
              <a:miter lim="800000"/>
              <a:headEnd/>
              <a:tailEnd/>
            </a:ln>
          </p:spPr>
          <p:txBody>
            <a:bodyPr wrap="none">
              <a:spAutoFit/>
            </a:bodyPr>
            <a:lstStyle/>
            <a:p>
              <a:r>
                <a:rPr lang="es-MX" sz="1000" b="1" dirty="0">
                  <a:latin typeface="Arial Narrow" pitchFamily="34" charset="0"/>
                </a:rPr>
                <a:t>Carretera </a:t>
              </a:r>
              <a:r>
                <a:rPr lang="es-MX" sz="1000" b="1" dirty="0" smtClean="0">
                  <a:latin typeface="Arial Narrow" pitchFamily="34" charset="0"/>
                </a:rPr>
                <a:t>Chihuahua </a:t>
              </a:r>
              <a:r>
                <a:rPr lang="es-MX" sz="1000" b="1" dirty="0" smtClean="0">
                  <a:latin typeface="Arial Narrow" pitchFamily="34" charset="0"/>
                </a:rPr>
                <a:t>– Cuauhtémoc</a:t>
              </a:r>
            </a:p>
            <a:p>
              <a:r>
                <a:rPr lang="es-MX" sz="1000" dirty="0" smtClean="0">
                  <a:latin typeface="Arial Narrow" pitchFamily="34" charset="0"/>
                </a:rPr>
                <a:t>Tramo: Plomas - Cuauhtémoc</a:t>
              </a:r>
              <a:endParaRPr lang="es-MX" sz="1000" dirty="0">
                <a:latin typeface="Arial Narrow" pitchFamily="34" charset="0"/>
              </a:endParaRPr>
            </a:p>
          </p:txBody>
        </p:sp>
        <p:sp>
          <p:nvSpPr>
            <p:cNvPr id="71" name="70 Rectángulo redondeado"/>
            <p:cNvSpPr/>
            <p:nvPr/>
          </p:nvSpPr>
          <p:spPr>
            <a:xfrm>
              <a:off x="539552" y="1844824"/>
              <a:ext cx="108012" cy="10801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8" name="77 Grupo"/>
          <p:cNvGrpSpPr/>
          <p:nvPr/>
        </p:nvGrpSpPr>
        <p:grpSpPr>
          <a:xfrm>
            <a:off x="611560" y="2792574"/>
            <a:ext cx="2166368" cy="615553"/>
            <a:chOff x="539552" y="2730116"/>
            <a:chExt cx="2166368" cy="615553"/>
          </a:xfrm>
        </p:grpSpPr>
        <p:sp>
          <p:nvSpPr>
            <p:cNvPr id="79" name="78 Rectángulo redondeado"/>
            <p:cNvSpPr/>
            <p:nvPr/>
          </p:nvSpPr>
          <p:spPr>
            <a:xfrm>
              <a:off x="539552" y="2780928"/>
              <a:ext cx="108012" cy="1080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79 CuadroTexto"/>
            <p:cNvSpPr txBox="1">
              <a:spLocks noChangeArrowheads="1"/>
            </p:cNvSpPr>
            <p:nvPr/>
          </p:nvSpPr>
          <p:spPr bwMode="auto">
            <a:xfrm>
              <a:off x="684213" y="2730116"/>
              <a:ext cx="2021707" cy="615553"/>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Chihuahua - Ojinaga  </a:t>
              </a:r>
            </a:p>
            <a:p>
              <a:r>
                <a:rPr lang="es-MX" sz="800" b="1" dirty="0" smtClean="0">
                  <a:latin typeface="Arial Narrow" pitchFamily="34" charset="0"/>
                </a:rPr>
                <a:t>Tramo: La Mula (Km 201+100) – Ojinaga</a:t>
              </a:r>
            </a:p>
            <a:p>
              <a:r>
                <a:rPr lang="es-MX" sz="800" b="1" dirty="0" smtClean="0">
                  <a:latin typeface="Arial Narrow" pitchFamily="34" charset="0"/>
                </a:rPr>
                <a:t>Tramo: Aldama (Km 30+000) – Km 85+000</a:t>
              </a:r>
            </a:p>
            <a:p>
              <a:r>
                <a:rPr lang="es-MX" sz="800" b="1" dirty="0" smtClean="0">
                  <a:latin typeface="Arial Narrow" pitchFamily="34" charset="0"/>
                </a:rPr>
                <a:t>Tramo: Chihuahua – Aldama (Cuerpo B)</a:t>
              </a:r>
              <a:endParaRPr lang="es-MX" sz="800" b="1" dirty="0">
                <a:latin typeface="Arial Narrow" pitchFamily="34" charset="0"/>
              </a:endParaRPr>
            </a:p>
          </p:txBody>
        </p:sp>
      </p:grpSp>
      <p:grpSp>
        <p:nvGrpSpPr>
          <p:cNvPr id="81" name="80 Grupo"/>
          <p:cNvGrpSpPr/>
          <p:nvPr/>
        </p:nvGrpSpPr>
        <p:grpSpPr>
          <a:xfrm>
            <a:off x="611560" y="3427579"/>
            <a:ext cx="2196826" cy="400110"/>
            <a:chOff x="539552" y="2982144"/>
            <a:chExt cx="2196826" cy="400110"/>
          </a:xfrm>
        </p:grpSpPr>
        <p:sp>
          <p:nvSpPr>
            <p:cNvPr id="82" name="81 Rectángulo redondeado"/>
            <p:cNvSpPr/>
            <p:nvPr/>
          </p:nvSpPr>
          <p:spPr>
            <a:xfrm>
              <a:off x="539552" y="3033043"/>
              <a:ext cx="108012" cy="1080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82 CuadroTexto"/>
            <p:cNvSpPr txBox="1">
              <a:spLocks noChangeArrowheads="1"/>
            </p:cNvSpPr>
            <p:nvPr/>
          </p:nvSpPr>
          <p:spPr bwMode="auto">
            <a:xfrm>
              <a:off x="684213" y="2982144"/>
              <a:ext cx="2052165"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Sur en </a:t>
              </a:r>
            </a:p>
            <a:p>
              <a:r>
                <a:rPr lang="es-MX" sz="1000" b="1" dirty="0" smtClean="0">
                  <a:latin typeface="Arial Narrow" pitchFamily="34" charset="0"/>
                </a:rPr>
                <a:t>Chihuahua</a:t>
              </a:r>
              <a:endParaRPr lang="es-MX" sz="1000" b="1" dirty="0">
                <a:latin typeface="Arial Narrow" pitchFamily="34" charset="0"/>
              </a:endParaRPr>
            </a:p>
          </p:txBody>
        </p:sp>
      </p:grpSp>
      <p:grpSp>
        <p:nvGrpSpPr>
          <p:cNvPr id="84" name="83 Grupo"/>
          <p:cNvGrpSpPr/>
          <p:nvPr/>
        </p:nvGrpSpPr>
        <p:grpSpPr>
          <a:xfrm>
            <a:off x="611560" y="3793135"/>
            <a:ext cx="2196826" cy="400110"/>
            <a:chOff x="539552" y="3212976"/>
            <a:chExt cx="2196826" cy="400110"/>
          </a:xfrm>
        </p:grpSpPr>
        <p:sp>
          <p:nvSpPr>
            <p:cNvPr id="85" name="84 Rectángulo redondeado"/>
            <p:cNvSpPr/>
            <p:nvPr/>
          </p:nvSpPr>
          <p:spPr>
            <a:xfrm>
              <a:off x="539552" y="3284984"/>
              <a:ext cx="108012" cy="1080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85 CuadroTexto"/>
            <p:cNvSpPr txBox="1">
              <a:spLocks noChangeArrowheads="1"/>
            </p:cNvSpPr>
            <p:nvPr/>
          </p:nvSpPr>
          <p:spPr bwMode="auto">
            <a:xfrm>
              <a:off x="684213" y="3212976"/>
              <a:ext cx="2052165"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del Libramiento Sur en </a:t>
              </a:r>
            </a:p>
            <a:p>
              <a:r>
                <a:rPr lang="es-MX" sz="1000" b="1" dirty="0" smtClean="0">
                  <a:latin typeface="Arial Narrow" pitchFamily="34" charset="0"/>
                </a:rPr>
                <a:t>Cuauhtémoc</a:t>
              </a:r>
              <a:endParaRPr lang="es-MX" sz="1000" b="1" dirty="0">
                <a:latin typeface="Arial Narrow" pitchFamily="34" charset="0"/>
              </a:endParaRPr>
            </a:p>
          </p:txBody>
        </p:sp>
      </p:grpSp>
      <p:grpSp>
        <p:nvGrpSpPr>
          <p:cNvPr id="87" name="86 Grupo"/>
          <p:cNvGrpSpPr/>
          <p:nvPr/>
        </p:nvGrpSpPr>
        <p:grpSpPr>
          <a:xfrm>
            <a:off x="611560" y="4177533"/>
            <a:ext cx="2486969" cy="400110"/>
            <a:chOff x="539552" y="3537012"/>
            <a:chExt cx="2486969" cy="400110"/>
          </a:xfrm>
        </p:grpSpPr>
        <p:sp>
          <p:nvSpPr>
            <p:cNvPr id="88" name="87 Rectángulo redondeado"/>
            <p:cNvSpPr/>
            <p:nvPr/>
          </p:nvSpPr>
          <p:spPr>
            <a:xfrm>
              <a:off x="539552" y="3609020"/>
              <a:ext cx="108012" cy="10801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88 CuadroTexto"/>
            <p:cNvSpPr txBox="1">
              <a:spLocks noChangeArrowheads="1"/>
            </p:cNvSpPr>
            <p:nvPr/>
          </p:nvSpPr>
          <p:spPr bwMode="auto">
            <a:xfrm>
              <a:off x="684213" y="3537012"/>
              <a:ext cx="2342308"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Cuauhtémoc</a:t>
              </a:r>
            </a:p>
            <a:p>
              <a:r>
                <a:rPr lang="es-MX" sz="1000" b="1" dirty="0" smtClean="0">
                  <a:latin typeface="Arial Narrow" pitchFamily="34" charset="0"/>
                </a:rPr>
                <a:t>- Carichi</a:t>
              </a:r>
              <a:endParaRPr lang="es-MX" sz="1000" b="1" dirty="0">
                <a:latin typeface="Arial Narrow" pitchFamily="34" charset="0"/>
              </a:endParaRPr>
            </a:p>
          </p:txBody>
        </p:sp>
      </p:grpSp>
      <p:grpSp>
        <p:nvGrpSpPr>
          <p:cNvPr id="90" name="89 Grupo"/>
          <p:cNvGrpSpPr/>
          <p:nvPr/>
        </p:nvGrpSpPr>
        <p:grpSpPr>
          <a:xfrm>
            <a:off x="611560" y="4573577"/>
            <a:ext cx="2350714" cy="400110"/>
            <a:chOff x="539552" y="3897052"/>
            <a:chExt cx="2350714" cy="400110"/>
          </a:xfrm>
        </p:grpSpPr>
        <p:sp>
          <p:nvSpPr>
            <p:cNvPr id="91" name="90 Rectángulo redondeado"/>
            <p:cNvSpPr/>
            <p:nvPr/>
          </p:nvSpPr>
          <p:spPr>
            <a:xfrm>
              <a:off x="539552" y="3969060"/>
              <a:ext cx="108012" cy="108012"/>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91 CuadroTexto"/>
            <p:cNvSpPr txBox="1">
              <a:spLocks noChangeArrowheads="1"/>
            </p:cNvSpPr>
            <p:nvPr/>
          </p:nvSpPr>
          <p:spPr bwMode="auto">
            <a:xfrm>
              <a:off x="684213" y="3897052"/>
              <a:ext cx="2206053"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Bocoyna – </a:t>
              </a:r>
            </a:p>
            <a:p>
              <a:r>
                <a:rPr lang="es-MX" sz="1000" b="1" dirty="0" smtClean="0">
                  <a:latin typeface="Arial Narrow" pitchFamily="34" charset="0"/>
                </a:rPr>
                <a:t>Sisoguichi - Carichi</a:t>
              </a:r>
              <a:endParaRPr lang="es-MX" sz="1000" b="1" dirty="0">
                <a:latin typeface="Arial Narrow" pitchFamily="34" charset="0"/>
              </a:endParaRPr>
            </a:p>
          </p:txBody>
        </p:sp>
      </p:grpSp>
      <p:grpSp>
        <p:nvGrpSpPr>
          <p:cNvPr id="93" name="92 Grupo"/>
          <p:cNvGrpSpPr/>
          <p:nvPr/>
        </p:nvGrpSpPr>
        <p:grpSpPr>
          <a:xfrm>
            <a:off x="611560" y="4942909"/>
            <a:ext cx="2381171" cy="400110"/>
            <a:chOff x="539552" y="4257092"/>
            <a:chExt cx="2381171" cy="400110"/>
          </a:xfrm>
        </p:grpSpPr>
        <p:sp>
          <p:nvSpPr>
            <p:cNvPr id="94" name="93 Rectángulo redondeado"/>
            <p:cNvSpPr/>
            <p:nvPr/>
          </p:nvSpPr>
          <p:spPr>
            <a:xfrm>
              <a:off x="539552" y="4329100"/>
              <a:ext cx="108012" cy="1080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94 CuadroTexto"/>
            <p:cNvSpPr txBox="1">
              <a:spLocks noChangeArrowheads="1"/>
            </p:cNvSpPr>
            <p:nvPr/>
          </p:nvSpPr>
          <p:spPr bwMode="auto">
            <a:xfrm>
              <a:off x="684213" y="4257092"/>
              <a:ext cx="2236510"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Modernización de la Carretera Bocoyna –</a:t>
              </a:r>
            </a:p>
            <a:p>
              <a:r>
                <a:rPr lang="es-MX" sz="1000" b="1" dirty="0" smtClean="0">
                  <a:latin typeface="Arial Narrow" pitchFamily="34" charset="0"/>
                </a:rPr>
                <a:t>Creel  - San Rafael</a:t>
              </a:r>
              <a:endParaRPr lang="es-MX" sz="1000" b="1" dirty="0">
                <a:latin typeface="Arial Narrow" pitchFamily="34" charset="0"/>
              </a:endParaRPr>
            </a:p>
          </p:txBody>
        </p:sp>
      </p:grpSp>
      <p:grpSp>
        <p:nvGrpSpPr>
          <p:cNvPr id="96" name="95 Grupo"/>
          <p:cNvGrpSpPr/>
          <p:nvPr/>
        </p:nvGrpSpPr>
        <p:grpSpPr>
          <a:xfrm>
            <a:off x="611560" y="5338953"/>
            <a:ext cx="2357126" cy="646331"/>
            <a:chOff x="539552" y="4617132"/>
            <a:chExt cx="2357126" cy="646331"/>
          </a:xfrm>
        </p:grpSpPr>
        <p:sp>
          <p:nvSpPr>
            <p:cNvPr id="97" name="96 Rectángulo redondeado"/>
            <p:cNvSpPr/>
            <p:nvPr/>
          </p:nvSpPr>
          <p:spPr>
            <a:xfrm>
              <a:off x="539552" y="4689140"/>
              <a:ext cx="108012" cy="1080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97 CuadroTexto"/>
            <p:cNvSpPr txBox="1">
              <a:spLocks noChangeArrowheads="1"/>
            </p:cNvSpPr>
            <p:nvPr/>
          </p:nvSpPr>
          <p:spPr bwMode="auto">
            <a:xfrm>
              <a:off x="684213" y="4617132"/>
              <a:ext cx="2212465" cy="646331"/>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Bahuichivo</a:t>
              </a:r>
            </a:p>
            <a:p>
              <a:pPr>
                <a:buFontTx/>
                <a:buChar char="-"/>
              </a:pPr>
              <a:r>
                <a:rPr lang="es-MX" sz="1000" b="1" dirty="0" smtClean="0">
                  <a:latin typeface="Arial Narrow" pitchFamily="34" charset="0"/>
                </a:rPr>
                <a:t>Limite de Estados – </a:t>
              </a:r>
              <a:r>
                <a:rPr lang="es-MX" sz="1000" b="1" dirty="0" err="1" smtClean="0">
                  <a:latin typeface="Arial Narrow" pitchFamily="34" charset="0"/>
                </a:rPr>
                <a:t>Choix</a:t>
              </a:r>
              <a:r>
                <a:rPr lang="es-MX" sz="1000" b="1" dirty="0" smtClean="0">
                  <a:latin typeface="Arial Narrow" pitchFamily="34" charset="0"/>
                </a:rPr>
                <a:t> (Sin)</a:t>
              </a:r>
            </a:p>
            <a:p>
              <a:pPr>
                <a:buFontTx/>
                <a:buChar char="-"/>
              </a:pPr>
              <a:r>
                <a:rPr lang="es-MX" sz="800" b="1" dirty="0" err="1" smtClean="0">
                  <a:latin typeface="Arial Narrow" pitchFamily="34" charset="0"/>
                </a:rPr>
                <a:t>Subtramo</a:t>
              </a:r>
              <a:r>
                <a:rPr lang="es-MX" sz="800" b="1" dirty="0" smtClean="0">
                  <a:latin typeface="Arial Narrow" pitchFamily="34" charset="0"/>
                </a:rPr>
                <a:t>: San Rafael – Bahuichivo</a:t>
              </a:r>
            </a:p>
            <a:p>
              <a:pPr>
                <a:buFontTx/>
                <a:buChar char="-"/>
              </a:pPr>
              <a:r>
                <a:rPr lang="es-MX" sz="800" b="1" dirty="0" err="1" smtClean="0">
                  <a:latin typeface="Arial Narrow" pitchFamily="34" charset="0"/>
                </a:rPr>
                <a:t>Subtramo</a:t>
              </a:r>
              <a:r>
                <a:rPr lang="es-MX" sz="800" b="1" dirty="0" smtClean="0">
                  <a:latin typeface="Arial Narrow" pitchFamily="34" charset="0"/>
                </a:rPr>
                <a:t>: Bahuichivo – Limite de Estado</a:t>
              </a:r>
              <a:endParaRPr lang="es-MX" sz="800" b="1" dirty="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3000"/>
                                        <p:tgtEl>
                                          <p:spTgt spid="35"/>
                                        </p:tgtEl>
                                      </p:cBhvr>
                                    </p:animEffect>
                                  </p:childTnLst>
                                </p:cTn>
                              </p:par>
                            </p:childTnLst>
                          </p:cTn>
                        </p:par>
                        <p:par>
                          <p:cTn id="12" fill="hold">
                            <p:stCondLst>
                              <p:cond delay="5000"/>
                            </p:stCondLst>
                            <p:childTnLst>
                              <p:par>
                                <p:cTn id="13" presetID="3" presetClass="exit" presetSubtype="10" fill="hold" nodeType="afterEffect">
                                  <p:stCondLst>
                                    <p:cond delay="0"/>
                                  </p:stCondLst>
                                  <p:childTnLst>
                                    <p:animEffect transition="out" filter="blinds(horizontal)">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1000"/>
                                        <p:tgtEl>
                                          <p:spTgt spid="66"/>
                                        </p:tgtEl>
                                      </p:cBhvr>
                                    </p:animEffect>
                                  </p:childTnLst>
                                </p:cTn>
                              </p:par>
                            </p:childTnLst>
                          </p:cTn>
                        </p:par>
                        <p:par>
                          <p:cTn id="24" fill="hold">
                            <p:stCondLst>
                              <p:cond delay="75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2000"/>
                                        <p:tgtEl>
                                          <p:spTgt spid="39"/>
                                        </p:tgtEl>
                                      </p:cBhvr>
                                    </p:animEffect>
                                  </p:childTnLst>
                                </p:cTn>
                              </p:par>
                            </p:childTnLst>
                          </p:cTn>
                        </p:par>
                        <p:par>
                          <p:cTn id="28" fill="hold">
                            <p:stCondLst>
                              <p:cond delay="9500"/>
                            </p:stCondLst>
                            <p:childTnLst>
                              <p:par>
                                <p:cTn id="29" presetID="22" presetClass="entr" presetSubtype="8"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1000"/>
                                        <p:tgtEl>
                                          <p:spTgt spid="69"/>
                                        </p:tgtEl>
                                      </p:cBhvr>
                                    </p:animEffect>
                                  </p:childTnLst>
                                </p:cTn>
                              </p:par>
                            </p:childTnLst>
                          </p:cTn>
                        </p:par>
                        <p:par>
                          <p:cTn id="32" fill="hold">
                            <p:stCondLst>
                              <p:cond delay="10500"/>
                            </p:stCondLst>
                            <p:childTnLst>
                              <p:par>
                                <p:cTn id="33" presetID="22" presetClass="entr" presetSubtype="2"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right)">
                                      <p:cBhvr>
                                        <p:cTn id="35" dur="2000"/>
                                        <p:tgtEl>
                                          <p:spTgt spid="40"/>
                                        </p:tgtEl>
                                      </p:cBhvr>
                                    </p:animEffect>
                                  </p:childTnLst>
                                </p:cTn>
                              </p:par>
                            </p:childTnLst>
                          </p:cTn>
                        </p:par>
                        <p:par>
                          <p:cTn id="36" fill="hold">
                            <p:stCondLst>
                              <p:cond delay="12500"/>
                            </p:stCondLst>
                            <p:childTnLst>
                              <p:par>
                                <p:cTn id="37" presetID="22" presetClass="entr" presetSubtype="8"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1000"/>
                                        <p:tgtEl>
                                          <p:spTgt spid="65"/>
                                        </p:tgtEl>
                                      </p:cBhvr>
                                    </p:animEffect>
                                  </p:childTnLst>
                                </p:cTn>
                              </p:par>
                            </p:childTnLst>
                          </p:cTn>
                        </p:par>
                        <p:par>
                          <p:cTn id="40" fill="hold">
                            <p:stCondLst>
                              <p:cond delay="13500"/>
                            </p:stCondLst>
                            <p:childTnLst>
                              <p:par>
                                <p:cTn id="41" presetID="22" presetClass="entr" presetSubtype="8"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1000"/>
                                        <p:tgtEl>
                                          <p:spTgt spid="78"/>
                                        </p:tgtEl>
                                      </p:cBhvr>
                                    </p:animEffect>
                                  </p:childTnLst>
                                </p:cTn>
                              </p:par>
                            </p:childTnLst>
                          </p:cTn>
                        </p:par>
                        <p:par>
                          <p:cTn id="44" fill="hold">
                            <p:stCondLst>
                              <p:cond delay="14500"/>
                            </p:stCondLst>
                            <p:childTnLst>
                              <p:par>
                                <p:cTn id="45" presetID="22" presetClass="entr" presetSubtype="1"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2000"/>
                                        <p:tgtEl>
                                          <p:spTgt spid="42"/>
                                        </p:tgtEl>
                                      </p:cBhvr>
                                    </p:animEffect>
                                  </p:childTnLst>
                                </p:cTn>
                              </p:par>
                            </p:childTnLst>
                          </p:cTn>
                        </p:par>
                        <p:par>
                          <p:cTn id="48" fill="hold">
                            <p:stCondLst>
                              <p:cond delay="165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2000"/>
                                        <p:tgtEl>
                                          <p:spTgt spid="43"/>
                                        </p:tgtEl>
                                      </p:cBhvr>
                                    </p:animEffect>
                                  </p:childTnLst>
                                </p:cTn>
                              </p:par>
                            </p:childTnLst>
                          </p:cTn>
                        </p:par>
                        <p:par>
                          <p:cTn id="52" fill="hold">
                            <p:stCondLst>
                              <p:cond delay="18500"/>
                            </p:stCondLst>
                            <p:childTnLst>
                              <p:par>
                                <p:cTn id="53" presetID="22" presetClass="entr" presetSubtype="1"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2000"/>
                                        <p:tgtEl>
                                          <p:spTgt spid="44"/>
                                        </p:tgtEl>
                                      </p:cBhvr>
                                    </p:animEffect>
                                  </p:childTnLst>
                                </p:cTn>
                              </p:par>
                            </p:childTnLst>
                          </p:cTn>
                        </p:par>
                        <p:par>
                          <p:cTn id="56" fill="hold">
                            <p:stCondLst>
                              <p:cond delay="20500"/>
                            </p:stCondLst>
                            <p:childTnLst>
                              <p:par>
                                <p:cTn id="57" presetID="2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up)">
                                      <p:cBhvr>
                                        <p:cTn id="59" dur="1000"/>
                                        <p:tgtEl>
                                          <p:spTgt spid="81"/>
                                        </p:tgtEl>
                                      </p:cBhvr>
                                    </p:animEffect>
                                  </p:childTnLst>
                                </p:cTn>
                              </p:par>
                            </p:childTnLst>
                          </p:cTn>
                        </p:par>
                        <p:par>
                          <p:cTn id="60" fill="hold">
                            <p:stCondLst>
                              <p:cond delay="21500"/>
                            </p:stCondLst>
                            <p:childTnLst>
                              <p:par>
                                <p:cTn id="61" presetID="22" presetClass="entr" presetSubtype="2"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right)">
                                      <p:cBhvr>
                                        <p:cTn id="63" dur="2000"/>
                                        <p:tgtEl>
                                          <p:spTgt spid="46"/>
                                        </p:tgtEl>
                                      </p:cBhvr>
                                    </p:animEffect>
                                  </p:childTnLst>
                                </p:cTn>
                              </p:par>
                            </p:childTnLst>
                          </p:cTn>
                        </p:par>
                        <p:par>
                          <p:cTn id="64" fill="hold">
                            <p:stCondLst>
                              <p:cond delay="23500"/>
                            </p:stCondLst>
                            <p:childTnLst>
                              <p:par>
                                <p:cTn id="65" presetID="22" presetClass="entr" presetSubtype="8" fill="hold"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wipe(left)">
                                      <p:cBhvr>
                                        <p:cTn id="67" dur="1000"/>
                                        <p:tgtEl>
                                          <p:spTgt spid="84"/>
                                        </p:tgtEl>
                                      </p:cBhvr>
                                    </p:animEffect>
                                  </p:childTnLst>
                                </p:cTn>
                              </p:par>
                            </p:childTnLst>
                          </p:cTn>
                        </p:par>
                        <p:par>
                          <p:cTn id="68" fill="hold">
                            <p:stCondLst>
                              <p:cond delay="24500"/>
                            </p:stCondLst>
                            <p:childTnLst>
                              <p:par>
                                <p:cTn id="69" presetID="22" presetClass="entr" presetSubtype="2"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right)">
                                      <p:cBhvr>
                                        <p:cTn id="71" dur="2000"/>
                                        <p:tgtEl>
                                          <p:spTgt spid="48"/>
                                        </p:tgtEl>
                                      </p:cBhvr>
                                    </p:animEffect>
                                  </p:childTnLst>
                                </p:cTn>
                              </p:par>
                            </p:childTnLst>
                          </p:cTn>
                        </p:par>
                        <p:par>
                          <p:cTn id="72" fill="hold">
                            <p:stCondLst>
                              <p:cond delay="26500"/>
                            </p:stCondLst>
                            <p:childTnLst>
                              <p:par>
                                <p:cTn id="73" presetID="22" presetClass="entr" presetSubtype="8"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left)">
                                      <p:cBhvr>
                                        <p:cTn id="75" dur="1000"/>
                                        <p:tgtEl>
                                          <p:spTgt spid="87"/>
                                        </p:tgtEl>
                                      </p:cBhvr>
                                    </p:animEffect>
                                  </p:childTnLst>
                                </p:cTn>
                              </p:par>
                            </p:childTnLst>
                          </p:cTn>
                        </p:par>
                        <p:par>
                          <p:cTn id="76" fill="hold">
                            <p:stCondLst>
                              <p:cond delay="27500"/>
                            </p:stCondLst>
                            <p:childTnLst>
                              <p:par>
                                <p:cTn id="77" presetID="22" presetClass="entr" presetSubtype="1"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2000"/>
                                        <p:tgtEl>
                                          <p:spTgt spid="63"/>
                                        </p:tgtEl>
                                      </p:cBhvr>
                                    </p:animEffect>
                                  </p:childTnLst>
                                </p:cTn>
                              </p:par>
                            </p:childTnLst>
                          </p:cTn>
                        </p:par>
                        <p:par>
                          <p:cTn id="80" fill="hold">
                            <p:stCondLst>
                              <p:cond delay="2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1000"/>
                                        <p:tgtEl>
                                          <p:spTgt spid="90"/>
                                        </p:tgtEl>
                                      </p:cBhvr>
                                    </p:animEffect>
                                  </p:childTnLst>
                                </p:cTn>
                              </p:par>
                            </p:childTnLst>
                          </p:cTn>
                        </p:par>
                        <p:par>
                          <p:cTn id="84" fill="hold">
                            <p:stCondLst>
                              <p:cond delay="30500"/>
                            </p:stCondLst>
                            <p:childTnLst>
                              <p:par>
                                <p:cTn id="85" presetID="22" presetClass="entr" presetSubtype="2"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2000"/>
                                        <p:tgtEl>
                                          <p:spTgt spid="53"/>
                                        </p:tgtEl>
                                      </p:cBhvr>
                                    </p:animEffect>
                                  </p:childTnLst>
                                </p:cTn>
                              </p:par>
                            </p:childTnLst>
                          </p:cTn>
                        </p:par>
                        <p:par>
                          <p:cTn id="88" fill="hold">
                            <p:stCondLst>
                              <p:cond delay="32500"/>
                            </p:stCondLst>
                            <p:childTnLst>
                              <p:par>
                                <p:cTn id="89" presetID="22" presetClass="entr" presetSubtype="8" fill="hold"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wipe(left)">
                                      <p:cBhvr>
                                        <p:cTn id="91" dur="1000"/>
                                        <p:tgtEl>
                                          <p:spTgt spid="93"/>
                                        </p:tgtEl>
                                      </p:cBhvr>
                                    </p:animEffect>
                                  </p:childTnLst>
                                </p:cTn>
                              </p:par>
                            </p:childTnLst>
                          </p:cTn>
                        </p:par>
                        <p:par>
                          <p:cTn id="92" fill="hold">
                            <p:stCondLst>
                              <p:cond delay="33500"/>
                            </p:stCondLst>
                            <p:childTnLst>
                              <p:par>
                                <p:cTn id="93" presetID="22" presetClass="entr" presetSubtype="2" fill="hold"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right)">
                                      <p:cBhvr>
                                        <p:cTn id="95" dur="2000"/>
                                        <p:tgtEl>
                                          <p:spTgt spid="56"/>
                                        </p:tgtEl>
                                      </p:cBhvr>
                                    </p:animEffect>
                                  </p:childTnLst>
                                </p:cTn>
                              </p:par>
                            </p:childTnLst>
                          </p:cTn>
                        </p:par>
                        <p:par>
                          <p:cTn id="96" fill="hold">
                            <p:stCondLst>
                              <p:cond delay="35500"/>
                            </p:stCondLst>
                            <p:childTnLst>
                              <p:par>
                                <p:cTn id="97" presetID="22" presetClass="entr" presetSubtype="8" fill="hold" nodeType="after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wipe(left)">
                                      <p:cBhvr>
                                        <p:cTn id="99" dur="1000"/>
                                        <p:tgtEl>
                                          <p:spTgt spid="96"/>
                                        </p:tgtEl>
                                      </p:cBhvr>
                                    </p:animEffect>
                                  </p:childTnLst>
                                </p:cTn>
                              </p:par>
                            </p:childTnLst>
                          </p:cTn>
                        </p:par>
                        <p:par>
                          <p:cTn id="100" fill="hold">
                            <p:stCondLst>
                              <p:cond delay="36500"/>
                            </p:stCondLst>
                            <p:childTnLst>
                              <p:par>
                                <p:cTn id="101" presetID="22" presetClass="entr" presetSubtype="2" fill="hold"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right)">
                                      <p:cBhvr>
                                        <p:cTn id="10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440668"/>
            <a:ext cx="5148572" cy="572064"/>
          </a:xfrm>
          <a:prstGeom prst="rect">
            <a:avLst/>
          </a:prstGeom>
          <a:noFill/>
        </p:spPr>
      </p:pic>
      <p:pic>
        <p:nvPicPr>
          <p:cNvPr id="30" name="Picture 10" descr="Y:\Javier Rocha\03 CONSTRUCCION 2016-2021\08 LOGOTIPOS DE GOBIERNO\PLECAS Y DISEÑOS\franja gris.png"/>
          <p:cNvPicPr>
            <a:picLocks noChangeAspect="1" noChangeArrowheads="1"/>
          </p:cNvPicPr>
          <p:nvPr/>
        </p:nvPicPr>
        <p:blipFill>
          <a:blip r:embed="rId6" cstate="print"/>
          <a:srcRect/>
          <a:stretch>
            <a:fillRect/>
          </a:stretch>
        </p:blipFill>
        <p:spPr bwMode="auto">
          <a:xfrm>
            <a:off x="323850" y="1412777"/>
            <a:ext cx="5652628" cy="432048"/>
          </a:xfrm>
          <a:prstGeom prst="rect">
            <a:avLst/>
          </a:prstGeom>
          <a:noFill/>
          <a:effectLst>
            <a:outerShdw blurRad="165100" dist="38100" dir="5400000" sx="104000" sy="104000" algn="t" rotWithShape="0">
              <a:prstClr val="black">
                <a:alpha val="23000"/>
              </a:prstClr>
            </a:outerShdw>
          </a:effectLst>
        </p:spPr>
      </p:pic>
      <p:pic>
        <p:nvPicPr>
          <p:cNvPr id="1027" name="Picture 3" descr="Y:\Javier Rocha\03 CONSTRUCCION 2016-2021\02 DIRECCION\03 PRESENTACIONES\05 24-05-17 FORO DE CONSULTA INFRAESTRUCTURA 2030\00 MATERIAL DE APOYO\3 tema carr interestatales.png"/>
          <p:cNvPicPr>
            <a:picLocks noChangeAspect="1" noChangeArrowheads="1"/>
          </p:cNvPicPr>
          <p:nvPr/>
        </p:nvPicPr>
        <p:blipFill>
          <a:blip r:embed="rId7" cstate="print"/>
          <a:srcRect l="13512" t="12728" r="28748" b="55603"/>
          <a:stretch>
            <a:fillRect/>
          </a:stretch>
        </p:blipFill>
        <p:spPr bwMode="auto">
          <a:xfrm>
            <a:off x="431540" y="1484784"/>
            <a:ext cx="4428492" cy="357580"/>
          </a:xfrm>
          <a:prstGeom prst="rect">
            <a:avLst/>
          </a:prstGeom>
          <a:noFill/>
        </p:spPr>
      </p:pic>
      <p:sp>
        <p:nvSpPr>
          <p:cNvPr id="19" name="6 CuadroTexto"/>
          <p:cNvSpPr txBox="1">
            <a:spLocks noChangeArrowheads="1"/>
          </p:cNvSpPr>
          <p:nvPr/>
        </p:nvSpPr>
        <p:spPr bwMode="auto">
          <a:xfrm>
            <a:off x="359532" y="1952836"/>
            <a:ext cx="8388932" cy="4524315"/>
          </a:xfrm>
          <a:prstGeom prst="rect">
            <a:avLst/>
          </a:prstGeom>
          <a:noFill/>
          <a:ln w="9525">
            <a:noFill/>
            <a:miter lim="800000"/>
            <a:headEnd/>
            <a:tailEnd/>
          </a:ln>
        </p:spPr>
        <p:txBody>
          <a:bodyPr wrap="square">
            <a:spAutoFit/>
          </a:bodyPr>
          <a:lstStyle/>
          <a:p>
            <a:pPr algn="just"/>
            <a:r>
              <a:rPr lang="es-MX" sz="1600" b="1" dirty="0"/>
              <a:t>Las carreteras Interestatales son corredores de transporte que enlazan centros de población importantes que generan o atraen un gran número de viajes de largo itinerario. Su construcción y modernización tiene un profundo efecto en la economía de México y es detonante para eficientizar  y promover la productividad.</a:t>
            </a:r>
            <a:endParaRPr lang="es-ES" sz="1600" b="1" dirty="0"/>
          </a:p>
          <a:p>
            <a:pPr algn="just"/>
            <a:endParaRPr lang="es-MX" sz="1600" b="1" dirty="0"/>
          </a:p>
          <a:p>
            <a:pPr algn="just"/>
            <a:r>
              <a:rPr lang="es-ES" sz="1600" b="1" dirty="0"/>
              <a:t>El Estado de Chihuahua cuenta con carreteras interestatales que  comunican solo con los estados  de Durango y Sonora. La comunicación con Sonora  es deficiente, las dos rutas existentes están alojadas en terreno montañoso con limitaciones al transito en presencia de climas adversos.</a:t>
            </a:r>
          </a:p>
          <a:p>
            <a:pPr algn="just"/>
            <a:endParaRPr lang="es-ES" sz="1600" b="1" dirty="0"/>
          </a:p>
          <a:p>
            <a:pPr algn="just"/>
            <a:r>
              <a:rPr lang="es-ES" sz="1600" b="1" dirty="0"/>
              <a:t>No obstante que la frontera común con el Estado de Coahuila es de más de 280 Km., no existe una comunicación directa. De la misma forma, tampoco existe una carretera que conecte Chihuahua con Sinaloa, donde se comparten 250 Km. de frontera, en una zona de orografía altamente accidentada dentro de la Sierra Madre Occidental. </a:t>
            </a:r>
          </a:p>
          <a:p>
            <a:pPr algn="just"/>
            <a:endParaRPr lang="es-ES" sz="1600" b="1" dirty="0"/>
          </a:p>
          <a:p>
            <a:pPr algn="just"/>
            <a:r>
              <a:rPr lang="es-ES" sz="1600" b="1" dirty="0"/>
              <a:t>Esta situación ha propiciado un relativo aislamiento del Estado de Chihuahua con sus vecinos, limitando el intercambio comercial, cultural y turístico. No hay conexión directa a los puertos del Pacifico y las rutas alternas por Sonora y Durango son deficientes e inadecuadas para la correcta operación de vehículos de carga</a:t>
            </a:r>
            <a:r>
              <a:rPr lang="es-ES" sz="1600" b="1" dirty="0" smtClean="0"/>
              <a:t>.</a:t>
            </a:r>
            <a:endParaRPr lang="es-E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ipe(left)">
                                      <p:cBhvr>
                                        <p:cTn id="11" dur="1000"/>
                                        <p:tgtEl>
                                          <p:spTgt spid="102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 name="6 CuadroTexto"/>
          <p:cNvSpPr txBox="1">
            <a:spLocks noChangeArrowheads="1"/>
          </p:cNvSpPr>
          <p:nvPr/>
        </p:nvSpPr>
        <p:spPr bwMode="auto">
          <a:xfrm>
            <a:off x="359532" y="1412776"/>
            <a:ext cx="8388932" cy="2554545"/>
          </a:xfrm>
          <a:prstGeom prst="rect">
            <a:avLst/>
          </a:prstGeom>
          <a:noFill/>
          <a:ln w="9525">
            <a:noFill/>
            <a:miter lim="800000"/>
            <a:headEnd/>
            <a:tailEnd/>
          </a:ln>
        </p:spPr>
        <p:txBody>
          <a:bodyPr wrap="square">
            <a:spAutoFit/>
          </a:bodyPr>
          <a:lstStyle/>
          <a:p>
            <a:pPr algn="just"/>
            <a:r>
              <a:rPr lang="es-MX" sz="1600" b="1" dirty="0" smtClean="0"/>
              <a:t>Se </a:t>
            </a:r>
            <a:r>
              <a:rPr lang="es-MX" sz="1600" b="1" dirty="0"/>
              <a:t>plantean obras que permitan mejorar los accesos a regiones, ciudades, puertos y fronteras, se plantean proyectos carreteros críticos  para la movilidad, el desarrollo económico y la seguridad nacional. </a:t>
            </a:r>
            <a:endParaRPr lang="es-MX" sz="1600" b="1" dirty="0" smtClean="0"/>
          </a:p>
          <a:p>
            <a:pPr algn="just"/>
            <a:endParaRPr lang="es-MX" sz="1600" b="1" dirty="0" smtClean="0"/>
          </a:p>
          <a:p>
            <a:pPr algn="just"/>
            <a:r>
              <a:rPr lang="es-MX" sz="1600" b="1" dirty="0" smtClean="0"/>
              <a:t>Es indispensable impulsar los proyectos de infraestructura que propicien la comunicación con los Estados vecinos mediante vías de comunicación que faciliten el intercambio, de bienes, servicios y el transporte de personas.</a:t>
            </a:r>
          </a:p>
          <a:p>
            <a:pPr algn="just"/>
            <a:endParaRPr lang="es-MX" sz="1600" b="1" dirty="0" smtClean="0"/>
          </a:p>
          <a:p>
            <a:pPr algn="just"/>
            <a:r>
              <a:rPr lang="es-MX" sz="1600" b="1" dirty="0" smtClean="0"/>
              <a:t>Se propone que mediante la inversión de recursos Federales se promueva la construcción de Carreteras Interestatales con los Estados de Sinaloa, Durango y Coahuila.</a:t>
            </a:r>
          </a:p>
        </p:txBody>
      </p:sp>
      <p:pic>
        <p:nvPicPr>
          <p:cNvPr id="18"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296652"/>
            <a:ext cx="5148572" cy="572064"/>
          </a:xfrm>
          <a:prstGeom prst="rect">
            <a:avLst/>
          </a:prstGeom>
          <a:noFill/>
        </p:spPr>
      </p:pic>
      <p:pic>
        <p:nvPicPr>
          <p:cNvPr id="20" name="Picture 3" descr="Y:\Javier Rocha\03 CONSTRUCCION 2016-2021\02 DIRECCION\03 PRESENTACIONES\05 24-05-17 FORO DE CONSULTA INFRAESTRUCTURA 2030\00 MATERIAL DE APOYO\3 tema carr interestatales.png"/>
          <p:cNvPicPr>
            <a:picLocks noChangeAspect="1" noChangeArrowheads="1"/>
          </p:cNvPicPr>
          <p:nvPr/>
        </p:nvPicPr>
        <p:blipFill>
          <a:blip r:embed="rId6" cstate="print"/>
          <a:srcRect l="21023" t="12728" r="28748" b="58574"/>
          <a:stretch>
            <a:fillRect/>
          </a:stretch>
        </p:blipFill>
        <p:spPr bwMode="auto">
          <a:xfrm>
            <a:off x="5760132" y="807438"/>
            <a:ext cx="2916324" cy="2452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63 Grupo"/>
          <p:cNvGrpSpPr>
            <a:grpSpLocks/>
          </p:cNvGrpSpPr>
          <p:nvPr/>
        </p:nvGrpSpPr>
        <p:grpSpPr bwMode="auto">
          <a:xfrm>
            <a:off x="4572001" y="1340768"/>
            <a:ext cx="4176861" cy="5109121"/>
            <a:chOff x="3419475" y="584200"/>
            <a:chExt cx="5040313" cy="6081713"/>
          </a:xfrm>
        </p:grpSpPr>
        <p:pic>
          <p:nvPicPr>
            <p:cNvPr id="15" name="Picture 44" descr="E:\CONSTRUCCION 10-16\02 DIRECCION\03 PRESENTACIONES\39 6-02-14 PRESENTACION CORREDORES CONAGO 2014\00 PRESENTACION CONAGO 2014\00 MATERIAL DE APOYO\Mapa Base 2 infra.jpg"/>
            <p:cNvPicPr>
              <a:picLocks noChangeAspect="1" noChangeArrowheads="1"/>
            </p:cNvPicPr>
            <p:nvPr/>
          </p:nvPicPr>
          <p:blipFill>
            <a:blip r:embed="rId2" cstate="print"/>
            <a:srcRect/>
            <a:stretch>
              <a:fillRect/>
            </a:stretch>
          </p:blipFill>
          <p:spPr bwMode="auto">
            <a:xfrm>
              <a:off x="3419475" y="584200"/>
              <a:ext cx="5040313" cy="6081713"/>
            </a:xfrm>
            <a:prstGeom prst="rect">
              <a:avLst/>
            </a:prstGeom>
            <a:noFill/>
            <a:ln w="9525">
              <a:noFill/>
              <a:miter lim="800000"/>
              <a:headEnd/>
              <a:tailEnd/>
            </a:ln>
          </p:spPr>
        </p:pic>
        <p:pic>
          <p:nvPicPr>
            <p:cNvPr id="16" name="Picture 51" descr="E:\39 6-02-14 PRESENTACION CORREDORES CONAGO 2014\00 PRESENTACION CONAGO 2014\01 CORREDOR ECONOMICO DEL NORTE\Aeropuerto.png"/>
            <p:cNvPicPr>
              <a:picLocks noChangeAspect="1" noChangeArrowheads="1"/>
            </p:cNvPicPr>
            <p:nvPr/>
          </p:nvPicPr>
          <p:blipFill>
            <a:blip r:embed="rId3" cstate="print"/>
            <a:srcRect l="29170" t="19553" r="19781" b="41345"/>
            <a:stretch>
              <a:fillRect/>
            </a:stretch>
          </p:blipFill>
          <p:spPr bwMode="auto">
            <a:xfrm>
              <a:off x="7200292" y="2924944"/>
              <a:ext cx="252028" cy="216024"/>
            </a:xfrm>
            <a:prstGeom prst="rect">
              <a:avLst/>
            </a:prstGeom>
            <a:noFill/>
            <a:ln w="9525">
              <a:noFill/>
              <a:miter lim="800000"/>
              <a:headEnd/>
              <a:tailEnd/>
            </a:ln>
          </p:spPr>
        </p:pic>
        <p:pic>
          <p:nvPicPr>
            <p:cNvPr id="17" name="Picture 51" descr="E:\39 6-02-14 PRESENTACION CORREDORES CONAGO 2014\00 PRESENTACION CONAGO 2014\01 CORREDOR ECONOMICO DEL NORTE\Aeropuerto.png"/>
            <p:cNvPicPr>
              <a:picLocks noChangeAspect="1" noChangeArrowheads="1"/>
            </p:cNvPicPr>
            <p:nvPr/>
          </p:nvPicPr>
          <p:blipFill>
            <a:blip r:embed="rId4" cstate="print"/>
            <a:srcRect l="29170" t="19553" r="19781" b="41345"/>
            <a:stretch>
              <a:fillRect/>
            </a:stretch>
          </p:blipFill>
          <p:spPr bwMode="auto">
            <a:xfrm>
              <a:off x="6660232" y="4066785"/>
              <a:ext cx="180020" cy="154303"/>
            </a:xfrm>
            <a:prstGeom prst="rect">
              <a:avLst/>
            </a:prstGeom>
            <a:noFill/>
            <a:ln w="9525">
              <a:noFill/>
              <a:miter lim="800000"/>
              <a:headEnd/>
              <a:tailEnd/>
            </a:ln>
          </p:spPr>
        </p:pic>
      </p:grpSp>
      <p:pic>
        <p:nvPicPr>
          <p:cNvPr id="1030" name="Picture 6" descr="Y:\Javier Rocha\03 CONSTRUCCION 2016-2021\08 LOGOTIPOS DE GOBIERNO\PLECAS Y DISEÑOS\Diseño Pleca Azul Inf Corral.png"/>
          <p:cNvPicPr>
            <a:picLocks noChangeAspect="1" noChangeArrowheads="1"/>
          </p:cNvPicPr>
          <p:nvPr/>
        </p:nvPicPr>
        <p:blipFill>
          <a:blip r:embed="rId5"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6"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7"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8" cstate="print"/>
          <a:srcRect l="30120" t="53536" r="34381" b="19696"/>
          <a:stretch>
            <a:fillRect/>
          </a:stretch>
        </p:blipFill>
        <p:spPr bwMode="auto">
          <a:xfrm>
            <a:off x="3563888" y="296652"/>
            <a:ext cx="5148572" cy="572064"/>
          </a:xfrm>
          <a:prstGeom prst="rect">
            <a:avLst/>
          </a:prstGeom>
          <a:noFill/>
        </p:spPr>
      </p:pic>
      <p:pic>
        <p:nvPicPr>
          <p:cNvPr id="13" name="Picture 3" descr="Y:\Javier Rocha\03 CONSTRUCCION 2016-2021\02 DIRECCION\03 PRESENTACIONES\05 24-05-17 FORO DE CONSULTA INFRAESTRUCTURA 2030\00 MATERIAL DE APOYO\3 tema carr interestatales.png"/>
          <p:cNvPicPr>
            <a:picLocks noChangeAspect="1" noChangeArrowheads="1"/>
          </p:cNvPicPr>
          <p:nvPr/>
        </p:nvPicPr>
        <p:blipFill>
          <a:blip r:embed="rId9" cstate="print"/>
          <a:srcRect l="21023" t="12728" r="28748" b="58574"/>
          <a:stretch>
            <a:fillRect/>
          </a:stretch>
        </p:blipFill>
        <p:spPr bwMode="auto">
          <a:xfrm>
            <a:off x="5760132" y="807438"/>
            <a:ext cx="2916324" cy="245298"/>
          </a:xfrm>
          <a:prstGeom prst="rect">
            <a:avLst/>
          </a:prstGeom>
          <a:noFill/>
        </p:spPr>
      </p:pic>
      <p:grpSp>
        <p:nvGrpSpPr>
          <p:cNvPr id="108" name="107 Grupo"/>
          <p:cNvGrpSpPr/>
          <p:nvPr/>
        </p:nvGrpSpPr>
        <p:grpSpPr>
          <a:xfrm>
            <a:off x="7704349" y="4473116"/>
            <a:ext cx="1132423" cy="299128"/>
            <a:chOff x="7704349" y="4473116"/>
            <a:chExt cx="1132423" cy="299128"/>
          </a:xfrm>
        </p:grpSpPr>
        <p:pic>
          <p:nvPicPr>
            <p:cNvPr id="28" name="Picture 3" descr="E:\CONSTRUCCION 10-16\02 DIRECCION\03 PRESENTACIONES\62 MATERIAL PARA PRESENTACION SECRE CIC\numeros png.png"/>
            <p:cNvPicPr>
              <a:picLocks noChangeAspect="1" noChangeArrowheads="1"/>
            </p:cNvPicPr>
            <p:nvPr/>
          </p:nvPicPr>
          <p:blipFill>
            <a:blip r:embed="rId10" cstate="print"/>
            <a:srcRect t="27273" r="-14960" b="59091"/>
            <a:stretch>
              <a:fillRect/>
            </a:stretch>
          </p:blipFill>
          <p:spPr bwMode="auto">
            <a:xfrm>
              <a:off x="7920372" y="4545124"/>
              <a:ext cx="143214" cy="145182"/>
            </a:xfrm>
            <a:prstGeom prst="rect">
              <a:avLst/>
            </a:prstGeom>
            <a:noFill/>
          </p:spPr>
        </p:pic>
        <p:sp>
          <p:nvSpPr>
            <p:cNvPr id="32" name="31 Forma libre"/>
            <p:cNvSpPr/>
            <p:nvPr/>
          </p:nvSpPr>
          <p:spPr>
            <a:xfrm>
              <a:off x="7704349" y="4473116"/>
              <a:ext cx="517621" cy="136242"/>
            </a:xfrm>
            <a:custGeom>
              <a:avLst/>
              <a:gdLst>
                <a:gd name="connsiteX0" fmla="*/ 0 w 624625"/>
                <a:gd name="connsiteY0" fmla="*/ 32197 h 162177"/>
                <a:gd name="connsiteX1" fmla="*/ 19318 w 624625"/>
                <a:gd name="connsiteY1" fmla="*/ 12879 h 162177"/>
                <a:gd name="connsiteX2" fmla="*/ 45076 w 624625"/>
                <a:gd name="connsiteY2" fmla="*/ 6440 h 162177"/>
                <a:gd name="connsiteX3" fmla="*/ 64394 w 624625"/>
                <a:gd name="connsiteY3" fmla="*/ 0 h 162177"/>
                <a:gd name="connsiteX4" fmla="*/ 231819 w 624625"/>
                <a:gd name="connsiteY4" fmla="*/ 6440 h 162177"/>
                <a:gd name="connsiteX5" fmla="*/ 270456 w 624625"/>
                <a:gd name="connsiteY5" fmla="*/ 19318 h 162177"/>
                <a:gd name="connsiteX6" fmla="*/ 334850 w 624625"/>
                <a:gd name="connsiteY6" fmla="*/ 38637 h 162177"/>
                <a:gd name="connsiteX7" fmla="*/ 360608 w 624625"/>
                <a:gd name="connsiteY7" fmla="*/ 45076 h 162177"/>
                <a:gd name="connsiteX8" fmla="*/ 405684 w 624625"/>
                <a:gd name="connsiteY8" fmla="*/ 51516 h 162177"/>
                <a:gd name="connsiteX9" fmla="*/ 463639 w 624625"/>
                <a:gd name="connsiteY9" fmla="*/ 70834 h 162177"/>
                <a:gd name="connsiteX10" fmla="*/ 482958 w 624625"/>
                <a:gd name="connsiteY10" fmla="*/ 77273 h 162177"/>
                <a:gd name="connsiteX11" fmla="*/ 540912 w 624625"/>
                <a:gd name="connsiteY11" fmla="*/ 115910 h 162177"/>
                <a:gd name="connsiteX12" fmla="*/ 560231 w 624625"/>
                <a:gd name="connsiteY12" fmla="*/ 128789 h 162177"/>
                <a:gd name="connsiteX13" fmla="*/ 579549 w 624625"/>
                <a:gd name="connsiteY13" fmla="*/ 141668 h 162177"/>
                <a:gd name="connsiteX14" fmla="*/ 598867 w 624625"/>
                <a:gd name="connsiteY14" fmla="*/ 148107 h 162177"/>
                <a:gd name="connsiteX15" fmla="*/ 624625 w 624625"/>
                <a:gd name="connsiteY15" fmla="*/ 160986 h 1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625" h="162177">
                  <a:moveTo>
                    <a:pt x="0" y="32197"/>
                  </a:moveTo>
                  <a:cubicBezTo>
                    <a:pt x="6439" y="25758"/>
                    <a:pt x="11411" y="17397"/>
                    <a:pt x="19318" y="12879"/>
                  </a:cubicBezTo>
                  <a:cubicBezTo>
                    <a:pt x="27002" y="8488"/>
                    <a:pt x="36566" y="8871"/>
                    <a:pt x="45076" y="6440"/>
                  </a:cubicBezTo>
                  <a:cubicBezTo>
                    <a:pt x="51603" y="4575"/>
                    <a:pt x="57955" y="2147"/>
                    <a:pt x="64394" y="0"/>
                  </a:cubicBezTo>
                  <a:cubicBezTo>
                    <a:pt x="120202" y="2147"/>
                    <a:pt x="176213" y="1227"/>
                    <a:pt x="231819" y="6440"/>
                  </a:cubicBezTo>
                  <a:cubicBezTo>
                    <a:pt x="245335" y="7707"/>
                    <a:pt x="270456" y="19318"/>
                    <a:pt x="270456" y="19318"/>
                  </a:cubicBezTo>
                  <a:cubicBezTo>
                    <a:pt x="304563" y="42056"/>
                    <a:pt x="277876" y="28278"/>
                    <a:pt x="334850" y="38637"/>
                  </a:cubicBezTo>
                  <a:cubicBezTo>
                    <a:pt x="343557" y="40220"/>
                    <a:pt x="351901" y="43493"/>
                    <a:pt x="360608" y="45076"/>
                  </a:cubicBezTo>
                  <a:cubicBezTo>
                    <a:pt x="375541" y="47791"/>
                    <a:pt x="390659" y="49369"/>
                    <a:pt x="405684" y="51516"/>
                  </a:cubicBezTo>
                  <a:lnTo>
                    <a:pt x="463639" y="70834"/>
                  </a:lnTo>
                  <a:lnTo>
                    <a:pt x="482958" y="77273"/>
                  </a:lnTo>
                  <a:lnTo>
                    <a:pt x="540912" y="115910"/>
                  </a:lnTo>
                  <a:lnTo>
                    <a:pt x="560231" y="128789"/>
                  </a:lnTo>
                  <a:cubicBezTo>
                    <a:pt x="566670" y="133082"/>
                    <a:pt x="572207" y="139221"/>
                    <a:pt x="579549" y="141668"/>
                  </a:cubicBezTo>
                  <a:lnTo>
                    <a:pt x="598867" y="148107"/>
                  </a:lnTo>
                  <a:cubicBezTo>
                    <a:pt x="619972" y="162177"/>
                    <a:pt x="610447" y="160986"/>
                    <a:pt x="624625" y="16098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3" name="32 Rectángulo"/>
            <p:cNvSpPr/>
            <p:nvPr/>
          </p:nvSpPr>
          <p:spPr>
            <a:xfrm>
              <a:off x="8180376" y="4539543"/>
              <a:ext cx="656396" cy="232701"/>
            </a:xfrm>
            <a:prstGeom prst="rect">
              <a:avLst/>
            </a:prstGeom>
          </p:spPr>
          <p:txBody>
            <a:bodyPr wrap="square">
              <a:spAutoFit/>
            </a:bodyPr>
            <a:lstStyle/>
            <a:p>
              <a:r>
                <a:rPr lang="es-MX" sz="600" b="1" dirty="0" smtClean="0">
                  <a:solidFill>
                    <a:srgbClr val="FF0000"/>
                  </a:solidFill>
                </a:rPr>
                <a:t>a Hércules</a:t>
              </a:r>
            </a:p>
            <a:p>
              <a:r>
                <a:rPr lang="es-MX" sz="600" b="1" dirty="0" smtClean="0">
                  <a:solidFill>
                    <a:srgbClr val="FF0000"/>
                  </a:solidFill>
                </a:rPr>
                <a:t> (Coahuila)</a:t>
              </a:r>
              <a:endParaRPr lang="es-MX" sz="600" b="1" dirty="0">
                <a:solidFill>
                  <a:srgbClr val="FF0000"/>
                </a:solidFill>
              </a:endParaRPr>
            </a:p>
          </p:txBody>
        </p:sp>
      </p:grpSp>
      <p:grpSp>
        <p:nvGrpSpPr>
          <p:cNvPr id="107" name="106 Grupo"/>
          <p:cNvGrpSpPr/>
          <p:nvPr/>
        </p:nvGrpSpPr>
        <p:grpSpPr>
          <a:xfrm>
            <a:off x="8247463" y="3636779"/>
            <a:ext cx="1077064" cy="498221"/>
            <a:chOff x="8247463" y="3636779"/>
            <a:chExt cx="1077064" cy="498221"/>
          </a:xfrm>
        </p:grpSpPr>
        <p:sp>
          <p:nvSpPr>
            <p:cNvPr id="23" name="22 Forma libre"/>
            <p:cNvSpPr/>
            <p:nvPr/>
          </p:nvSpPr>
          <p:spPr>
            <a:xfrm>
              <a:off x="8247463" y="3636779"/>
              <a:ext cx="354851" cy="233073"/>
            </a:xfrm>
            <a:custGeom>
              <a:avLst/>
              <a:gdLst>
                <a:gd name="connsiteX0" fmla="*/ 0 w 428207"/>
                <a:gd name="connsiteY0" fmla="*/ 0 h 277442"/>
                <a:gd name="connsiteX1" fmla="*/ 13382 w 428207"/>
                <a:gd name="connsiteY1" fmla="*/ 26763 h 277442"/>
                <a:gd name="connsiteX2" fmla="*/ 26763 w 428207"/>
                <a:gd name="connsiteY2" fmla="*/ 40144 h 277442"/>
                <a:gd name="connsiteX3" fmla="*/ 49065 w 428207"/>
                <a:gd name="connsiteY3" fmla="*/ 44605 h 277442"/>
                <a:gd name="connsiteX4" fmla="*/ 62447 w 428207"/>
                <a:gd name="connsiteY4" fmla="*/ 53526 h 277442"/>
                <a:gd name="connsiteX5" fmla="*/ 66907 w 428207"/>
                <a:gd name="connsiteY5" fmla="*/ 75828 h 277442"/>
                <a:gd name="connsiteX6" fmla="*/ 93670 w 428207"/>
                <a:gd name="connsiteY6" fmla="*/ 98131 h 277442"/>
                <a:gd name="connsiteX7" fmla="*/ 160578 w 428207"/>
                <a:gd name="connsiteY7" fmla="*/ 102591 h 277442"/>
                <a:gd name="connsiteX8" fmla="*/ 173959 w 428207"/>
                <a:gd name="connsiteY8" fmla="*/ 107052 h 277442"/>
                <a:gd name="connsiteX9" fmla="*/ 205182 w 428207"/>
                <a:gd name="connsiteY9" fmla="*/ 115973 h 277442"/>
                <a:gd name="connsiteX10" fmla="*/ 231945 w 428207"/>
                <a:gd name="connsiteY10" fmla="*/ 138275 h 277442"/>
                <a:gd name="connsiteX11" fmla="*/ 272090 w 428207"/>
                <a:gd name="connsiteY11" fmla="*/ 165038 h 277442"/>
                <a:gd name="connsiteX12" fmla="*/ 285471 w 428207"/>
                <a:gd name="connsiteY12" fmla="*/ 173959 h 277442"/>
                <a:gd name="connsiteX13" fmla="*/ 316695 w 428207"/>
                <a:gd name="connsiteY13" fmla="*/ 214103 h 277442"/>
                <a:gd name="connsiteX14" fmla="*/ 330076 w 428207"/>
                <a:gd name="connsiteY14" fmla="*/ 218564 h 277442"/>
                <a:gd name="connsiteX15" fmla="*/ 343458 w 428207"/>
                <a:gd name="connsiteY15" fmla="*/ 227485 h 277442"/>
                <a:gd name="connsiteX16" fmla="*/ 370221 w 428207"/>
                <a:gd name="connsiteY16" fmla="*/ 236406 h 277442"/>
                <a:gd name="connsiteX17" fmla="*/ 396983 w 428207"/>
                <a:gd name="connsiteY17" fmla="*/ 254248 h 277442"/>
                <a:gd name="connsiteX18" fmla="*/ 410365 w 428207"/>
                <a:gd name="connsiteY18" fmla="*/ 263169 h 277442"/>
                <a:gd name="connsiteX19" fmla="*/ 423746 w 428207"/>
                <a:gd name="connsiteY19" fmla="*/ 276550 h 277442"/>
                <a:gd name="connsiteX20" fmla="*/ 428207 w 428207"/>
                <a:gd name="connsiteY20" fmla="*/ 276550 h 27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8207" h="277442">
                  <a:moveTo>
                    <a:pt x="0" y="0"/>
                  </a:moveTo>
                  <a:cubicBezTo>
                    <a:pt x="4471" y="13410"/>
                    <a:pt x="3775" y="15235"/>
                    <a:pt x="13382" y="26763"/>
                  </a:cubicBezTo>
                  <a:cubicBezTo>
                    <a:pt x="17420" y="31609"/>
                    <a:pt x="21121" y="37323"/>
                    <a:pt x="26763" y="40144"/>
                  </a:cubicBezTo>
                  <a:cubicBezTo>
                    <a:pt x="33544" y="43535"/>
                    <a:pt x="41631" y="43118"/>
                    <a:pt x="49065" y="44605"/>
                  </a:cubicBezTo>
                  <a:cubicBezTo>
                    <a:pt x="53526" y="47579"/>
                    <a:pt x="59787" y="48871"/>
                    <a:pt x="62447" y="53526"/>
                  </a:cubicBezTo>
                  <a:cubicBezTo>
                    <a:pt x="66208" y="60108"/>
                    <a:pt x="63517" y="69047"/>
                    <a:pt x="66907" y="75828"/>
                  </a:cubicBezTo>
                  <a:cubicBezTo>
                    <a:pt x="68733" y="79481"/>
                    <a:pt x="88081" y="97200"/>
                    <a:pt x="93670" y="98131"/>
                  </a:cubicBezTo>
                  <a:cubicBezTo>
                    <a:pt x="115718" y="101806"/>
                    <a:pt x="138275" y="101104"/>
                    <a:pt x="160578" y="102591"/>
                  </a:cubicBezTo>
                  <a:cubicBezTo>
                    <a:pt x="165038" y="104078"/>
                    <a:pt x="169438" y="105760"/>
                    <a:pt x="173959" y="107052"/>
                  </a:cubicBezTo>
                  <a:cubicBezTo>
                    <a:pt x="180637" y="108960"/>
                    <a:pt x="198046" y="112405"/>
                    <a:pt x="205182" y="115973"/>
                  </a:cubicBezTo>
                  <a:cubicBezTo>
                    <a:pt x="224313" y="125539"/>
                    <a:pt x="214185" y="124462"/>
                    <a:pt x="231945" y="138275"/>
                  </a:cubicBezTo>
                  <a:cubicBezTo>
                    <a:pt x="231955" y="138283"/>
                    <a:pt x="265394" y="160574"/>
                    <a:pt x="272090" y="165038"/>
                  </a:cubicBezTo>
                  <a:lnTo>
                    <a:pt x="285471" y="173959"/>
                  </a:lnTo>
                  <a:cubicBezTo>
                    <a:pt x="292563" y="184597"/>
                    <a:pt x="304115" y="205716"/>
                    <a:pt x="316695" y="214103"/>
                  </a:cubicBezTo>
                  <a:cubicBezTo>
                    <a:pt x="320607" y="216711"/>
                    <a:pt x="325871" y="216461"/>
                    <a:pt x="330076" y="218564"/>
                  </a:cubicBezTo>
                  <a:cubicBezTo>
                    <a:pt x="334871" y="220962"/>
                    <a:pt x="338559" y="225308"/>
                    <a:pt x="343458" y="227485"/>
                  </a:cubicBezTo>
                  <a:cubicBezTo>
                    <a:pt x="352051" y="231304"/>
                    <a:pt x="362397" y="231190"/>
                    <a:pt x="370221" y="236406"/>
                  </a:cubicBezTo>
                  <a:lnTo>
                    <a:pt x="396983" y="254248"/>
                  </a:lnTo>
                  <a:cubicBezTo>
                    <a:pt x="401444" y="257222"/>
                    <a:pt x="406574" y="259378"/>
                    <a:pt x="410365" y="263169"/>
                  </a:cubicBezTo>
                  <a:cubicBezTo>
                    <a:pt x="414825" y="267629"/>
                    <a:pt x="418700" y="272765"/>
                    <a:pt x="423746" y="276550"/>
                  </a:cubicBezTo>
                  <a:cubicBezTo>
                    <a:pt x="424936" y="277442"/>
                    <a:pt x="426720" y="276550"/>
                    <a:pt x="428207" y="27655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23 Rectángulo"/>
            <p:cNvSpPr/>
            <p:nvPr/>
          </p:nvSpPr>
          <p:spPr>
            <a:xfrm>
              <a:off x="8488112" y="3858001"/>
              <a:ext cx="836415" cy="276999"/>
            </a:xfrm>
            <a:prstGeom prst="rect">
              <a:avLst/>
            </a:prstGeom>
          </p:spPr>
          <p:txBody>
            <a:bodyPr wrap="square">
              <a:spAutoFit/>
            </a:bodyPr>
            <a:lstStyle/>
            <a:p>
              <a:r>
                <a:rPr lang="es-MX" sz="600" b="1" dirty="0" smtClean="0">
                  <a:solidFill>
                    <a:srgbClr val="FF0000"/>
                  </a:solidFill>
                </a:rPr>
                <a:t>a Nueva Rosita</a:t>
              </a:r>
            </a:p>
            <a:p>
              <a:r>
                <a:rPr lang="es-MX" sz="600" b="1" dirty="0" smtClean="0">
                  <a:solidFill>
                    <a:srgbClr val="FF0000"/>
                  </a:solidFill>
                </a:rPr>
                <a:t>   (Coahuila)</a:t>
              </a:r>
              <a:endParaRPr lang="es-MX" sz="600" b="1" dirty="0">
                <a:solidFill>
                  <a:srgbClr val="FF0000"/>
                </a:solidFill>
              </a:endParaRPr>
            </a:p>
          </p:txBody>
        </p:sp>
        <p:pic>
          <p:nvPicPr>
            <p:cNvPr id="37" name="Picture 3" descr="E:\CONSTRUCCION 10-16\02 DIRECCION\03 PRESENTACIONES\62 MATERIAL PARA PRESENTACION SECRE CIC\numeros png.png"/>
            <p:cNvPicPr>
              <a:picLocks noChangeAspect="1" noChangeArrowheads="1"/>
            </p:cNvPicPr>
            <p:nvPr/>
          </p:nvPicPr>
          <p:blipFill>
            <a:blip r:embed="rId11" cstate="print"/>
            <a:srcRect r="-14959" b="86364"/>
            <a:stretch>
              <a:fillRect/>
            </a:stretch>
          </p:blipFill>
          <p:spPr bwMode="auto">
            <a:xfrm>
              <a:off x="8280412" y="3789040"/>
              <a:ext cx="137198" cy="139084"/>
            </a:xfrm>
            <a:prstGeom prst="rect">
              <a:avLst/>
            </a:prstGeom>
            <a:noFill/>
          </p:spPr>
        </p:pic>
      </p:grpSp>
      <p:grpSp>
        <p:nvGrpSpPr>
          <p:cNvPr id="109" name="108 Grupo"/>
          <p:cNvGrpSpPr/>
          <p:nvPr/>
        </p:nvGrpSpPr>
        <p:grpSpPr>
          <a:xfrm>
            <a:off x="7884365" y="5157192"/>
            <a:ext cx="1259633" cy="301493"/>
            <a:chOff x="7884365" y="5157192"/>
            <a:chExt cx="1259633" cy="301493"/>
          </a:xfrm>
        </p:grpSpPr>
        <p:pic>
          <p:nvPicPr>
            <p:cNvPr id="31" name="Picture 3" descr="E:\CONSTRUCCION 10-16\02 DIRECCION\03 PRESENTACIONES\62 MATERIAL PARA PRESENTACION SECRE CIC\numeros png.png"/>
            <p:cNvPicPr>
              <a:picLocks noChangeAspect="1" noChangeArrowheads="1"/>
            </p:cNvPicPr>
            <p:nvPr/>
          </p:nvPicPr>
          <p:blipFill>
            <a:blip r:embed="rId10" cstate="print"/>
            <a:srcRect t="59091" r="-14960" b="27273"/>
            <a:stretch>
              <a:fillRect/>
            </a:stretch>
          </p:blipFill>
          <p:spPr bwMode="auto">
            <a:xfrm>
              <a:off x="7992380" y="5157192"/>
              <a:ext cx="143213" cy="145182"/>
            </a:xfrm>
            <a:prstGeom prst="rect">
              <a:avLst/>
            </a:prstGeom>
            <a:noFill/>
          </p:spPr>
        </p:pic>
        <p:sp>
          <p:nvSpPr>
            <p:cNvPr id="42" name="41 Rectángulo"/>
            <p:cNvSpPr/>
            <p:nvPr/>
          </p:nvSpPr>
          <p:spPr>
            <a:xfrm>
              <a:off x="8303642" y="5181686"/>
              <a:ext cx="840356" cy="276999"/>
            </a:xfrm>
            <a:prstGeom prst="rect">
              <a:avLst/>
            </a:prstGeom>
          </p:spPr>
          <p:txBody>
            <a:bodyPr wrap="square">
              <a:spAutoFit/>
            </a:bodyPr>
            <a:lstStyle/>
            <a:p>
              <a:r>
                <a:rPr lang="es-MX" sz="600" b="1" dirty="0" smtClean="0">
                  <a:solidFill>
                    <a:srgbClr val="FF0000"/>
                  </a:solidFill>
                </a:rPr>
                <a:t>a Cuatro Ciénegas</a:t>
              </a:r>
            </a:p>
            <a:p>
              <a:r>
                <a:rPr lang="es-MX" sz="600" b="1" dirty="0" smtClean="0">
                  <a:solidFill>
                    <a:srgbClr val="FF0000"/>
                  </a:solidFill>
                </a:rPr>
                <a:t>        (Coahuila)</a:t>
              </a:r>
              <a:endParaRPr lang="es-MX" sz="600" b="1" dirty="0">
                <a:solidFill>
                  <a:srgbClr val="FF0000"/>
                </a:solidFill>
              </a:endParaRPr>
            </a:p>
          </p:txBody>
        </p:sp>
        <p:sp>
          <p:nvSpPr>
            <p:cNvPr id="43" name="42 Forma libre"/>
            <p:cNvSpPr/>
            <p:nvPr/>
          </p:nvSpPr>
          <p:spPr>
            <a:xfrm>
              <a:off x="7884365" y="5231044"/>
              <a:ext cx="473535" cy="124422"/>
            </a:xfrm>
            <a:custGeom>
              <a:avLst/>
              <a:gdLst>
                <a:gd name="connsiteX0" fmla="*/ 0 w 571426"/>
                <a:gd name="connsiteY0" fmla="*/ 148107 h 148107"/>
                <a:gd name="connsiteX1" fmla="*/ 45076 w 571426"/>
                <a:gd name="connsiteY1" fmla="*/ 90152 h 148107"/>
                <a:gd name="connsiteX2" fmla="*/ 70834 w 571426"/>
                <a:gd name="connsiteY2" fmla="*/ 83712 h 148107"/>
                <a:gd name="connsiteX3" fmla="*/ 193183 w 571426"/>
                <a:gd name="connsiteY3" fmla="*/ 90152 h 148107"/>
                <a:gd name="connsiteX4" fmla="*/ 238259 w 571426"/>
                <a:gd name="connsiteY4" fmla="*/ 103031 h 148107"/>
                <a:gd name="connsiteX5" fmla="*/ 309093 w 571426"/>
                <a:gd name="connsiteY5" fmla="*/ 96591 h 148107"/>
                <a:gd name="connsiteX6" fmla="*/ 334851 w 571426"/>
                <a:gd name="connsiteY6" fmla="*/ 90152 h 148107"/>
                <a:gd name="connsiteX7" fmla="*/ 347730 w 571426"/>
                <a:gd name="connsiteY7" fmla="*/ 70833 h 148107"/>
                <a:gd name="connsiteX8" fmla="*/ 367048 w 571426"/>
                <a:gd name="connsiteY8" fmla="*/ 57955 h 148107"/>
                <a:gd name="connsiteX9" fmla="*/ 412124 w 571426"/>
                <a:gd name="connsiteY9" fmla="*/ 12879 h 148107"/>
                <a:gd name="connsiteX10" fmla="*/ 450761 w 571426"/>
                <a:gd name="connsiteY10" fmla="*/ 0 h 148107"/>
                <a:gd name="connsiteX11" fmla="*/ 521595 w 571426"/>
                <a:gd name="connsiteY11" fmla="*/ 6439 h 148107"/>
                <a:gd name="connsiteX12" fmla="*/ 547352 w 571426"/>
                <a:gd name="connsiteY12" fmla="*/ 12879 h 14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426" h="148107">
                  <a:moveTo>
                    <a:pt x="0" y="148107"/>
                  </a:moveTo>
                  <a:cubicBezTo>
                    <a:pt x="7069" y="137504"/>
                    <a:pt x="28780" y="99464"/>
                    <a:pt x="45076" y="90152"/>
                  </a:cubicBezTo>
                  <a:cubicBezTo>
                    <a:pt x="52760" y="85761"/>
                    <a:pt x="62248" y="85859"/>
                    <a:pt x="70834" y="83712"/>
                  </a:cubicBezTo>
                  <a:cubicBezTo>
                    <a:pt x="111617" y="85859"/>
                    <a:pt x="152497" y="86614"/>
                    <a:pt x="193183" y="90152"/>
                  </a:cubicBezTo>
                  <a:cubicBezTo>
                    <a:pt x="204128" y="91104"/>
                    <a:pt x="226956" y="99263"/>
                    <a:pt x="238259" y="103031"/>
                  </a:cubicBezTo>
                  <a:cubicBezTo>
                    <a:pt x="261870" y="100884"/>
                    <a:pt x="285592" y="99724"/>
                    <a:pt x="309093" y="96591"/>
                  </a:cubicBezTo>
                  <a:cubicBezTo>
                    <a:pt x="317866" y="95421"/>
                    <a:pt x="327487" y="95061"/>
                    <a:pt x="334851" y="90152"/>
                  </a:cubicBezTo>
                  <a:cubicBezTo>
                    <a:pt x="341291" y="85859"/>
                    <a:pt x="342257" y="76306"/>
                    <a:pt x="347730" y="70833"/>
                  </a:cubicBezTo>
                  <a:cubicBezTo>
                    <a:pt x="353202" y="65361"/>
                    <a:pt x="360609" y="62248"/>
                    <a:pt x="367048" y="57955"/>
                  </a:cubicBezTo>
                  <a:cubicBezTo>
                    <a:pt x="375954" y="31234"/>
                    <a:pt x="373374" y="25796"/>
                    <a:pt x="412124" y="12879"/>
                  </a:cubicBezTo>
                  <a:lnTo>
                    <a:pt x="450761" y="0"/>
                  </a:lnTo>
                  <a:cubicBezTo>
                    <a:pt x="474372" y="2146"/>
                    <a:pt x="498125" y="3086"/>
                    <a:pt x="521595" y="6439"/>
                  </a:cubicBezTo>
                  <a:cubicBezTo>
                    <a:pt x="571426" y="13558"/>
                    <a:pt x="525121" y="12879"/>
                    <a:pt x="547352" y="1287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10" name="109 Grupo"/>
          <p:cNvGrpSpPr/>
          <p:nvPr/>
        </p:nvGrpSpPr>
        <p:grpSpPr>
          <a:xfrm>
            <a:off x="6660233" y="5373216"/>
            <a:ext cx="656396" cy="351227"/>
            <a:chOff x="6660233" y="5373216"/>
            <a:chExt cx="656396" cy="351227"/>
          </a:xfrm>
        </p:grpSpPr>
        <p:pic>
          <p:nvPicPr>
            <p:cNvPr id="41" name="Picture 3" descr="E:\CONSTRUCCION 10-16\02 DIRECCION\03 PRESENTACIONES\62 MATERIAL PARA PRESENTACION SECRE CIC\numeros png.png"/>
            <p:cNvPicPr>
              <a:picLocks noChangeAspect="1" noChangeArrowheads="1"/>
            </p:cNvPicPr>
            <p:nvPr/>
          </p:nvPicPr>
          <p:blipFill>
            <a:blip r:embed="rId10" cstate="print"/>
            <a:srcRect t="86364"/>
            <a:stretch>
              <a:fillRect/>
            </a:stretch>
          </p:blipFill>
          <p:spPr bwMode="auto">
            <a:xfrm>
              <a:off x="6715675" y="5373216"/>
              <a:ext cx="124577" cy="145182"/>
            </a:xfrm>
            <a:prstGeom prst="rect">
              <a:avLst/>
            </a:prstGeom>
            <a:noFill/>
          </p:spPr>
        </p:pic>
        <p:sp>
          <p:nvSpPr>
            <p:cNvPr id="46" name="45 Rectángulo"/>
            <p:cNvSpPr/>
            <p:nvPr/>
          </p:nvSpPr>
          <p:spPr>
            <a:xfrm>
              <a:off x="6660233" y="5491742"/>
              <a:ext cx="656396" cy="232701"/>
            </a:xfrm>
            <a:prstGeom prst="rect">
              <a:avLst/>
            </a:prstGeom>
          </p:spPr>
          <p:txBody>
            <a:bodyPr wrap="square">
              <a:spAutoFit/>
            </a:bodyPr>
            <a:lstStyle/>
            <a:p>
              <a:r>
                <a:rPr lang="es-MX" sz="600" b="1" dirty="0" smtClean="0">
                  <a:solidFill>
                    <a:srgbClr val="FF0000"/>
                  </a:solidFill>
                </a:rPr>
                <a:t>a Providencia</a:t>
              </a:r>
            </a:p>
            <a:p>
              <a:r>
                <a:rPr lang="es-MX" sz="600" b="1" dirty="0" smtClean="0">
                  <a:solidFill>
                    <a:srgbClr val="FF0000"/>
                  </a:solidFill>
                </a:rPr>
                <a:t>   (Durango)</a:t>
              </a:r>
              <a:endParaRPr lang="es-MX" sz="600" b="1" dirty="0">
                <a:solidFill>
                  <a:srgbClr val="FF0000"/>
                </a:solidFill>
              </a:endParaRPr>
            </a:p>
          </p:txBody>
        </p:sp>
        <p:sp>
          <p:nvSpPr>
            <p:cNvPr id="47" name="46 Forma libre"/>
            <p:cNvSpPr/>
            <p:nvPr/>
          </p:nvSpPr>
          <p:spPr>
            <a:xfrm>
              <a:off x="6865718" y="5373216"/>
              <a:ext cx="97179" cy="97374"/>
            </a:xfrm>
            <a:custGeom>
              <a:avLst/>
              <a:gdLst>
                <a:gd name="connsiteX0" fmla="*/ 117268 w 117268"/>
                <a:gd name="connsiteY0" fmla="*/ 0 h 115910"/>
                <a:gd name="connsiteX1" fmla="*/ 97949 w 117268"/>
                <a:gd name="connsiteY1" fmla="*/ 6439 h 115910"/>
                <a:gd name="connsiteX2" fmla="*/ 72192 w 117268"/>
                <a:gd name="connsiteY2" fmla="*/ 12879 h 115910"/>
                <a:gd name="connsiteX3" fmla="*/ 33555 w 117268"/>
                <a:gd name="connsiteY3" fmla="*/ 25758 h 115910"/>
                <a:gd name="connsiteX4" fmla="*/ 7797 w 117268"/>
                <a:gd name="connsiteY4" fmla="*/ 83713 h 115910"/>
                <a:gd name="connsiteX5" fmla="*/ 1358 w 117268"/>
                <a:gd name="connsiteY5" fmla="*/ 115910 h 11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68" h="115910">
                  <a:moveTo>
                    <a:pt x="117268" y="0"/>
                  </a:moveTo>
                  <a:cubicBezTo>
                    <a:pt x="110828" y="2146"/>
                    <a:pt x="104476" y="4574"/>
                    <a:pt x="97949" y="6439"/>
                  </a:cubicBezTo>
                  <a:cubicBezTo>
                    <a:pt x="89440" y="8870"/>
                    <a:pt x="80669" y="10336"/>
                    <a:pt x="72192" y="12879"/>
                  </a:cubicBezTo>
                  <a:cubicBezTo>
                    <a:pt x="59189" y="16780"/>
                    <a:pt x="33555" y="25758"/>
                    <a:pt x="33555" y="25758"/>
                  </a:cubicBezTo>
                  <a:cubicBezTo>
                    <a:pt x="18229" y="71736"/>
                    <a:pt x="28206" y="53099"/>
                    <a:pt x="7797" y="83713"/>
                  </a:cubicBezTo>
                  <a:cubicBezTo>
                    <a:pt x="0" y="107104"/>
                    <a:pt x="1358" y="96243"/>
                    <a:pt x="1358" y="11591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11" name="110 Grupo"/>
          <p:cNvGrpSpPr/>
          <p:nvPr/>
        </p:nvGrpSpPr>
        <p:grpSpPr>
          <a:xfrm>
            <a:off x="6408205" y="5697252"/>
            <a:ext cx="693310" cy="323439"/>
            <a:chOff x="6408205" y="5697252"/>
            <a:chExt cx="693310" cy="323439"/>
          </a:xfrm>
        </p:grpSpPr>
        <p:pic>
          <p:nvPicPr>
            <p:cNvPr id="45" name="Picture 4" descr="E:\CONSTRUCCION 10-16\02 DIRECCION\03 PRESENTACIONES\62 MATERIAL PARA PRESENTACION SECRE CIC\5.png"/>
            <p:cNvPicPr>
              <a:picLocks noChangeAspect="1" noChangeArrowheads="1"/>
            </p:cNvPicPr>
            <p:nvPr/>
          </p:nvPicPr>
          <p:blipFill>
            <a:blip r:embed="rId12" cstate="print"/>
            <a:srcRect/>
            <a:stretch>
              <a:fillRect/>
            </a:stretch>
          </p:blipFill>
          <p:spPr bwMode="auto">
            <a:xfrm>
              <a:off x="6516216" y="5697252"/>
              <a:ext cx="119345" cy="120985"/>
            </a:xfrm>
            <a:prstGeom prst="rect">
              <a:avLst/>
            </a:prstGeom>
            <a:noFill/>
          </p:spPr>
        </p:pic>
        <p:sp>
          <p:nvSpPr>
            <p:cNvPr id="50" name="49 Rectángulo"/>
            <p:cNvSpPr/>
            <p:nvPr/>
          </p:nvSpPr>
          <p:spPr>
            <a:xfrm>
              <a:off x="6445119" y="5787990"/>
              <a:ext cx="656396" cy="232701"/>
            </a:xfrm>
            <a:prstGeom prst="rect">
              <a:avLst/>
            </a:prstGeom>
          </p:spPr>
          <p:txBody>
            <a:bodyPr wrap="square">
              <a:spAutoFit/>
            </a:bodyPr>
            <a:lstStyle/>
            <a:p>
              <a:r>
                <a:rPr lang="es-MX" sz="600" b="1" dirty="0" smtClean="0">
                  <a:solidFill>
                    <a:srgbClr val="FF0000"/>
                  </a:solidFill>
                </a:rPr>
                <a:t>a Guanaceví</a:t>
              </a:r>
            </a:p>
            <a:p>
              <a:r>
                <a:rPr lang="es-MX" sz="600" b="1" dirty="0" smtClean="0">
                  <a:solidFill>
                    <a:srgbClr val="FF0000"/>
                  </a:solidFill>
                </a:rPr>
                <a:t>   (Durango)</a:t>
              </a:r>
              <a:endParaRPr lang="es-MX" sz="600" b="1" dirty="0">
                <a:solidFill>
                  <a:srgbClr val="FF0000"/>
                </a:solidFill>
              </a:endParaRPr>
            </a:p>
          </p:txBody>
        </p:sp>
        <p:sp>
          <p:nvSpPr>
            <p:cNvPr id="51" name="50 Forma libre"/>
            <p:cNvSpPr/>
            <p:nvPr/>
          </p:nvSpPr>
          <p:spPr>
            <a:xfrm>
              <a:off x="6408205" y="5760355"/>
              <a:ext cx="128072" cy="64915"/>
            </a:xfrm>
            <a:custGeom>
              <a:avLst/>
              <a:gdLst>
                <a:gd name="connsiteX0" fmla="*/ 0 w 154547"/>
                <a:gd name="connsiteY0" fmla="*/ 0 h 77273"/>
                <a:gd name="connsiteX1" fmla="*/ 51516 w 154547"/>
                <a:gd name="connsiteY1" fmla="*/ 12879 h 77273"/>
                <a:gd name="connsiteX2" fmla="*/ 64394 w 154547"/>
                <a:gd name="connsiteY2" fmla="*/ 32197 h 77273"/>
                <a:gd name="connsiteX3" fmla="*/ 103031 w 154547"/>
                <a:gd name="connsiteY3" fmla="*/ 51515 h 77273"/>
                <a:gd name="connsiteX4" fmla="*/ 122349 w 154547"/>
                <a:gd name="connsiteY4" fmla="*/ 64394 h 77273"/>
                <a:gd name="connsiteX5" fmla="*/ 141668 w 154547"/>
                <a:gd name="connsiteY5" fmla="*/ 70834 h 77273"/>
                <a:gd name="connsiteX6" fmla="*/ 154547 w 154547"/>
                <a:gd name="connsiteY6" fmla="*/ 77273 h 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47" h="77273">
                  <a:moveTo>
                    <a:pt x="0" y="0"/>
                  </a:moveTo>
                  <a:cubicBezTo>
                    <a:pt x="1607" y="321"/>
                    <a:pt x="44914" y="7598"/>
                    <a:pt x="51516" y="12879"/>
                  </a:cubicBezTo>
                  <a:cubicBezTo>
                    <a:pt x="57559" y="17714"/>
                    <a:pt x="58922" y="26725"/>
                    <a:pt x="64394" y="32197"/>
                  </a:cubicBezTo>
                  <a:cubicBezTo>
                    <a:pt x="76877" y="44680"/>
                    <a:pt x="87319" y="46278"/>
                    <a:pt x="103031" y="51515"/>
                  </a:cubicBezTo>
                  <a:cubicBezTo>
                    <a:pt x="109470" y="55808"/>
                    <a:pt x="115427" y="60933"/>
                    <a:pt x="122349" y="64394"/>
                  </a:cubicBezTo>
                  <a:cubicBezTo>
                    <a:pt x="128420" y="67430"/>
                    <a:pt x="135365" y="68313"/>
                    <a:pt x="141668" y="70834"/>
                  </a:cubicBezTo>
                  <a:cubicBezTo>
                    <a:pt x="146124" y="72617"/>
                    <a:pt x="150254" y="75127"/>
                    <a:pt x="154547" y="7727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12" name="111 Grupo"/>
          <p:cNvGrpSpPr/>
          <p:nvPr/>
        </p:nvGrpSpPr>
        <p:grpSpPr>
          <a:xfrm>
            <a:off x="5508624" y="5877275"/>
            <a:ext cx="863576" cy="556738"/>
            <a:chOff x="5508624" y="5877275"/>
            <a:chExt cx="863576" cy="556738"/>
          </a:xfrm>
        </p:grpSpPr>
        <p:pic>
          <p:nvPicPr>
            <p:cNvPr id="49" name="Picture 5" descr="E:\CONSTRUCCION 10-16\02 DIRECCION\03 PRESENTACIONES\62 MATERIAL PARA PRESENTACION SECRE CIC\6.png"/>
            <p:cNvPicPr>
              <a:picLocks noChangeAspect="1" noChangeArrowheads="1"/>
            </p:cNvPicPr>
            <p:nvPr/>
          </p:nvPicPr>
          <p:blipFill>
            <a:blip r:embed="rId13" cstate="print"/>
            <a:srcRect/>
            <a:stretch>
              <a:fillRect/>
            </a:stretch>
          </p:blipFill>
          <p:spPr bwMode="auto">
            <a:xfrm>
              <a:off x="6252855" y="5985284"/>
              <a:ext cx="119345" cy="120985"/>
            </a:xfrm>
            <a:prstGeom prst="rect">
              <a:avLst/>
            </a:prstGeom>
            <a:noFill/>
          </p:spPr>
        </p:pic>
        <p:sp>
          <p:nvSpPr>
            <p:cNvPr id="54" name="53 Rectángulo"/>
            <p:cNvSpPr/>
            <p:nvPr/>
          </p:nvSpPr>
          <p:spPr>
            <a:xfrm>
              <a:off x="5508624" y="6201312"/>
              <a:ext cx="656397" cy="232701"/>
            </a:xfrm>
            <a:prstGeom prst="rect">
              <a:avLst/>
            </a:prstGeom>
          </p:spPr>
          <p:txBody>
            <a:bodyPr wrap="square">
              <a:spAutoFit/>
            </a:bodyPr>
            <a:lstStyle/>
            <a:p>
              <a:r>
                <a:rPr lang="es-MX" sz="600" b="1" dirty="0" smtClean="0">
                  <a:solidFill>
                    <a:srgbClr val="FF0000"/>
                  </a:solidFill>
                </a:rPr>
                <a:t>a Badiraguato</a:t>
              </a:r>
            </a:p>
            <a:p>
              <a:r>
                <a:rPr lang="es-MX" sz="600" b="1" dirty="0" smtClean="0">
                  <a:solidFill>
                    <a:srgbClr val="FF0000"/>
                  </a:solidFill>
                </a:rPr>
                <a:t>     (Sinaloa)</a:t>
              </a:r>
              <a:endParaRPr lang="es-MX" sz="600" b="1" dirty="0">
                <a:solidFill>
                  <a:srgbClr val="FF0000"/>
                </a:solidFill>
              </a:endParaRPr>
            </a:p>
          </p:txBody>
        </p:sp>
        <p:sp>
          <p:nvSpPr>
            <p:cNvPr id="55" name="54 Forma libre"/>
            <p:cNvSpPr/>
            <p:nvPr/>
          </p:nvSpPr>
          <p:spPr>
            <a:xfrm>
              <a:off x="6103760" y="5877275"/>
              <a:ext cx="144080" cy="373265"/>
            </a:xfrm>
            <a:custGeom>
              <a:avLst/>
              <a:gdLst>
                <a:gd name="connsiteX0" fmla="*/ 160986 w 173865"/>
                <a:gd name="connsiteY0" fmla="*/ 0 h 444321"/>
                <a:gd name="connsiteX1" fmla="*/ 154546 w 173865"/>
                <a:gd name="connsiteY1" fmla="*/ 19318 h 444321"/>
                <a:gd name="connsiteX2" fmla="*/ 167425 w 173865"/>
                <a:gd name="connsiteY2" fmla="*/ 38637 h 444321"/>
                <a:gd name="connsiteX3" fmla="*/ 173865 w 173865"/>
                <a:gd name="connsiteY3" fmla="*/ 57955 h 444321"/>
                <a:gd name="connsiteX4" fmla="*/ 160986 w 173865"/>
                <a:gd name="connsiteY4" fmla="*/ 141668 h 444321"/>
                <a:gd name="connsiteX5" fmla="*/ 128788 w 173865"/>
                <a:gd name="connsiteY5" fmla="*/ 180304 h 444321"/>
                <a:gd name="connsiteX6" fmla="*/ 135228 w 173865"/>
                <a:gd name="connsiteY6" fmla="*/ 199623 h 444321"/>
                <a:gd name="connsiteX7" fmla="*/ 154546 w 173865"/>
                <a:gd name="connsiteY7" fmla="*/ 212501 h 444321"/>
                <a:gd name="connsiteX8" fmla="*/ 141667 w 173865"/>
                <a:gd name="connsiteY8" fmla="*/ 270456 h 444321"/>
                <a:gd name="connsiteX9" fmla="*/ 115910 w 173865"/>
                <a:gd name="connsiteY9" fmla="*/ 309093 h 444321"/>
                <a:gd name="connsiteX10" fmla="*/ 103031 w 173865"/>
                <a:gd name="connsiteY10" fmla="*/ 347730 h 444321"/>
                <a:gd name="connsiteX11" fmla="*/ 83712 w 173865"/>
                <a:gd name="connsiteY11" fmla="*/ 360609 h 444321"/>
                <a:gd name="connsiteX12" fmla="*/ 45076 w 173865"/>
                <a:gd name="connsiteY12" fmla="*/ 392806 h 444321"/>
                <a:gd name="connsiteX13" fmla="*/ 19318 w 173865"/>
                <a:gd name="connsiteY13" fmla="*/ 431442 h 444321"/>
                <a:gd name="connsiteX14" fmla="*/ 0 w 173865"/>
                <a:gd name="connsiteY14" fmla="*/ 444321 h 4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65" h="444321">
                  <a:moveTo>
                    <a:pt x="160986" y="0"/>
                  </a:moveTo>
                  <a:cubicBezTo>
                    <a:pt x="158839" y="6439"/>
                    <a:pt x="153430" y="12623"/>
                    <a:pt x="154546" y="19318"/>
                  </a:cubicBezTo>
                  <a:cubicBezTo>
                    <a:pt x="155818" y="26952"/>
                    <a:pt x="163964" y="31715"/>
                    <a:pt x="167425" y="38637"/>
                  </a:cubicBezTo>
                  <a:cubicBezTo>
                    <a:pt x="170461" y="44708"/>
                    <a:pt x="171718" y="51516"/>
                    <a:pt x="173865" y="57955"/>
                  </a:cubicBezTo>
                  <a:cubicBezTo>
                    <a:pt x="173370" y="61420"/>
                    <a:pt x="163217" y="134974"/>
                    <a:pt x="160986" y="141668"/>
                  </a:cubicBezTo>
                  <a:cubicBezTo>
                    <a:pt x="156503" y="155116"/>
                    <a:pt x="137755" y="171338"/>
                    <a:pt x="128788" y="180304"/>
                  </a:cubicBezTo>
                  <a:cubicBezTo>
                    <a:pt x="130935" y="186744"/>
                    <a:pt x="130988" y="194322"/>
                    <a:pt x="135228" y="199623"/>
                  </a:cubicBezTo>
                  <a:cubicBezTo>
                    <a:pt x="140063" y="205666"/>
                    <a:pt x="152669" y="204993"/>
                    <a:pt x="154546" y="212501"/>
                  </a:cubicBezTo>
                  <a:cubicBezTo>
                    <a:pt x="155812" y="217565"/>
                    <a:pt x="147651" y="259686"/>
                    <a:pt x="141667" y="270456"/>
                  </a:cubicBezTo>
                  <a:cubicBezTo>
                    <a:pt x="134150" y="283987"/>
                    <a:pt x="120805" y="294409"/>
                    <a:pt x="115910" y="309093"/>
                  </a:cubicBezTo>
                  <a:cubicBezTo>
                    <a:pt x="111617" y="321972"/>
                    <a:pt x="114327" y="340200"/>
                    <a:pt x="103031" y="347730"/>
                  </a:cubicBezTo>
                  <a:cubicBezTo>
                    <a:pt x="96591" y="352023"/>
                    <a:pt x="89658" y="355654"/>
                    <a:pt x="83712" y="360609"/>
                  </a:cubicBezTo>
                  <a:cubicBezTo>
                    <a:pt x="34125" y="401931"/>
                    <a:pt x="93045" y="360826"/>
                    <a:pt x="45076" y="392806"/>
                  </a:cubicBezTo>
                  <a:cubicBezTo>
                    <a:pt x="36490" y="405685"/>
                    <a:pt x="32197" y="422856"/>
                    <a:pt x="19318" y="431442"/>
                  </a:cubicBezTo>
                  <a:lnTo>
                    <a:pt x="0" y="444321"/>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13" name="112 Grupo"/>
          <p:cNvGrpSpPr/>
          <p:nvPr/>
        </p:nvGrpSpPr>
        <p:grpSpPr>
          <a:xfrm>
            <a:off x="4491668" y="3465004"/>
            <a:ext cx="908424" cy="340714"/>
            <a:chOff x="4491668" y="3465004"/>
            <a:chExt cx="908424" cy="340714"/>
          </a:xfrm>
        </p:grpSpPr>
        <p:pic>
          <p:nvPicPr>
            <p:cNvPr id="53" name="Picture 6" descr="E:\CONSTRUCCION 10-16\02 DIRECCION\03 PRESENTACIONES\62 MATERIAL PARA PRESENTACION SECRE CIC\7.png"/>
            <p:cNvPicPr>
              <a:picLocks noChangeAspect="1" noChangeArrowheads="1"/>
            </p:cNvPicPr>
            <p:nvPr/>
          </p:nvPicPr>
          <p:blipFill>
            <a:blip r:embed="rId14" cstate="print"/>
            <a:srcRect/>
            <a:stretch>
              <a:fillRect/>
            </a:stretch>
          </p:blipFill>
          <p:spPr bwMode="auto">
            <a:xfrm>
              <a:off x="5076056" y="3537012"/>
              <a:ext cx="119345" cy="120985"/>
            </a:xfrm>
            <a:prstGeom prst="rect">
              <a:avLst/>
            </a:prstGeom>
            <a:noFill/>
          </p:spPr>
        </p:pic>
        <p:sp>
          <p:nvSpPr>
            <p:cNvPr id="58" name="57 Forma libre"/>
            <p:cNvSpPr/>
            <p:nvPr/>
          </p:nvSpPr>
          <p:spPr>
            <a:xfrm>
              <a:off x="4919825" y="3465004"/>
              <a:ext cx="480267" cy="120153"/>
            </a:xfrm>
            <a:custGeom>
              <a:avLst/>
              <a:gdLst>
                <a:gd name="connsiteX0" fmla="*/ 579549 w 579549"/>
                <a:gd name="connsiteY0" fmla="*/ 0 h 143026"/>
                <a:gd name="connsiteX1" fmla="*/ 528034 w 579549"/>
                <a:gd name="connsiteY1" fmla="*/ 6440 h 143026"/>
                <a:gd name="connsiteX2" fmla="*/ 457200 w 579549"/>
                <a:gd name="connsiteY2" fmla="*/ 12879 h 143026"/>
                <a:gd name="connsiteX3" fmla="*/ 418563 w 579549"/>
                <a:gd name="connsiteY3" fmla="*/ 32197 h 143026"/>
                <a:gd name="connsiteX4" fmla="*/ 379927 w 579549"/>
                <a:gd name="connsiteY4" fmla="*/ 51516 h 143026"/>
                <a:gd name="connsiteX5" fmla="*/ 302653 w 579549"/>
                <a:gd name="connsiteY5" fmla="*/ 45076 h 143026"/>
                <a:gd name="connsiteX6" fmla="*/ 270456 w 579549"/>
                <a:gd name="connsiteY6" fmla="*/ 38637 h 143026"/>
                <a:gd name="connsiteX7" fmla="*/ 206062 w 579549"/>
                <a:gd name="connsiteY7" fmla="*/ 45076 h 143026"/>
                <a:gd name="connsiteX8" fmla="*/ 186743 w 579549"/>
                <a:gd name="connsiteY8" fmla="*/ 57955 h 143026"/>
                <a:gd name="connsiteX9" fmla="*/ 167425 w 579549"/>
                <a:gd name="connsiteY9" fmla="*/ 64395 h 143026"/>
                <a:gd name="connsiteX10" fmla="*/ 148107 w 579549"/>
                <a:gd name="connsiteY10" fmla="*/ 83713 h 143026"/>
                <a:gd name="connsiteX11" fmla="*/ 109470 w 579549"/>
                <a:gd name="connsiteY11" fmla="*/ 109471 h 143026"/>
                <a:gd name="connsiteX12" fmla="*/ 70834 w 579549"/>
                <a:gd name="connsiteY12" fmla="*/ 128789 h 143026"/>
                <a:gd name="connsiteX13" fmla="*/ 32197 w 579549"/>
                <a:gd name="connsiteY13" fmla="*/ 135228 h 143026"/>
                <a:gd name="connsiteX14" fmla="*/ 0 w 579549"/>
                <a:gd name="connsiteY14" fmla="*/ 141668 h 14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9549" h="143026">
                  <a:moveTo>
                    <a:pt x="579549" y="0"/>
                  </a:moveTo>
                  <a:lnTo>
                    <a:pt x="528034" y="6440"/>
                  </a:lnTo>
                  <a:cubicBezTo>
                    <a:pt x="504456" y="8922"/>
                    <a:pt x="480670" y="9526"/>
                    <a:pt x="457200" y="12879"/>
                  </a:cubicBezTo>
                  <a:cubicBezTo>
                    <a:pt x="434542" y="16116"/>
                    <a:pt x="438965" y="21996"/>
                    <a:pt x="418563" y="32197"/>
                  </a:cubicBezTo>
                  <a:cubicBezTo>
                    <a:pt x="365251" y="58853"/>
                    <a:pt x="435280" y="14613"/>
                    <a:pt x="379927" y="51516"/>
                  </a:cubicBezTo>
                  <a:cubicBezTo>
                    <a:pt x="354169" y="49369"/>
                    <a:pt x="328323" y="48096"/>
                    <a:pt x="302653" y="45076"/>
                  </a:cubicBezTo>
                  <a:cubicBezTo>
                    <a:pt x="291783" y="43797"/>
                    <a:pt x="281401" y="38637"/>
                    <a:pt x="270456" y="38637"/>
                  </a:cubicBezTo>
                  <a:cubicBezTo>
                    <a:pt x="248884" y="38637"/>
                    <a:pt x="227527" y="42930"/>
                    <a:pt x="206062" y="45076"/>
                  </a:cubicBezTo>
                  <a:cubicBezTo>
                    <a:pt x="199622" y="49369"/>
                    <a:pt x="193665" y="54494"/>
                    <a:pt x="186743" y="57955"/>
                  </a:cubicBezTo>
                  <a:cubicBezTo>
                    <a:pt x="180672" y="60991"/>
                    <a:pt x="173073" y="60630"/>
                    <a:pt x="167425" y="64395"/>
                  </a:cubicBezTo>
                  <a:cubicBezTo>
                    <a:pt x="159848" y="69447"/>
                    <a:pt x="155295" y="78122"/>
                    <a:pt x="148107" y="83713"/>
                  </a:cubicBezTo>
                  <a:cubicBezTo>
                    <a:pt x="135889" y="93216"/>
                    <a:pt x="122349" y="100885"/>
                    <a:pt x="109470" y="109471"/>
                  </a:cubicBezTo>
                  <a:cubicBezTo>
                    <a:pt x="92107" y="121046"/>
                    <a:pt x="90826" y="124346"/>
                    <a:pt x="70834" y="128789"/>
                  </a:cubicBezTo>
                  <a:cubicBezTo>
                    <a:pt x="58088" y="131621"/>
                    <a:pt x="45076" y="133082"/>
                    <a:pt x="32197" y="135228"/>
                  </a:cubicBezTo>
                  <a:cubicBezTo>
                    <a:pt x="8806" y="143026"/>
                    <a:pt x="19667" y="141668"/>
                    <a:pt x="0" y="14166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9" name="58 Rectángulo"/>
            <p:cNvSpPr/>
            <p:nvPr/>
          </p:nvSpPr>
          <p:spPr>
            <a:xfrm>
              <a:off x="4491668" y="3573016"/>
              <a:ext cx="656396" cy="232702"/>
            </a:xfrm>
            <a:prstGeom prst="rect">
              <a:avLst/>
            </a:prstGeom>
          </p:spPr>
          <p:txBody>
            <a:bodyPr wrap="square">
              <a:spAutoFit/>
            </a:bodyPr>
            <a:lstStyle/>
            <a:p>
              <a:r>
                <a:rPr lang="es-MX" sz="600" b="1" dirty="0" smtClean="0">
                  <a:solidFill>
                    <a:srgbClr val="FF0000"/>
                  </a:solidFill>
                </a:rPr>
                <a:t>a Sahuaripa</a:t>
              </a:r>
            </a:p>
            <a:p>
              <a:r>
                <a:rPr lang="es-MX" sz="600" b="1" dirty="0" smtClean="0">
                  <a:solidFill>
                    <a:srgbClr val="FF0000"/>
                  </a:solidFill>
                </a:rPr>
                <a:t>   (Sonara)</a:t>
              </a:r>
              <a:endParaRPr lang="es-MX" sz="600" b="1" dirty="0">
                <a:solidFill>
                  <a:srgbClr val="FF0000"/>
                </a:solidFill>
              </a:endParaRPr>
            </a:p>
          </p:txBody>
        </p:sp>
      </p:grpSp>
      <p:grpSp>
        <p:nvGrpSpPr>
          <p:cNvPr id="114" name="113 Grupo"/>
          <p:cNvGrpSpPr/>
          <p:nvPr/>
        </p:nvGrpSpPr>
        <p:grpSpPr>
          <a:xfrm>
            <a:off x="4535996" y="2672916"/>
            <a:ext cx="810160" cy="301005"/>
            <a:chOff x="4535996" y="2672916"/>
            <a:chExt cx="810160" cy="301005"/>
          </a:xfrm>
        </p:grpSpPr>
        <p:pic>
          <p:nvPicPr>
            <p:cNvPr id="57" name="Picture 7" descr="E:\CONSTRUCCION 10-16\02 DIRECCION\03 PRESENTACIONES\62 MATERIAL PARA PRESENTACION SECRE CIC\8.png"/>
            <p:cNvPicPr>
              <a:picLocks noChangeAspect="1" noChangeArrowheads="1"/>
            </p:cNvPicPr>
            <p:nvPr/>
          </p:nvPicPr>
          <p:blipFill>
            <a:blip r:embed="rId15" cstate="print"/>
            <a:srcRect/>
            <a:stretch>
              <a:fillRect/>
            </a:stretch>
          </p:blipFill>
          <p:spPr bwMode="auto">
            <a:xfrm>
              <a:off x="5148064" y="2852936"/>
              <a:ext cx="119345" cy="120985"/>
            </a:xfrm>
            <a:prstGeom prst="rect">
              <a:avLst/>
            </a:prstGeom>
            <a:noFill/>
          </p:spPr>
        </p:pic>
        <p:sp>
          <p:nvSpPr>
            <p:cNvPr id="62" name="61 Rectángulo"/>
            <p:cNvSpPr/>
            <p:nvPr/>
          </p:nvSpPr>
          <p:spPr>
            <a:xfrm>
              <a:off x="4535996" y="2672916"/>
              <a:ext cx="656396" cy="232701"/>
            </a:xfrm>
            <a:prstGeom prst="rect">
              <a:avLst/>
            </a:prstGeom>
          </p:spPr>
          <p:txBody>
            <a:bodyPr wrap="square">
              <a:spAutoFit/>
            </a:bodyPr>
            <a:lstStyle/>
            <a:p>
              <a:r>
                <a:rPr lang="es-MX" sz="600" b="1" dirty="0" smtClean="0">
                  <a:solidFill>
                    <a:srgbClr val="FF0000"/>
                  </a:solidFill>
                </a:rPr>
                <a:t>a Huachinera</a:t>
              </a:r>
            </a:p>
            <a:p>
              <a:r>
                <a:rPr lang="es-MX" sz="600" b="1" dirty="0" smtClean="0">
                  <a:solidFill>
                    <a:srgbClr val="FF0000"/>
                  </a:solidFill>
                </a:rPr>
                <a:t>   (Sonora)</a:t>
              </a:r>
              <a:endParaRPr lang="es-MX" sz="600" b="1" dirty="0">
                <a:solidFill>
                  <a:srgbClr val="FF0000"/>
                </a:solidFill>
              </a:endParaRPr>
            </a:p>
          </p:txBody>
        </p:sp>
        <p:sp>
          <p:nvSpPr>
            <p:cNvPr id="63" name="62 Forma libre"/>
            <p:cNvSpPr/>
            <p:nvPr/>
          </p:nvSpPr>
          <p:spPr>
            <a:xfrm>
              <a:off x="5015305" y="2746180"/>
              <a:ext cx="330851" cy="109927"/>
            </a:xfrm>
            <a:custGeom>
              <a:avLst/>
              <a:gdLst>
                <a:gd name="connsiteX0" fmla="*/ 399245 w 399245"/>
                <a:gd name="connsiteY0" fmla="*/ 40744 h 130853"/>
                <a:gd name="connsiteX1" fmla="*/ 341290 w 399245"/>
                <a:gd name="connsiteY1" fmla="*/ 21425 h 130853"/>
                <a:gd name="connsiteX2" fmla="*/ 321971 w 399245"/>
                <a:gd name="connsiteY2" fmla="*/ 14986 h 130853"/>
                <a:gd name="connsiteX3" fmla="*/ 296214 w 399245"/>
                <a:gd name="connsiteY3" fmla="*/ 21425 h 130853"/>
                <a:gd name="connsiteX4" fmla="*/ 289774 w 399245"/>
                <a:gd name="connsiteY4" fmla="*/ 47183 h 130853"/>
                <a:gd name="connsiteX5" fmla="*/ 206062 w 399245"/>
                <a:gd name="connsiteY5" fmla="*/ 53623 h 130853"/>
                <a:gd name="connsiteX6" fmla="*/ 173864 w 399245"/>
                <a:gd name="connsiteY6" fmla="*/ 85820 h 130853"/>
                <a:gd name="connsiteX7" fmla="*/ 154546 w 399245"/>
                <a:gd name="connsiteY7" fmla="*/ 92259 h 130853"/>
                <a:gd name="connsiteX8" fmla="*/ 0 w 399245"/>
                <a:gd name="connsiteY8" fmla="*/ 92259 h 13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45" h="130853">
                  <a:moveTo>
                    <a:pt x="399245" y="40744"/>
                  </a:moveTo>
                  <a:lnTo>
                    <a:pt x="341290" y="21425"/>
                  </a:lnTo>
                  <a:lnTo>
                    <a:pt x="321971" y="14986"/>
                  </a:lnTo>
                  <a:cubicBezTo>
                    <a:pt x="313385" y="17132"/>
                    <a:pt x="302472" y="15167"/>
                    <a:pt x="296214" y="21425"/>
                  </a:cubicBezTo>
                  <a:cubicBezTo>
                    <a:pt x="289956" y="27683"/>
                    <a:pt x="298109" y="44206"/>
                    <a:pt x="289774" y="47183"/>
                  </a:cubicBezTo>
                  <a:cubicBezTo>
                    <a:pt x="263418" y="56596"/>
                    <a:pt x="233966" y="51476"/>
                    <a:pt x="206062" y="53623"/>
                  </a:cubicBezTo>
                  <a:cubicBezTo>
                    <a:pt x="90205" y="130853"/>
                    <a:pt x="281137" y="0"/>
                    <a:pt x="173864" y="85820"/>
                  </a:cubicBezTo>
                  <a:cubicBezTo>
                    <a:pt x="168564" y="90060"/>
                    <a:pt x="161329" y="92008"/>
                    <a:pt x="154546" y="92259"/>
                  </a:cubicBezTo>
                  <a:cubicBezTo>
                    <a:pt x="103066" y="94166"/>
                    <a:pt x="51515" y="92259"/>
                    <a:pt x="0" y="9225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15" name="114 Grupo"/>
          <p:cNvGrpSpPr/>
          <p:nvPr/>
        </p:nvGrpSpPr>
        <p:grpSpPr>
          <a:xfrm>
            <a:off x="4499991" y="2132857"/>
            <a:ext cx="925378" cy="448725"/>
            <a:chOff x="4499991" y="2132857"/>
            <a:chExt cx="925378" cy="448725"/>
          </a:xfrm>
        </p:grpSpPr>
        <p:pic>
          <p:nvPicPr>
            <p:cNvPr id="61" name="Picture 8" descr="E:\CONSTRUCCION 10-16\02 DIRECCION\03 PRESENTACIONES\62 MATERIAL PARA PRESENTACION SECRE CIC\9.png"/>
            <p:cNvPicPr>
              <a:picLocks noChangeAspect="1" noChangeArrowheads="1"/>
            </p:cNvPicPr>
            <p:nvPr/>
          </p:nvPicPr>
          <p:blipFill>
            <a:blip r:embed="rId16" cstate="print"/>
            <a:srcRect/>
            <a:stretch>
              <a:fillRect/>
            </a:stretch>
          </p:blipFill>
          <p:spPr bwMode="auto">
            <a:xfrm>
              <a:off x="5220072" y="2240868"/>
              <a:ext cx="119345" cy="120985"/>
            </a:xfrm>
            <a:prstGeom prst="rect">
              <a:avLst/>
            </a:prstGeom>
            <a:noFill/>
          </p:spPr>
        </p:pic>
        <p:sp>
          <p:nvSpPr>
            <p:cNvPr id="66" name="65 Rectángulo"/>
            <p:cNvSpPr/>
            <p:nvPr/>
          </p:nvSpPr>
          <p:spPr>
            <a:xfrm>
              <a:off x="4499991" y="2348881"/>
              <a:ext cx="656397" cy="232701"/>
            </a:xfrm>
            <a:prstGeom prst="rect">
              <a:avLst/>
            </a:prstGeom>
          </p:spPr>
          <p:txBody>
            <a:bodyPr wrap="square">
              <a:spAutoFit/>
            </a:bodyPr>
            <a:lstStyle/>
            <a:p>
              <a:r>
                <a:rPr lang="es-MX" sz="600" b="1" dirty="0" smtClean="0">
                  <a:solidFill>
                    <a:srgbClr val="FF0000"/>
                  </a:solidFill>
                </a:rPr>
                <a:t>a </a:t>
              </a:r>
              <a:r>
                <a:rPr lang="es-MX" sz="600" b="1" dirty="0" err="1" smtClean="0">
                  <a:solidFill>
                    <a:srgbClr val="FF0000"/>
                  </a:solidFill>
                </a:rPr>
                <a:t>Bavispe</a:t>
              </a:r>
              <a:endParaRPr lang="es-MX" sz="600" b="1" dirty="0" smtClean="0">
                <a:solidFill>
                  <a:srgbClr val="FF0000"/>
                </a:solidFill>
              </a:endParaRPr>
            </a:p>
            <a:p>
              <a:r>
                <a:rPr lang="es-MX" sz="600" b="1" dirty="0" smtClean="0">
                  <a:solidFill>
                    <a:srgbClr val="FF0000"/>
                  </a:solidFill>
                </a:rPr>
                <a:t> (Sonora)</a:t>
              </a:r>
              <a:endParaRPr lang="es-MX" sz="600" b="1" dirty="0">
                <a:solidFill>
                  <a:srgbClr val="FF0000"/>
                </a:solidFill>
              </a:endParaRPr>
            </a:p>
          </p:txBody>
        </p:sp>
        <p:sp>
          <p:nvSpPr>
            <p:cNvPr id="67" name="66 Forma libre"/>
            <p:cNvSpPr/>
            <p:nvPr/>
          </p:nvSpPr>
          <p:spPr>
            <a:xfrm>
              <a:off x="4939765" y="2132857"/>
              <a:ext cx="485604" cy="309166"/>
            </a:xfrm>
            <a:custGeom>
              <a:avLst/>
              <a:gdLst>
                <a:gd name="connsiteX0" fmla="*/ 585989 w 585989"/>
                <a:gd name="connsiteY0" fmla="*/ 0 h 368020"/>
                <a:gd name="connsiteX1" fmla="*/ 560231 w 585989"/>
                <a:gd name="connsiteY1" fmla="*/ 6439 h 368020"/>
                <a:gd name="connsiteX2" fmla="*/ 489397 w 585989"/>
                <a:gd name="connsiteY2" fmla="*/ 19318 h 368020"/>
                <a:gd name="connsiteX3" fmla="*/ 470079 w 585989"/>
                <a:gd name="connsiteY3" fmla="*/ 32197 h 368020"/>
                <a:gd name="connsiteX4" fmla="*/ 457200 w 585989"/>
                <a:gd name="connsiteY4" fmla="*/ 51515 h 368020"/>
                <a:gd name="connsiteX5" fmla="*/ 399245 w 585989"/>
                <a:gd name="connsiteY5" fmla="*/ 83712 h 368020"/>
                <a:gd name="connsiteX6" fmla="*/ 367048 w 585989"/>
                <a:gd name="connsiteY6" fmla="*/ 90152 h 368020"/>
                <a:gd name="connsiteX7" fmla="*/ 309093 w 585989"/>
                <a:gd name="connsiteY7" fmla="*/ 122349 h 368020"/>
                <a:gd name="connsiteX8" fmla="*/ 283335 w 585989"/>
                <a:gd name="connsiteY8" fmla="*/ 160986 h 368020"/>
                <a:gd name="connsiteX9" fmla="*/ 264017 w 585989"/>
                <a:gd name="connsiteY9" fmla="*/ 173865 h 368020"/>
                <a:gd name="connsiteX10" fmla="*/ 244699 w 585989"/>
                <a:gd name="connsiteY10" fmla="*/ 193183 h 368020"/>
                <a:gd name="connsiteX11" fmla="*/ 218941 w 585989"/>
                <a:gd name="connsiteY11" fmla="*/ 251138 h 368020"/>
                <a:gd name="connsiteX12" fmla="*/ 199623 w 585989"/>
                <a:gd name="connsiteY12" fmla="*/ 270456 h 368020"/>
                <a:gd name="connsiteX13" fmla="*/ 160986 w 585989"/>
                <a:gd name="connsiteY13" fmla="*/ 296214 h 368020"/>
                <a:gd name="connsiteX14" fmla="*/ 141668 w 585989"/>
                <a:gd name="connsiteY14" fmla="*/ 315532 h 368020"/>
                <a:gd name="connsiteX15" fmla="*/ 128789 w 585989"/>
                <a:gd name="connsiteY15" fmla="*/ 334850 h 368020"/>
                <a:gd name="connsiteX16" fmla="*/ 109470 w 585989"/>
                <a:gd name="connsiteY16" fmla="*/ 347729 h 368020"/>
                <a:gd name="connsiteX17" fmla="*/ 32197 w 585989"/>
                <a:gd name="connsiteY17" fmla="*/ 367048 h 368020"/>
                <a:gd name="connsiteX18" fmla="*/ 0 w 585989"/>
                <a:gd name="connsiteY18" fmla="*/ 367048 h 3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5989" h="368020">
                  <a:moveTo>
                    <a:pt x="585989" y="0"/>
                  </a:moveTo>
                  <a:cubicBezTo>
                    <a:pt x="577403" y="2146"/>
                    <a:pt x="568870" y="4519"/>
                    <a:pt x="560231" y="6439"/>
                  </a:cubicBezTo>
                  <a:cubicBezTo>
                    <a:pt x="533213" y="12443"/>
                    <a:pt x="517379" y="14655"/>
                    <a:pt x="489397" y="19318"/>
                  </a:cubicBezTo>
                  <a:cubicBezTo>
                    <a:pt x="482958" y="23611"/>
                    <a:pt x="475551" y="26725"/>
                    <a:pt x="470079" y="32197"/>
                  </a:cubicBezTo>
                  <a:cubicBezTo>
                    <a:pt x="464607" y="37669"/>
                    <a:pt x="463024" y="46419"/>
                    <a:pt x="457200" y="51515"/>
                  </a:cubicBezTo>
                  <a:cubicBezTo>
                    <a:pt x="438013" y="68304"/>
                    <a:pt x="422242" y="77963"/>
                    <a:pt x="399245" y="83712"/>
                  </a:cubicBezTo>
                  <a:cubicBezTo>
                    <a:pt x="388627" y="86367"/>
                    <a:pt x="377780" y="88005"/>
                    <a:pt x="367048" y="90152"/>
                  </a:cubicBezTo>
                  <a:cubicBezTo>
                    <a:pt x="322763" y="119675"/>
                    <a:pt x="343095" y="111015"/>
                    <a:pt x="309093" y="122349"/>
                  </a:cubicBezTo>
                  <a:cubicBezTo>
                    <a:pt x="260594" y="154682"/>
                    <a:pt x="316601" y="111087"/>
                    <a:pt x="283335" y="160986"/>
                  </a:cubicBezTo>
                  <a:cubicBezTo>
                    <a:pt x="279042" y="167425"/>
                    <a:pt x="269962" y="168910"/>
                    <a:pt x="264017" y="173865"/>
                  </a:cubicBezTo>
                  <a:cubicBezTo>
                    <a:pt x="257021" y="179695"/>
                    <a:pt x="251138" y="186744"/>
                    <a:pt x="244699" y="193183"/>
                  </a:cubicBezTo>
                  <a:cubicBezTo>
                    <a:pt x="235339" y="221263"/>
                    <a:pt x="235949" y="230728"/>
                    <a:pt x="218941" y="251138"/>
                  </a:cubicBezTo>
                  <a:cubicBezTo>
                    <a:pt x="213111" y="258134"/>
                    <a:pt x="206811" y="264865"/>
                    <a:pt x="199623" y="270456"/>
                  </a:cubicBezTo>
                  <a:cubicBezTo>
                    <a:pt x="187405" y="279959"/>
                    <a:pt x="171931" y="285269"/>
                    <a:pt x="160986" y="296214"/>
                  </a:cubicBezTo>
                  <a:cubicBezTo>
                    <a:pt x="154547" y="302653"/>
                    <a:pt x="147498" y="308536"/>
                    <a:pt x="141668" y="315532"/>
                  </a:cubicBezTo>
                  <a:cubicBezTo>
                    <a:pt x="136713" y="321477"/>
                    <a:pt x="134262" y="329378"/>
                    <a:pt x="128789" y="334850"/>
                  </a:cubicBezTo>
                  <a:cubicBezTo>
                    <a:pt x="123316" y="340323"/>
                    <a:pt x="116542" y="344586"/>
                    <a:pt x="109470" y="347729"/>
                  </a:cubicBezTo>
                  <a:cubicBezTo>
                    <a:pt x="86075" y="358127"/>
                    <a:pt x="57652" y="364734"/>
                    <a:pt x="32197" y="367048"/>
                  </a:cubicBezTo>
                  <a:cubicBezTo>
                    <a:pt x="21509" y="368020"/>
                    <a:pt x="10732" y="367048"/>
                    <a:pt x="0" y="36704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grpSp>
        <p:nvGrpSpPr>
          <p:cNvPr id="106" name="105 Grupo"/>
          <p:cNvGrpSpPr/>
          <p:nvPr/>
        </p:nvGrpSpPr>
        <p:grpSpPr>
          <a:xfrm>
            <a:off x="537989" y="1592796"/>
            <a:ext cx="2775601" cy="400110"/>
            <a:chOff x="537989" y="1425260"/>
            <a:chExt cx="2775601" cy="400110"/>
          </a:xfrm>
        </p:grpSpPr>
        <p:pic>
          <p:nvPicPr>
            <p:cNvPr id="74" name="Picture 3" descr="E:\CONSTRUCCION 10-16\02 DIRECCION\03 PRESENTACIONES\62 MATERIAL PARA PRESENTACION SECRE CIC\numeros png.png"/>
            <p:cNvPicPr>
              <a:picLocks noChangeAspect="1" noChangeArrowheads="1"/>
            </p:cNvPicPr>
            <p:nvPr/>
          </p:nvPicPr>
          <p:blipFill>
            <a:blip r:embed="rId10" cstate="print"/>
            <a:srcRect r="-14959" b="86364"/>
            <a:stretch>
              <a:fillRect/>
            </a:stretch>
          </p:blipFill>
          <p:spPr bwMode="auto">
            <a:xfrm>
              <a:off x="537989" y="1520788"/>
              <a:ext cx="216023" cy="216024"/>
            </a:xfrm>
            <a:prstGeom prst="rect">
              <a:avLst/>
            </a:prstGeom>
            <a:noFill/>
          </p:spPr>
        </p:pic>
        <p:sp>
          <p:nvSpPr>
            <p:cNvPr id="77" name="76 CuadroTexto"/>
            <p:cNvSpPr txBox="1">
              <a:spLocks noChangeArrowheads="1"/>
            </p:cNvSpPr>
            <p:nvPr/>
          </p:nvSpPr>
          <p:spPr bwMode="auto">
            <a:xfrm>
              <a:off x="718008" y="1425260"/>
              <a:ext cx="2595582"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a:t>
              </a:r>
            </a:p>
            <a:p>
              <a:r>
                <a:rPr lang="es-MX" sz="1000" b="1" dirty="0" smtClean="0">
                  <a:latin typeface="Arial Narrow" pitchFamily="34" charset="0"/>
                </a:rPr>
                <a:t>Manuel Benavides, Chih. – Nueva Rosita, Coah.</a:t>
              </a:r>
            </a:p>
          </p:txBody>
        </p:sp>
      </p:grpSp>
      <p:grpSp>
        <p:nvGrpSpPr>
          <p:cNvPr id="117" name="116 Grupo"/>
          <p:cNvGrpSpPr/>
          <p:nvPr/>
        </p:nvGrpSpPr>
        <p:grpSpPr>
          <a:xfrm>
            <a:off x="537988" y="2042844"/>
            <a:ext cx="2293099" cy="400110"/>
            <a:chOff x="537988" y="1996968"/>
            <a:chExt cx="2293099" cy="400110"/>
          </a:xfrm>
        </p:grpSpPr>
        <p:pic>
          <p:nvPicPr>
            <p:cNvPr id="76" name="Picture 3" descr="E:\CONSTRUCCION 10-16\02 DIRECCION\03 PRESENTACIONES\62 MATERIAL PARA PRESENTACION SECRE CIC\numeros png.png"/>
            <p:cNvPicPr>
              <a:picLocks noChangeAspect="1" noChangeArrowheads="1"/>
            </p:cNvPicPr>
            <p:nvPr/>
          </p:nvPicPr>
          <p:blipFill>
            <a:blip r:embed="rId10" cstate="print"/>
            <a:srcRect t="27273" r="-14960" b="59091"/>
            <a:stretch>
              <a:fillRect/>
            </a:stretch>
          </p:blipFill>
          <p:spPr bwMode="auto">
            <a:xfrm>
              <a:off x="537988" y="2082914"/>
              <a:ext cx="216024" cy="216024"/>
            </a:xfrm>
            <a:prstGeom prst="rect">
              <a:avLst/>
            </a:prstGeom>
            <a:noFill/>
          </p:spPr>
        </p:pic>
        <p:sp>
          <p:nvSpPr>
            <p:cNvPr id="80" name="79 CuadroTexto"/>
            <p:cNvSpPr txBox="1">
              <a:spLocks noChangeArrowheads="1"/>
            </p:cNvSpPr>
            <p:nvPr/>
          </p:nvSpPr>
          <p:spPr bwMode="auto">
            <a:xfrm>
              <a:off x="718008" y="1996968"/>
              <a:ext cx="2113079"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s-MX" sz="1000" b="1" dirty="0" smtClean="0">
                  <a:latin typeface="Arial Narrow" pitchFamily="34" charset="0"/>
                </a:rPr>
                <a:t>San Fernando, Chih. - Hércules, Coah.</a:t>
              </a:r>
              <a:r>
                <a:rPr lang="en-US" sz="1000" dirty="0" smtClean="0">
                  <a:latin typeface="Arial Narrow" pitchFamily="34" charset="0"/>
                </a:rPr>
                <a:t>.</a:t>
              </a:r>
              <a:endParaRPr lang="es-MX" sz="1000" dirty="0">
                <a:latin typeface="Arial Narrow" pitchFamily="34" charset="0"/>
              </a:endParaRPr>
            </a:p>
          </p:txBody>
        </p:sp>
      </p:grpSp>
      <p:grpSp>
        <p:nvGrpSpPr>
          <p:cNvPr id="118" name="117 Grupo"/>
          <p:cNvGrpSpPr/>
          <p:nvPr/>
        </p:nvGrpSpPr>
        <p:grpSpPr>
          <a:xfrm>
            <a:off x="537988" y="2560838"/>
            <a:ext cx="2384470" cy="400110"/>
            <a:chOff x="537988" y="2442954"/>
            <a:chExt cx="2384470" cy="400110"/>
          </a:xfrm>
        </p:grpSpPr>
        <p:pic>
          <p:nvPicPr>
            <p:cNvPr id="79" name="Picture 3" descr="E:\CONSTRUCCION 10-16\02 DIRECCION\03 PRESENTACIONES\62 MATERIAL PARA PRESENTACION SECRE CIC\numeros png.png"/>
            <p:cNvPicPr>
              <a:picLocks noChangeAspect="1" noChangeArrowheads="1"/>
            </p:cNvPicPr>
            <p:nvPr/>
          </p:nvPicPr>
          <p:blipFill>
            <a:blip r:embed="rId10" cstate="print"/>
            <a:srcRect t="59091" r="-14960" b="27273"/>
            <a:stretch>
              <a:fillRect/>
            </a:stretch>
          </p:blipFill>
          <p:spPr bwMode="auto">
            <a:xfrm>
              <a:off x="537988" y="2564904"/>
              <a:ext cx="216024" cy="216024"/>
            </a:xfrm>
            <a:prstGeom prst="rect">
              <a:avLst/>
            </a:prstGeom>
            <a:noFill/>
          </p:spPr>
        </p:pic>
        <p:sp>
          <p:nvSpPr>
            <p:cNvPr id="83" name="82 CuadroTexto"/>
            <p:cNvSpPr txBox="1">
              <a:spLocks noChangeArrowheads="1"/>
            </p:cNvSpPr>
            <p:nvPr/>
          </p:nvSpPr>
          <p:spPr bwMode="auto">
            <a:xfrm>
              <a:off x="718008" y="2442954"/>
              <a:ext cx="2204450"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s-MX" sz="1000" b="1" dirty="0" smtClean="0">
                  <a:latin typeface="Arial Narrow" pitchFamily="34" charset="0"/>
                </a:rPr>
                <a:t>Escalón, Chih. - Cuatro Ciénegas, Coah.</a:t>
              </a:r>
              <a:r>
                <a:rPr lang="en-US" sz="1000" dirty="0" smtClean="0">
                  <a:latin typeface="Arial Narrow" pitchFamily="34" charset="0"/>
                </a:rPr>
                <a:t>.</a:t>
              </a:r>
              <a:endParaRPr lang="es-MX" sz="1000" dirty="0">
                <a:latin typeface="Arial Narrow" pitchFamily="34" charset="0"/>
              </a:endParaRPr>
            </a:p>
          </p:txBody>
        </p:sp>
      </p:grpSp>
      <p:grpSp>
        <p:nvGrpSpPr>
          <p:cNvPr id="119" name="118 Grupo"/>
          <p:cNvGrpSpPr/>
          <p:nvPr/>
        </p:nvGrpSpPr>
        <p:grpSpPr>
          <a:xfrm>
            <a:off x="539552" y="3064894"/>
            <a:ext cx="2368479" cy="400110"/>
            <a:chOff x="539552" y="2875002"/>
            <a:chExt cx="2368479" cy="400110"/>
          </a:xfrm>
        </p:grpSpPr>
        <p:pic>
          <p:nvPicPr>
            <p:cNvPr id="82" name="Picture 3" descr="E:\CONSTRUCCION 10-16\02 DIRECCION\03 PRESENTACIONES\62 MATERIAL PARA PRESENTACION SECRE CIC\numeros png.png"/>
            <p:cNvPicPr>
              <a:picLocks noChangeAspect="1" noChangeArrowheads="1"/>
            </p:cNvPicPr>
            <p:nvPr/>
          </p:nvPicPr>
          <p:blipFill>
            <a:blip r:embed="rId10" cstate="print"/>
            <a:srcRect t="86364"/>
            <a:stretch>
              <a:fillRect/>
            </a:stretch>
          </p:blipFill>
          <p:spPr bwMode="auto">
            <a:xfrm>
              <a:off x="539552" y="2960948"/>
              <a:ext cx="187912" cy="216024"/>
            </a:xfrm>
            <a:prstGeom prst="rect">
              <a:avLst/>
            </a:prstGeom>
            <a:noFill/>
          </p:spPr>
        </p:pic>
        <p:sp>
          <p:nvSpPr>
            <p:cNvPr id="86" name="85 CuadroTexto"/>
            <p:cNvSpPr txBox="1">
              <a:spLocks noChangeArrowheads="1"/>
            </p:cNvSpPr>
            <p:nvPr/>
          </p:nvSpPr>
          <p:spPr bwMode="auto">
            <a:xfrm>
              <a:off x="718008" y="2875002"/>
              <a:ext cx="2190023"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pt-BR" sz="1000" b="1" dirty="0" smtClean="0">
                  <a:latin typeface="Arial Narrow" pitchFamily="34" charset="0"/>
                </a:rPr>
                <a:t>Santa Bárbara, Chih. - Providencia, Dgo.</a:t>
              </a:r>
            </a:p>
          </p:txBody>
        </p:sp>
      </p:grpSp>
      <p:grpSp>
        <p:nvGrpSpPr>
          <p:cNvPr id="120" name="119 Grupo"/>
          <p:cNvGrpSpPr/>
          <p:nvPr/>
        </p:nvGrpSpPr>
        <p:grpSpPr>
          <a:xfrm>
            <a:off x="539552" y="3582888"/>
            <a:ext cx="2312374" cy="400110"/>
            <a:chOff x="539552" y="3320988"/>
            <a:chExt cx="2312374" cy="400110"/>
          </a:xfrm>
        </p:grpSpPr>
        <p:pic>
          <p:nvPicPr>
            <p:cNvPr id="85" name="Picture 4" descr="E:\CONSTRUCCION 10-16\02 DIRECCION\03 PRESENTACIONES\62 MATERIAL PARA PRESENTACION SECRE CIC\5.png"/>
            <p:cNvPicPr>
              <a:picLocks noChangeAspect="1" noChangeArrowheads="1"/>
            </p:cNvPicPr>
            <p:nvPr/>
          </p:nvPicPr>
          <p:blipFill>
            <a:blip r:embed="rId17" cstate="print"/>
            <a:srcRect/>
            <a:stretch>
              <a:fillRect/>
            </a:stretch>
          </p:blipFill>
          <p:spPr bwMode="auto">
            <a:xfrm>
              <a:off x="539552" y="3411000"/>
              <a:ext cx="180020" cy="180020"/>
            </a:xfrm>
            <a:prstGeom prst="rect">
              <a:avLst/>
            </a:prstGeom>
            <a:noFill/>
          </p:spPr>
        </p:pic>
        <p:sp>
          <p:nvSpPr>
            <p:cNvPr id="88" name="87 CuadroTexto"/>
            <p:cNvSpPr txBox="1">
              <a:spLocks noChangeArrowheads="1"/>
            </p:cNvSpPr>
            <p:nvPr/>
          </p:nvSpPr>
          <p:spPr bwMode="auto">
            <a:xfrm>
              <a:off x="718008" y="3320988"/>
              <a:ext cx="2133918"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s-MX" sz="1000" b="1" dirty="0" smtClean="0">
                  <a:latin typeface="Arial Narrow" pitchFamily="34" charset="0"/>
                </a:rPr>
                <a:t>Ciénega Larga, Chih. - Guanaceví, Dgo.</a:t>
              </a:r>
            </a:p>
          </p:txBody>
        </p:sp>
      </p:grpSp>
      <p:grpSp>
        <p:nvGrpSpPr>
          <p:cNvPr id="121" name="120 Grupo"/>
          <p:cNvGrpSpPr/>
          <p:nvPr/>
        </p:nvGrpSpPr>
        <p:grpSpPr>
          <a:xfrm>
            <a:off x="537988" y="4091010"/>
            <a:ext cx="2371646" cy="553998"/>
            <a:chOff x="537988" y="3757102"/>
            <a:chExt cx="2371646" cy="553998"/>
          </a:xfrm>
        </p:grpSpPr>
        <p:pic>
          <p:nvPicPr>
            <p:cNvPr id="89" name="Picture 5" descr="E:\CONSTRUCCION 10-16\02 DIRECCION\03 PRESENTACIONES\62 MATERIAL PARA PRESENTACION SECRE CIC\6.png"/>
            <p:cNvPicPr>
              <a:picLocks noChangeAspect="1" noChangeArrowheads="1"/>
            </p:cNvPicPr>
            <p:nvPr/>
          </p:nvPicPr>
          <p:blipFill>
            <a:blip r:embed="rId13" cstate="print"/>
            <a:srcRect/>
            <a:stretch>
              <a:fillRect/>
            </a:stretch>
          </p:blipFill>
          <p:spPr bwMode="auto">
            <a:xfrm>
              <a:off x="537988" y="3874986"/>
              <a:ext cx="180020" cy="180020"/>
            </a:xfrm>
            <a:prstGeom prst="rect">
              <a:avLst/>
            </a:prstGeom>
            <a:noFill/>
          </p:spPr>
        </p:pic>
        <p:sp>
          <p:nvSpPr>
            <p:cNvPr id="92" name="91 CuadroTexto"/>
            <p:cNvSpPr txBox="1">
              <a:spLocks noChangeArrowheads="1"/>
            </p:cNvSpPr>
            <p:nvPr/>
          </p:nvSpPr>
          <p:spPr bwMode="auto">
            <a:xfrm>
              <a:off x="718008" y="3757102"/>
              <a:ext cx="2191626" cy="553998"/>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s-MX" sz="1000" b="1" dirty="0" smtClean="0">
                  <a:latin typeface="Arial Narrow" pitchFamily="34" charset="0"/>
                </a:rPr>
                <a:t>Puerto Sabinal, Chih. - Badiraguato, Sin.</a:t>
              </a:r>
            </a:p>
            <a:p>
              <a:r>
                <a:rPr lang="es-MX" sz="1000" b="1" dirty="0" smtClean="0">
                  <a:latin typeface="Arial Narrow" pitchFamily="34" charset="0"/>
                </a:rPr>
                <a:t>(Falta tramo de Sinaloa)</a:t>
              </a:r>
            </a:p>
          </p:txBody>
        </p:sp>
      </p:grpSp>
      <p:grpSp>
        <p:nvGrpSpPr>
          <p:cNvPr id="122" name="121 Grupo"/>
          <p:cNvGrpSpPr/>
          <p:nvPr/>
        </p:nvGrpSpPr>
        <p:grpSpPr>
          <a:xfrm>
            <a:off x="537988" y="4721078"/>
            <a:ext cx="1964483" cy="400110"/>
            <a:chOff x="537988" y="4351166"/>
            <a:chExt cx="1964483" cy="400110"/>
          </a:xfrm>
        </p:grpSpPr>
        <p:pic>
          <p:nvPicPr>
            <p:cNvPr id="91" name="Picture 6" descr="E:\CONSTRUCCION 10-16\02 DIRECCION\03 PRESENTACIONES\62 MATERIAL PARA PRESENTACION SECRE CIC\7.png"/>
            <p:cNvPicPr>
              <a:picLocks noChangeAspect="1" noChangeArrowheads="1"/>
            </p:cNvPicPr>
            <p:nvPr/>
          </p:nvPicPr>
          <p:blipFill>
            <a:blip r:embed="rId14" cstate="print"/>
            <a:srcRect/>
            <a:stretch>
              <a:fillRect/>
            </a:stretch>
          </p:blipFill>
          <p:spPr bwMode="auto">
            <a:xfrm>
              <a:off x="537988" y="4437112"/>
              <a:ext cx="180020" cy="180020"/>
            </a:xfrm>
            <a:prstGeom prst="rect">
              <a:avLst/>
            </a:prstGeom>
            <a:noFill/>
          </p:spPr>
        </p:pic>
        <p:sp>
          <p:nvSpPr>
            <p:cNvPr id="95" name="94 CuadroTexto"/>
            <p:cNvSpPr txBox="1">
              <a:spLocks noChangeArrowheads="1"/>
            </p:cNvSpPr>
            <p:nvPr/>
          </p:nvSpPr>
          <p:spPr bwMode="auto">
            <a:xfrm>
              <a:off x="718008" y="4351166"/>
              <a:ext cx="1784463"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s-MX" sz="1000" b="1" dirty="0" smtClean="0">
                  <a:latin typeface="Arial Narrow" pitchFamily="34" charset="0"/>
                </a:rPr>
                <a:t>Madera, Chih. - Sahuaripa, Son.</a:t>
              </a:r>
              <a:r>
                <a:rPr lang="en-US" sz="1000" dirty="0" smtClean="0">
                  <a:latin typeface="Arial Narrow" pitchFamily="34" charset="0"/>
                </a:rPr>
                <a:t>.</a:t>
              </a:r>
              <a:endParaRPr lang="es-MX" sz="1000" dirty="0">
                <a:latin typeface="Arial Narrow" pitchFamily="34" charset="0"/>
              </a:endParaRPr>
            </a:p>
          </p:txBody>
        </p:sp>
      </p:grpSp>
      <p:grpSp>
        <p:nvGrpSpPr>
          <p:cNvPr id="123" name="122 Grupo"/>
          <p:cNvGrpSpPr/>
          <p:nvPr/>
        </p:nvGrpSpPr>
        <p:grpSpPr>
          <a:xfrm>
            <a:off x="537988" y="5231811"/>
            <a:ext cx="2031809" cy="400110"/>
            <a:chOff x="537988" y="4789891"/>
            <a:chExt cx="2031809" cy="400110"/>
          </a:xfrm>
        </p:grpSpPr>
        <p:pic>
          <p:nvPicPr>
            <p:cNvPr id="94" name="Picture 7" descr="E:\CONSTRUCCION 10-16\02 DIRECCION\03 PRESENTACIONES\62 MATERIAL PARA PRESENTACION SECRE CIC\8.png"/>
            <p:cNvPicPr>
              <a:picLocks noChangeAspect="1" noChangeArrowheads="1"/>
            </p:cNvPicPr>
            <p:nvPr/>
          </p:nvPicPr>
          <p:blipFill>
            <a:blip r:embed="rId15" cstate="print"/>
            <a:srcRect/>
            <a:stretch>
              <a:fillRect/>
            </a:stretch>
          </p:blipFill>
          <p:spPr bwMode="auto">
            <a:xfrm>
              <a:off x="537988" y="4905164"/>
              <a:ext cx="180020" cy="180020"/>
            </a:xfrm>
            <a:prstGeom prst="rect">
              <a:avLst/>
            </a:prstGeom>
            <a:noFill/>
          </p:spPr>
        </p:pic>
        <p:sp>
          <p:nvSpPr>
            <p:cNvPr id="98" name="97 CuadroTexto"/>
            <p:cNvSpPr txBox="1">
              <a:spLocks noChangeArrowheads="1"/>
            </p:cNvSpPr>
            <p:nvPr/>
          </p:nvSpPr>
          <p:spPr bwMode="auto">
            <a:xfrm>
              <a:off x="718008" y="4789891"/>
              <a:ext cx="1851789"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en-US" sz="1000" b="1" dirty="0" smtClean="0">
                  <a:latin typeface="Arial Narrow" pitchFamily="34" charset="0"/>
                </a:rPr>
                <a:t>El Willy, Chih. - Huachinera, Son.</a:t>
              </a:r>
              <a:r>
                <a:rPr lang="en-US" sz="1000" dirty="0" smtClean="0">
                  <a:latin typeface="Arial Narrow" pitchFamily="34" charset="0"/>
                </a:rPr>
                <a:t>.</a:t>
              </a:r>
              <a:endParaRPr lang="es-MX" sz="1000" dirty="0">
                <a:latin typeface="Arial Narrow" pitchFamily="34" charset="0"/>
              </a:endParaRPr>
            </a:p>
          </p:txBody>
        </p:sp>
      </p:grpSp>
      <p:grpSp>
        <p:nvGrpSpPr>
          <p:cNvPr id="124" name="123 Grupo"/>
          <p:cNvGrpSpPr/>
          <p:nvPr/>
        </p:nvGrpSpPr>
        <p:grpSpPr>
          <a:xfrm>
            <a:off x="537988" y="5729190"/>
            <a:ext cx="1829831" cy="400110"/>
            <a:chOff x="537988" y="5215262"/>
            <a:chExt cx="1829831" cy="400110"/>
          </a:xfrm>
        </p:grpSpPr>
        <p:pic>
          <p:nvPicPr>
            <p:cNvPr id="97" name="Picture 8" descr="E:\CONSTRUCCION 10-16\02 DIRECCION\03 PRESENTACIONES\62 MATERIAL PARA PRESENTACION SECRE CIC\9.png"/>
            <p:cNvPicPr>
              <a:picLocks noChangeAspect="1" noChangeArrowheads="1"/>
            </p:cNvPicPr>
            <p:nvPr/>
          </p:nvPicPr>
          <p:blipFill>
            <a:blip r:embed="rId16" cstate="print"/>
            <a:srcRect/>
            <a:stretch>
              <a:fillRect/>
            </a:stretch>
          </p:blipFill>
          <p:spPr bwMode="auto">
            <a:xfrm>
              <a:off x="537988" y="5343889"/>
              <a:ext cx="180020" cy="180020"/>
            </a:xfrm>
            <a:prstGeom prst="rect">
              <a:avLst/>
            </a:prstGeom>
            <a:noFill/>
          </p:spPr>
        </p:pic>
        <p:sp>
          <p:nvSpPr>
            <p:cNvPr id="101" name="100 CuadroTexto"/>
            <p:cNvSpPr txBox="1">
              <a:spLocks noChangeArrowheads="1"/>
            </p:cNvSpPr>
            <p:nvPr/>
          </p:nvSpPr>
          <p:spPr bwMode="auto">
            <a:xfrm>
              <a:off x="718008" y="5215262"/>
              <a:ext cx="1649811" cy="400110"/>
            </a:xfrm>
            <a:prstGeom prst="rect">
              <a:avLst/>
            </a:prstGeom>
            <a:noFill/>
            <a:ln w="9525">
              <a:noFill/>
              <a:miter lim="800000"/>
              <a:headEnd/>
              <a:tailEnd/>
            </a:ln>
          </p:spPr>
          <p:txBody>
            <a:bodyPr wrap="none">
              <a:spAutoFit/>
            </a:bodyPr>
            <a:lstStyle/>
            <a:p>
              <a:r>
                <a:rPr lang="es-MX" sz="1000" b="1" dirty="0" smtClean="0">
                  <a:latin typeface="Arial Narrow" pitchFamily="34" charset="0"/>
                </a:rPr>
                <a:t>Construcción de la Carretera </a:t>
              </a:r>
            </a:p>
            <a:p>
              <a:r>
                <a:rPr lang="pt-BR" sz="1000" b="1" dirty="0" smtClean="0">
                  <a:latin typeface="Arial Narrow" pitchFamily="34" charset="0"/>
                </a:rPr>
                <a:t>Janos, Chih – </a:t>
              </a:r>
              <a:r>
                <a:rPr lang="pt-BR" sz="1000" b="1" dirty="0" err="1" smtClean="0">
                  <a:latin typeface="Arial Narrow" pitchFamily="34" charset="0"/>
                </a:rPr>
                <a:t>Bavispe</a:t>
              </a:r>
              <a:r>
                <a:rPr lang="pt-BR" sz="1000" b="1" dirty="0" smtClean="0">
                  <a:latin typeface="Arial Narrow" pitchFamily="34" charset="0"/>
                </a:rPr>
                <a:t>, </a:t>
              </a:r>
              <a:r>
                <a:rPr lang="pt-BR" sz="1000" b="1" dirty="0" err="1" smtClean="0">
                  <a:latin typeface="Arial Narrow" pitchFamily="34" charset="0"/>
                </a:rPr>
                <a:t>Son</a:t>
              </a:r>
              <a:r>
                <a:rPr lang="pt-BR" sz="1000" b="1" dirty="0" smtClean="0">
                  <a:latin typeface="Arial Narrow" pitchFamily="34" charset="0"/>
                </a:rPr>
                <a:t>.</a:t>
              </a:r>
              <a:r>
                <a:rPr lang="en-US" sz="1000" dirty="0" smtClean="0">
                  <a:latin typeface="Arial Narrow" pitchFamily="34" charset="0"/>
                </a:rPr>
                <a:t>.</a:t>
              </a:r>
              <a:endParaRPr lang="es-MX" sz="1000" dirty="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5000"/>
                                        <p:tgtEl>
                                          <p:spTgt spid="14"/>
                                        </p:tgtEl>
                                      </p:cBhvr>
                                    </p:animEffect>
                                  </p:childTnLst>
                                </p:cTn>
                              </p:par>
                            </p:childTnLst>
                          </p:cTn>
                        </p:par>
                        <p:par>
                          <p:cTn id="8" fill="hold">
                            <p:stCondLst>
                              <p:cond delay="500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2000"/>
                                        <p:tgtEl>
                                          <p:spTgt spid="106"/>
                                        </p:tgtEl>
                                      </p:cBhvr>
                                    </p:animEffect>
                                  </p:childTnLst>
                                </p:cTn>
                              </p:par>
                            </p:childTnLst>
                          </p:cTn>
                        </p:par>
                        <p:par>
                          <p:cTn id="12" fill="hold">
                            <p:stCondLst>
                              <p:cond delay="7000"/>
                            </p:stCondLst>
                            <p:childTnLst>
                              <p:par>
                                <p:cTn id="13" presetID="22" presetClass="entr" presetSubtype="8"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left)">
                                      <p:cBhvr>
                                        <p:cTn id="15" dur="2000"/>
                                        <p:tgtEl>
                                          <p:spTgt spid="107"/>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2000"/>
                                        <p:tgtEl>
                                          <p:spTgt spid="117"/>
                                        </p:tgtEl>
                                      </p:cBhvr>
                                    </p:animEffect>
                                  </p:childTnLst>
                                </p:cTn>
                              </p:par>
                            </p:childTnLst>
                          </p:cTn>
                        </p:par>
                        <p:par>
                          <p:cTn id="20" fill="hold">
                            <p:stCondLst>
                              <p:cond delay="11000"/>
                            </p:stCondLst>
                            <p:childTnLst>
                              <p:par>
                                <p:cTn id="21" presetID="22" presetClass="entr" presetSubtype="8"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left)">
                                      <p:cBhvr>
                                        <p:cTn id="23" dur="2000"/>
                                        <p:tgtEl>
                                          <p:spTgt spid="108"/>
                                        </p:tgtEl>
                                      </p:cBhvr>
                                    </p:animEffect>
                                  </p:childTnLst>
                                </p:cTn>
                              </p:par>
                            </p:childTnLst>
                          </p:cTn>
                        </p:par>
                        <p:par>
                          <p:cTn id="24" fill="hold">
                            <p:stCondLst>
                              <p:cond delay="13000"/>
                            </p:stCondLst>
                            <p:childTnLst>
                              <p:par>
                                <p:cTn id="25" presetID="22" presetClass="entr" presetSubtype="8" fill="hold" nodeType="after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2000"/>
                                        <p:tgtEl>
                                          <p:spTgt spid="118"/>
                                        </p:tgtEl>
                                      </p:cBhvr>
                                    </p:animEffect>
                                  </p:childTnLst>
                                </p:cTn>
                              </p:par>
                            </p:childTnLst>
                          </p:cTn>
                        </p:par>
                        <p:par>
                          <p:cTn id="28" fill="hold">
                            <p:stCondLst>
                              <p:cond delay="15000"/>
                            </p:stCondLst>
                            <p:childTnLst>
                              <p:par>
                                <p:cTn id="29" presetID="22" presetClass="entr" presetSubtype="8" fill="hold" nodeType="after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left)">
                                      <p:cBhvr>
                                        <p:cTn id="31" dur="2000"/>
                                        <p:tgtEl>
                                          <p:spTgt spid="109"/>
                                        </p:tgtEl>
                                      </p:cBhvr>
                                    </p:animEffect>
                                  </p:childTnLst>
                                </p:cTn>
                              </p:par>
                            </p:childTnLst>
                          </p:cTn>
                        </p:par>
                        <p:par>
                          <p:cTn id="32" fill="hold">
                            <p:stCondLst>
                              <p:cond delay="1700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2000"/>
                                        <p:tgtEl>
                                          <p:spTgt spid="119"/>
                                        </p:tgtEl>
                                      </p:cBhvr>
                                    </p:animEffect>
                                  </p:childTnLst>
                                </p:cTn>
                              </p:par>
                            </p:childTnLst>
                          </p:cTn>
                        </p:par>
                        <p:par>
                          <p:cTn id="36" fill="hold">
                            <p:stCondLst>
                              <p:cond delay="19000"/>
                            </p:stCondLst>
                            <p:childTnLst>
                              <p:par>
                                <p:cTn id="37" presetID="22" presetClass="entr" presetSubtype="1"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2000"/>
                                        <p:tgtEl>
                                          <p:spTgt spid="110"/>
                                        </p:tgtEl>
                                      </p:cBhvr>
                                    </p:animEffect>
                                  </p:childTnLst>
                                </p:cTn>
                              </p:par>
                            </p:childTnLst>
                          </p:cTn>
                        </p:par>
                        <p:par>
                          <p:cTn id="40" fill="hold">
                            <p:stCondLst>
                              <p:cond delay="21000"/>
                            </p:stCondLst>
                            <p:childTnLst>
                              <p:par>
                                <p:cTn id="41" presetID="22" presetClass="entr" presetSubtype="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wipe(left)">
                                      <p:cBhvr>
                                        <p:cTn id="43" dur="2000"/>
                                        <p:tgtEl>
                                          <p:spTgt spid="120"/>
                                        </p:tgtEl>
                                      </p:cBhvr>
                                    </p:animEffect>
                                  </p:childTnLst>
                                </p:cTn>
                              </p:par>
                            </p:childTnLst>
                          </p:cTn>
                        </p:par>
                        <p:par>
                          <p:cTn id="44" fill="hold">
                            <p:stCondLst>
                              <p:cond delay="23000"/>
                            </p:stCondLst>
                            <p:childTnLst>
                              <p:par>
                                <p:cTn id="45" presetID="22" presetClass="entr" presetSubtype="8" fill="hold" nodeType="after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left)">
                                      <p:cBhvr>
                                        <p:cTn id="47" dur="2000"/>
                                        <p:tgtEl>
                                          <p:spTgt spid="111"/>
                                        </p:tgtEl>
                                      </p:cBhvr>
                                    </p:animEffect>
                                  </p:childTnLst>
                                </p:cTn>
                              </p:par>
                            </p:childTnLst>
                          </p:cTn>
                        </p:par>
                        <p:par>
                          <p:cTn id="48" fill="hold">
                            <p:stCondLst>
                              <p:cond delay="25000"/>
                            </p:stCondLst>
                            <p:childTnLst>
                              <p:par>
                                <p:cTn id="49" presetID="22" presetClass="entr" presetSubtype="8"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left)">
                                      <p:cBhvr>
                                        <p:cTn id="51" dur="2000"/>
                                        <p:tgtEl>
                                          <p:spTgt spid="121"/>
                                        </p:tgtEl>
                                      </p:cBhvr>
                                    </p:animEffect>
                                  </p:childTnLst>
                                </p:cTn>
                              </p:par>
                            </p:childTnLst>
                          </p:cTn>
                        </p:par>
                        <p:par>
                          <p:cTn id="52" fill="hold">
                            <p:stCondLst>
                              <p:cond delay="27000"/>
                            </p:stCondLst>
                            <p:childTnLst>
                              <p:par>
                                <p:cTn id="53" presetID="22" presetClass="entr" presetSubtype="1"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up)">
                                      <p:cBhvr>
                                        <p:cTn id="55" dur="2000"/>
                                        <p:tgtEl>
                                          <p:spTgt spid="112"/>
                                        </p:tgtEl>
                                      </p:cBhvr>
                                    </p:animEffect>
                                  </p:childTnLst>
                                </p:cTn>
                              </p:par>
                            </p:childTnLst>
                          </p:cTn>
                        </p:par>
                        <p:par>
                          <p:cTn id="56" fill="hold">
                            <p:stCondLst>
                              <p:cond delay="29000"/>
                            </p:stCondLst>
                            <p:childTnLst>
                              <p:par>
                                <p:cTn id="57" presetID="22" presetClass="entr" presetSubtype="8"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wipe(left)">
                                      <p:cBhvr>
                                        <p:cTn id="59" dur="2000"/>
                                        <p:tgtEl>
                                          <p:spTgt spid="122"/>
                                        </p:tgtEl>
                                      </p:cBhvr>
                                    </p:animEffect>
                                  </p:childTnLst>
                                </p:cTn>
                              </p:par>
                            </p:childTnLst>
                          </p:cTn>
                        </p:par>
                        <p:par>
                          <p:cTn id="60" fill="hold">
                            <p:stCondLst>
                              <p:cond delay="31000"/>
                            </p:stCondLst>
                            <p:childTnLst>
                              <p:par>
                                <p:cTn id="61" presetID="22" presetClass="entr" presetSubtype="2" fill="hold" nodeType="after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wipe(right)">
                                      <p:cBhvr>
                                        <p:cTn id="63" dur="2000"/>
                                        <p:tgtEl>
                                          <p:spTgt spid="113"/>
                                        </p:tgtEl>
                                      </p:cBhvr>
                                    </p:animEffect>
                                  </p:childTnLst>
                                </p:cTn>
                              </p:par>
                            </p:childTnLst>
                          </p:cTn>
                        </p:par>
                        <p:par>
                          <p:cTn id="64" fill="hold">
                            <p:stCondLst>
                              <p:cond delay="33000"/>
                            </p:stCondLst>
                            <p:childTnLst>
                              <p:par>
                                <p:cTn id="65" presetID="22" presetClass="entr" presetSubtype="8" fill="hold" nodeType="after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wipe(left)">
                                      <p:cBhvr>
                                        <p:cTn id="67" dur="2000"/>
                                        <p:tgtEl>
                                          <p:spTgt spid="123"/>
                                        </p:tgtEl>
                                      </p:cBhvr>
                                    </p:animEffect>
                                  </p:childTnLst>
                                </p:cTn>
                              </p:par>
                            </p:childTnLst>
                          </p:cTn>
                        </p:par>
                        <p:par>
                          <p:cTn id="68" fill="hold">
                            <p:stCondLst>
                              <p:cond delay="35000"/>
                            </p:stCondLst>
                            <p:childTnLst>
                              <p:par>
                                <p:cTn id="69" presetID="22" presetClass="entr" presetSubtype="2" fill="hold"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wipe(right)">
                                      <p:cBhvr>
                                        <p:cTn id="71" dur="2000"/>
                                        <p:tgtEl>
                                          <p:spTgt spid="114"/>
                                        </p:tgtEl>
                                      </p:cBhvr>
                                    </p:animEffect>
                                  </p:childTnLst>
                                </p:cTn>
                              </p:par>
                            </p:childTnLst>
                          </p:cTn>
                        </p:par>
                        <p:par>
                          <p:cTn id="72" fill="hold">
                            <p:stCondLst>
                              <p:cond delay="37000"/>
                            </p:stCondLst>
                            <p:childTnLst>
                              <p:par>
                                <p:cTn id="73" presetID="22" presetClass="entr" presetSubtype="8"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left)">
                                      <p:cBhvr>
                                        <p:cTn id="75" dur="2000"/>
                                        <p:tgtEl>
                                          <p:spTgt spid="124"/>
                                        </p:tgtEl>
                                      </p:cBhvr>
                                    </p:animEffect>
                                  </p:childTnLst>
                                </p:cTn>
                              </p:par>
                            </p:childTnLst>
                          </p:cTn>
                        </p:par>
                        <p:par>
                          <p:cTn id="76" fill="hold">
                            <p:stCondLst>
                              <p:cond delay="39000"/>
                            </p:stCondLst>
                            <p:childTnLst>
                              <p:par>
                                <p:cTn id="77" presetID="22" presetClass="entr" presetSubtype="2"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wipe(right)">
                                      <p:cBhvr>
                                        <p:cTn id="79"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108012" y="2564904"/>
            <a:ext cx="8676964" cy="1224136"/>
          </a:xfrm>
          <a:prstGeom prst="rect">
            <a:avLst/>
          </a:prstGeom>
          <a:noFill/>
          <a:effectLst>
            <a:outerShdw blurRad="317500" dist="152400" dir="5400000" sx="103000" sy="103000" algn="t" rotWithShape="0">
              <a:prstClr val="black">
                <a:alpha val="27000"/>
              </a:prstClr>
            </a:outerShdw>
          </a:effectLst>
        </p:spPr>
      </p:pic>
      <p:pic>
        <p:nvPicPr>
          <p:cNvPr id="2049" name="Picture 1" descr="Y:\Javier Rocha\03 CONSTRUCCION 2016-2021\08 LOGOTIPOS DE GOBIERNO\PLECAS Y DISEÑOS\1 tema fortalezas.png"/>
          <p:cNvPicPr>
            <a:picLocks noChangeAspect="1" noChangeArrowheads="1"/>
          </p:cNvPicPr>
          <p:nvPr/>
        </p:nvPicPr>
        <p:blipFill>
          <a:blip r:embed="rId4" cstate="print"/>
          <a:srcRect l="11080" t="39069" r="55214" b="29296"/>
          <a:stretch>
            <a:fillRect/>
          </a:stretch>
        </p:blipFill>
        <p:spPr bwMode="auto">
          <a:xfrm>
            <a:off x="287524" y="2600908"/>
            <a:ext cx="8591110" cy="1188132"/>
          </a:xfrm>
          <a:prstGeom prst="rect">
            <a:avLst/>
          </a:prstGeom>
          <a:noFill/>
        </p:spPr>
      </p:pic>
      <p:pic>
        <p:nvPicPr>
          <p:cNvPr id="13" name="20 Imagen" descr="logo Gob Edo JC.png"/>
          <p:cNvPicPr>
            <a:picLocks noChangeAspect="1"/>
          </p:cNvPicPr>
          <p:nvPr/>
        </p:nvPicPr>
        <p:blipFill>
          <a:blip r:embed="rId5" cstate="print"/>
          <a:srcRect l="39058" t="11810" r="34883" b="26050"/>
          <a:stretch>
            <a:fillRect/>
          </a:stretch>
        </p:blipFill>
        <p:spPr bwMode="auto">
          <a:xfrm>
            <a:off x="8100392" y="5985284"/>
            <a:ext cx="1187214" cy="720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049"/>
                                        </p:tgtEl>
                                        <p:attrNameLst>
                                          <p:attrName>style.visibility</p:attrName>
                                        </p:attrNameLst>
                                      </p:cBhvr>
                                      <p:to>
                                        <p:strVal val="visible"/>
                                      </p:to>
                                    </p:set>
                                    <p:animEffect transition="in" filter="wipe(left)">
                                      <p:cBhvr>
                                        <p:cTn id="14"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255000"/>
            <a:ext cx="5148572" cy="572064"/>
          </a:xfrm>
          <a:prstGeom prst="rect">
            <a:avLst/>
          </a:prstGeom>
          <a:noFill/>
        </p:spPr>
      </p:pic>
      <p:pic>
        <p:nvPicPr>
          <p:cNvPr id="30" name="Picture 10" descr="Y:\Javier Rocha\03 CONSTRUCCION 2016-2021\08 LOGOTIPOS DE GOBIERNO\PLECAS Y DISEÑOS\franja gris.png"/>
          <p:cNvPicPr>
            <a:picLocks noChangeAspect="1" noChangeArrowheads="1"/>
          </p:cNvPicPr>
          <p:nvPr/>
        </p:nvPicPr>
        <p:blipFill>
          <a:blip r:embed="rId6" cstate="print"/>
          <a:srcRect/>
          <a:stretch>
            <a:fillRect/>
          </a:stretch>
        </p:blipFill>
        <p:spPr bwMode="auto">
          <a:xfrm>
            <a:off x="323850" y="1412777"/>
            <a:ext cx="5652628" cy="432048"/>
          </a:xfrm>
          <a:prstGeom prst="rect">
            <a:avLst/>
          </a:prstGeom>
          <a:noFill/>
          <a:effectLst>
            <a:outerShdw blurRad="165100" dist="38100" dir="5400000" sx="104000" sy="104000" algn="t" rotWithShape="0">
              <a:prstClr val="black">
                <a:alpha val="23000"/>
              </a:prstClr>
            </a:outerShdw>
          </a:effectLst>
        </p:spPr>
      </p:pic>
      <p:pic>
        <p:nvPicPr>
          <p:cNvPr id="4098" name="Picture 2" descr="Y:\Javier Rocha\03 CONSTRUCCION 2016-2021\02 DIRECCION\03 PRESENTACIONES\05 24-05-17 FORO DE CONSULTA INFRAESTRUCTURA 2030\00 MATERIAL DE APOYO\4 tema Infra Fronteriza.png"/>
          <p:cNvPicPr>
            <a:picLocks noChangeAspect="1" noChangeArrowheads="1"/>
          </p:cNvPicPr>
          <p:nvPr/>
        </p:nvPicPr>
        <p:blipFill>
          <a:blip r:embed="rId7" cstate="print"/>
          <a:srcRect l="556" t="8188" r="7224" b="42681"/>
          <a:stretch>
            <a:fillRect/>
          </a:stretch>
        </p:blipFill>
        <p:spPr bwMode="auto">
          <a:xfrm>
            <a:off x="323528" y="1479136"/>
            <a:ext cx="5580620" cy="437696"/>
          </a:xfrm>
          <a:prstGeom prst="rect">
            <a:avLst/>
          </a:prstGeom>
          <a:noFill/>
        </p:spPr>
      </p:pic>
      <p:pic>
        <p:nvPicPr>
          <p:cNvPr id="14" name="Picture 2" descr="Y:\Javier Rocha\03 CONSTRUCCION 2016-2021\02 DIRECCION\03 PRESENTACIONES\05 24-05-17 FORO DE CONSULTA INFRAESTRUCTURA 2030\00 MATERIAL DE APOYO\4 tema Infra Fronteriza.png"/>
          <p:cNvPicPr>
            <a:picLocks noChangeAspect="1" noChangeArrowheads="1"/>
          </p:cNvPicPr>
          <p:nvPr/>
        </p:nvPicPr>
        <p:blipFill>
          <a:blip r:embed="rId7" cstate="print"/>
          <a:srcRect l="8886" t="12863" r="7224" b="42681"/>
          <a:stretch>
            <a:fillRect/>
          </a:stretch>
        </p:blipFill>
        <p:spPr bwMode="auto">
          <a:xfrm>
            <a:off x="4463988" y="800708"/>
            <a:ext cx="4176464" cy="325823"/>
          </a:xfrm>
          <a:prstGeom prst="rect">
            <a:avLst/>
          </a:prstGeom>
          <a:noFill/>
        </p:spPr>
      </p:pic>
      <p:sp>
        <p:nvSpPr>
          <p:cNvPr id="15" name="7 CuadroTexto"/>
          <p:cNvSpPr txBox="1">
            <a:spLocks noChangeArrowheads="1"/>
          </p:cNvSpPr>
          <p:nvPr/>
        </p:nvSpPr>
        <p:spPr bwMode="auto">
          <a:xfrm>
            <a:off x="503548" y="2498120"/>
            <a:ext cx="8316924" cy="3416320"/>
          </a:xfrm>
          <a:prstGeom prst="rect">
            <a:avLst/>
          </a:prstGeom>
          <a:noFill/>
          <a:ln w="9525">
            <a:noFill/>
            <a:miter lim="800000"/>
            <a:headEnd/>
            <a:tailEnd/>
          </a:ln>
        </p:spPr>
        <p:txBody>
          <a:bodyPr wrap="square">
            <a:spAutoFit/>
          </a:bodyPr>
          <a:lstStyle/>
          <a:p>
            <a:pPr algn="just">
              <a:lnSpc>
                <a:spcPct val="150000"/>
              </a:lnSpc>
            </a:pPr>
            <a:r>
              <a:rPr lang="es-MX" sz="1600" b="1" dirty="0" smtClean="0"/>
              <a:t>En cuanto a los </a:t>
            </a:r>
            <a:r>
              <a:rPr lang="es-MX" sz="1600" b="1" dirty="0"/>
              <a:t>cruces </a:t>
            </a:r>
            <a:r>
              <a:rPr lang="es-MX" sz="1600" b="1" dirty="0" smtClean="0"/>
              <a:t>fronterizos, </a:t>
            </a:r>
            <a:r>
              <a:rPr lang="es-MX" sz="1600" b="1" dirty="0"/>
              <a:t>es innegable su impacto en el desarrollo de las actividades propias del Estado, por lo cual es necesario promover la apertura  de nuevos cruces y la modernización de los existentes, así como la construcción y/o modernización de sus vías de acceso, con la finalidad de inscribir al Estado en la dinámica de desarrollo económico que se ha dado desde la puesta en vigor del Tratado de Libre Comercio de Norteamérica</a:t>
            </a:r>
            <a:r>
              <a:rPr lang="es-MX" sz="1600" b="1" dirty="0" smtClean="0"/>
              <a:t>.</a:t>
            </a:r>
          </a:p>
          <a:p>
            <a:pPr algn="just">
              <a:lnSpc>
                <a:spcPct val="150000"/>
              </a:lnSpc>
            </a:pPr>
            <a:endParaRPr lang="es-MX" sz="1600" b="1" dirty="0" smtClean="0"/>
          </a:p>
          <a:p>
            <a:pPr algn="just">
              <a:lnSpc>
                <a:spcPct val="150000"/>
              </a:lnSpc>
            </a:pPr>
            <a:r>
              <a:rPr lang="es-MX" sz="1600" b="1" dirty="0" smtClean="0"/>
              <a:t>Por ello es necesario impulsar los Proyectos Estratégicos y modernizar la infraestructura fronteriza de tal manera que facilite el intercambio comercial entre ambas naciones y con esto estimular nuevas oportunidades de integración regional.  </a:t>
            </a:r>
            <a:endParaRPr lang="es-MX" sz="1600" b="1" dirty="0"/>
          </a:p>
        </p:txBody>
      </p:sp>
      <p:sp>
        <p:nvSpPr>
          <p:cNvPr id="16" name="7 CuadroTexto"/>
          <p:cNvSpPr txBox="1">
            <a:spLocks noChangeArrowheads="1"/>
          </p:cNvSpPr>
          <p:nvPr/>
        </p:nvSpPr>
        <p:spPr bwMode="auto">
          <a:xfrm>
            <a:off x="251520" y="2024844"/>
            <a:ext cx="8604956" cy="506292"/>
          </a:xfrm>
          <a:prstGeom prst="rect">
            <a:avLst/>
          </a:prstGeom>
          <a:noFill/>
          <a:ln w="9525">
            <a:noFill/>
            <a:miter lim="800000"/>
            <a:headEnd/>
            <a:tailEnd/>
          </a:ln>
        </p:spPr>
        <p:txBody>
          <a:bodyPr wrap="square">
            <a:spAutoFit/>
          </a:bodyPr>
          <a:lstStyle/>
          <a:p>
            <a:pPr algn="just">
              <a:lnSpc>
                <a:spcPct val="150000"/>
              </a:lnSpc>
            </a:pPr>
            <a:r>
              <a:rPr lang="es-MX" sz="2000" b="1" dirty="0" smtClean="0"/>
              <a:t>A) Infraestructura Fronteriza</a:t>
            </a:r>
            <a:endParaRPr lang="es-MX"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left)">
                                      <p:cBhvr>
                                        <p:cTn id="11" dur="1000"/>
                                        <p:tgtEl>
                                          <p:spTgt spid="409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296652"/>
            <a:ext cx="5148572" cy="572064"/>
          </a:xfrm>
          <a:prstGeom prst="rect">
            <a:avLst/>
          </a:prstGeom>
          <a:noFill/>
        </p:spPr>
      </p:pic>
      <p:grpSp>
        <p:nvGrpSpPr>
          <p:cNvPr id="109" name="26 Grupo"/>
          <p:cNvGrpSpPr>
            <a:grpSpLocks/>
          </p:cNvGrpSpPr>
          <p:nvPr/>
        </p:nvGrpSpPr>
        <p:grpSpPr bwMode="auto">
          <a:xfrm>
            <a:off x="246063" y="1664172"/>
            <a:ext cx="2547937" cy="307777"/>
            <a:chOff x="286827" y="1088740"/>
            <a:chExt cx="2549714" cy="307381"/>
          </a:xfrm>
        </p:grpSpPr>
        <p:sp>
          <p:nvSpPr>
            <p:cNvPr id="110" name="20 CuadroTexto"/>
            <p:cNvSpPr txBox="1">
              <a:spLocks noChangeArrowheads="1"/>
            </p:cNvSpPr>
            <p:nvPr/>
          </p:nvSpPr>
          <p:spPr bwMode="auto">
            <a:xfrm>
              <a:off x="286827" y="1088740"/>
              <a:ext cx="1548811" cy="307381"/>
            </a:xfrm>
            <a:prstGeom prst="rect">
              <a:avLst/>
            </a:prstGeom>
            <a:noFill/>
            <a:ln w="9525">
              <a:noFill/>
              <a:miter lim="800000"/>
              <a:headEnd/>
              <a:tailEnd/>
            </a:ln>
          </p:spPr>
          <p:txBody>
            <a:bodyPr wrap="none">
              <a:spAutoFit/>
            </a:bodyPr>
            <a:lstStyle/>
            <a:p>
              <a:r>
                <a:rPr lang="es-MX" sz="1400" b="1" dirty="0"/>
                <a:t>Cruces </a:t>
              </a:r>
              <a:r>
                <a:rPr lang="es-MX" sz="1400" b="1" dirty="0" smtClean="0"/>
                <a:t>Fronterizos</a:t>
              </a:r>
              <a:endParaRPr lang="es-MX" sz="1400" b="1" dirty="0"/>
            </a:p>
          </p:txBody>
        </p:sp>
        <p:cxnSp>
          <p:nvCxnSpPr>
            <p:cNvPr id="111" name="110 Conector recto"/>
            <p:cNvCxnSpPr/>
            <p:nvPr/>
          </p:nvCxnSpPr>
          <p:spPr>
            <a:xfrm flipV="1">
              <a:off x="386909" y="1375709"/>
              <a:ext cx="2449632" cy="15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111 CuadroTexto"/>
          <p:cNvSpPr txBox="1">
            <a:spLocks noChangeArrowheads="1"/>
          </p:cNvSpPr>
          <p:nvPr/>
        </p:nvSpPr>
        <p:spPr bwMode="auto">
          <a:xfrm>
            <a:off x="282575" y="2132856"/>
            <a:ext cx="1928733" cy="246221"/>
          </a:xfrm>
          <a:prstGeom prst="rect">
            <a:avLst/>
          </a:prstGeom>
          <a:noFill/>
          <a:ln w="9525">
            <a:noFill/>
            <a:miter lim="800000"/>
            <a:headEnd/>
            <a:tailEnd/>
          </a:ln>
        </p:spPr>
        <p:txBody>
          <a:bodyPr wrap="none">
            <a:spAutoFit/>
          </a:bodyPr>
          <a:lstStyle/>
          <a:p>
            <a:r>
              <a:rPr lang="es-MX" sz="1000" b="1" dirty="0"/>
              <a:t>Cruce Fronterizo Puerto Palomas</a:t>
            </a:r>
          </a:p>
        </p:txBody>
      </p:sp>
      <p:sp>
        <p:nvSpPr>
          <p:cNvPr id="113" name="112 CuadroTexto"/>
          <p:cNvSpPr txBox="1">
            <a:spLocks noChangeArrowheads="1"/>
          </p:cNvSpPr>
          <p:nvPr/>
        </p:nvSpPr>
        <p:spPr bwMode="auto">
          <a:xfrm>
            <a:off x="282575" y="2320479"/>
            <a:ext cx="2295525" cy="246063"/>
          </a:xfrm>
          <a:prstGeom prst="rect">
            <a:avLst/>
          </a:prstGeom>
          <a:noFill/>
          <a:ln w="9525">
            <a:noFill/>
            <a:miter lim="800000"/>
            <a:headEnd/>
            <a:tailEnd/>
          </a:ln>
        </p:spPr>
        <p:txBody>
          <a:bodyPr wrap="none">
            <a:spAutoFit/>
          </a:bodyPr>
          <a:lstStyle/>
          <a:p>
            <a:r>
              <a:rPr lang="es-MX" sz="1000" b="1"/>
              <a:t>Cruce Fronterizo Puerto Jerónimo</a:t>
            </a:r>
          </a:p>
        </p:txBody>
      </p:sp>
      <p:sp>
        <p:nvSpPr>
          <p:cNvPr id="121" name="120 CuadroTexto"/>
          <p:cNvSpPr txBox="1">
            <a:spLocks noChangeArrowheads="1"/>
          </p:cNvSpPr>
          <p:nvPr/>
        </p:nvSpPr>
        <p:spPr bwMode="auto">
          <a:xfrm>
            <a:off x="285750" y="2508883"/>
            <a:ext cx="2138363" cy="246063"/>
          </a:xfrm>
          <a:prstGeom prst="rect">
            <a:avLst/>
          </a:prstGeom>
          <a:noFill/>
          <a:ln w="9525">
            <a:noFill/>
            <a:miter lim="800000"/>
            <a:headEnd/>
            <a:tailEnd/>
          </a:ln>
        </p:spPr>
        <p:txBody>
          <a:bodyPr wrap="none">
            <a:spAutoFit/>
          </a:bodyPr>
          <a:lstStyle/>
          <a:p>
            <a:r>
              <a:rPr lang="es-MX" sz="1000" b="1"/>
              <a:t>Cruce Fronterizo Paso del Norte</a:t>
            </a:r>
          </a:p>
        </p:txBody>
      </p:sp>
      <p:pic>
        <p:nvPicPr>
          <p:cNvPr id="122" name="Picture 2" descr="C:\Users\jrocha\Desktop\CORREDORES ECONOMICOS Y CRUCES FRONTERIZOS\CORREDOR ECONOMICO DEL NORTE Y CRUCES FRONTERIZOS\01  MEDIO- MAPA CRUCES FRONTERIZOS.png"/>
          <p:cNvPicPr>
            <a:picLocks noChangeAspect="1" noChangeArrowheads="1"/>
          </p:cNvPicPr>
          <p:nvPr/>
        </p:nvPicPr>
        <p:blipFill>
          <a:blip r:embed="rId6" cstate="print"/>
          <a:srcRect b="18694"/>
          <a:stretch>
            <a:fillRect/>
          </a:stretch>
        </p:blipFill>
        <p:spPr bwMode="auto">
          <a:xfrm>
            <a:off x="2814638" y="1484784"/>
            <a:ext cx="6329362" cy="3744416"/>
          </a:xfrm>
          <a:prstGeom prst="rect">
            <a:avLst/>
          </a:prstGeom>
          <a:noFill/>
          <a:ln w="9525">
            <a:noFill/>
            <a:miter lim="800000"/>
            <a:headEnd/>
            <a:tailEnd/>
          </a:ln>
        </p:spPr>
      </p:pic>
      <p:pic>
        <p:nvPicPr>
          <p:cNvPr id="123" name="Picture 4" descr="http://www.larednoticias.com/fotos/paso%20del%20norte.jpg"/>
          <p:cNvPicPr>
            <a:picLocks noChangeAspect="1" noChangeArrowheads="1"/>
          </p:cNvPicPr>
          <p:nvPr/>
        </p:nvPicPr>
        <p:blipFill>
          <a:blip r:embed="rId7" cstate="print"/>
          <a:srcRect b="47079"/>
          <a:stretch>
            <a:fillRect/>
          </a:stretch>
        </p:blipFill>
        <p:spPr bwMode="auto">
          <a:xfrm>
            <a:off x="3167844" y="5229200"/>
            <a:ext cx="5832648" cy="1205930"/>
          </a:xfrm>
          <a:prstGeom prst="rect">
            <a:avLst/>
          </a:prstGeom>
          <a:ln>
            <a:noFill/>
          </a:ln>
          <a:effectLst>
            <a:outerShdw blurRad="292100" dist="139700" dir="2700000" algn="tl" rotWithShape="0">
              <a:srgbClr val="333333">
                <a:alpha val="65000"/>
              </a:srgbClr>
            </a:outerShdw>
          </a:effectLst>
        </p:spPr>
      </p:pic>
      <p:grpSp>
        <p:nvGrpSpPr>
          <p:cNvPr id="124" name="113 Grupo"/>
          <p:cNvGrpSpPr>
            <a:grpSpLocks/>
          </p:cNvGrpSpPr>
          <p:nvPr/>
        </p:nvGrpSpPr>
        <p:grpSpPr bwMode="auto">
          <a:xfrm>
            <a:off x="3792538" y="1179984"/>
            <a:ext cx="730250" cy="541337"/>
            <a:chOff x="3597274" y="538690"/>
            <a:chExt cx="864659" cy="629710"/>
          </a:xfrm>
        </p:grpSpPr>
        <p:grpSp>
          <p:nvGrpSpPr>
            <p:cNvPr id="125" name="87 Grupo"/>
            <p:cNvGrpSpPr>
              <a:grpSpLocks/>
            </p:cNvGrpSpPr>
            <p:nvPr/>
          </p:nvGrpSpPr>
          <p:grpSpPr bwMode="auto">
            <a:xfrm>
              <a:off x="3597274" y="538690"/>
              <a:ext cx="721548" cy="393437"/>
              <a:chOff x="7712074" y="2325156"/>
              <a:chExt cx="721548" cy="393437"/>
            </a:xfrm>
          </p:grpSpPr>
          <p:sp>
            <p:nvSpPr>
              <p:cNvPr id="127" name="126 Llamada rectangular redondeada"/>
              <p:cNvSpPr/>
              <p:nvPr/>
            </p:nvSpPr>
            <p:spPr>
              <a:xfrm>
                <a:off x="7744028" y="2362089"/>
                <a:ext cx="652254" cy="325012"/>
              </a:xfrm>
              <a:prstGeom prst="wedgeRoundRectCallout">
                <a:avLst>
                  <a:gd name="adj1" fmla="val 56019"/>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8" name="81 CuadroTexto"/>
              <p:cNvSpPr txBox="1">
                <a:spLocks noChangeArrowheads="1"/>
              </p:cNvSpPr>
              <p:nvPr/>
            </p:nvSpPr>
            <p:spPr bwMode="auto">
              <a:xfrm>
                <a:off x="7712074" y="2325156"/>
                <a:ext cx="721548" cy="393437"/>
              </a:xfrm>
              <a:prstGeom prst="rect">
                <a:avLst/>
              </a:prstGeom>
              <a:noFill/>
              <a:ln w="9525">
                <a:noFill/>
                <a:miter lim="800000"/>
                <a:headEnd/>
                <a:tailEnd/>
              </a:ln>
            </p:spPr>
            <p:txBody>
              <a:bodyPr wrap="none">
                <a:spAutoFit/>
              </a:bodyPr>
              <a:lstStyle/>
              <a:p>
                <a:pPr algn="ctr"/>
                <a:r>
                  <a:rPr lang="es-MX" sz="800" b="1"/>
                  <a:t>Puerto</a:t>
                </a:r>
              </a:p>
              <a:p>
                <a:pPr algn="ctr"/>
                <a:r>
                  <a:rPr lang="es-MX" sz="800" b="1"/>
                  <a:t>Palomas</a:t>
                </a:r>
              </a:p>
            </p:txBody>
          </p:sp>
        </p:grpSp>
        <p:sp>
          <p:nvSpPr>
            <p:cNvPr id="126" name="125 Elipse"/>
            <p:cNvSpPr/>
            <p:nvPr/>
          </p:nvSpPr>
          <p:spPr>
            <a:xfrm>
              <a:off x="4343512" y="1040981"/>
              <a:ext cx="118421" cy="1274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129" name="128 CuadroTexto"/>
          <p:cNvSpPr txBox="1">
            <a:spLocks noChangeArrowheads="1"/>
          </p:cNvSpPr>
          <p:nvPr/>
        </p:nvSpPr>
        <p:spPr bwMode="auto">
          <a:xfrm>
            <a:off x="282575" y="2887279"/>
            <a:ext cx="2768600" cy="247650"/>
          </a:xfrm>
          <a:prstGeom prst="rect">
            <a:avLst/>
          </a:prstGeom>
          <a:noFill/>
          <a:ln w="9525">
            <a:noFill/>
            <a:miter lim="800000"/>
            <a:headEnd/>
            <a:tailEnd/>
          </a:ln>
        </p:spPr>
        <p:txBody>
          <a:bodyPr wrap="none">
            <a:spAutoFit/>
          </a:bodyPr>
          <a:lstStyle/>
          <a:p>
            <a:r>
              <a:rPr lang="es-MX" sz="1000" b="1">
                <a:cs typeface="Arial" charset="0"/>
              </a:rPr>
              <a:t>Cruce Fronterizo Córdova de las Américas</a:t>
            </a:r>
          </a:p>
        </p:txBody>
      </p:sp>
      <p:sp>
        <p:nvSpPr>
          <p:cNvPr id="130" name="129 CuadroTexto"/>
          <p:cNvSpPr txBox="1">
            <a:spLocks noChangeArrowheads="1"/>
          </p:cNvSpPr>
          <p:nvPr/>
        </p:nvSpPr>
        <p:spPr bwMode="auto">
          <a:xfrm>
            <a:off x="282575" y="3423407"/>
            <a:ext cx="1797050" cy="247650"/>
          </a:xfrm>
          <a:prstGeom prst="rect">
            <a:avLst/>
          </a:prstGeom>
          <a:noFill/>
          <a:ln w="9525">
            <a:noFill/>
            <a:miter lim="800000"/>
            <a:headEnd/>
            <a:tailEnd/>
          </a:ln>
        </p:spPr>
        <p:txBody>
          <a:bodyPr wrap="none">
            <a:spAutoFit/>
          </a:bodyPr>
          <a:lstStyle/>
          <a:p>
            <a:r>
              <a:rPr lang="es-MX" sz="1000" b="1"/>
              <a:t>Cruce Fronterizo Provenir</a:t>
            </a:r>
          </a:p>
        </p:txBody>
      </p:sp>
      <p:sp>
        <p:nvSpPr>
          <p:cNvPr id="131" name="130 CuadroTexto"/>
          <p:cNvSpPr txBox="1">
            <a:spLocks noChangeArrowheads="1"/>
          </p:cNvSpPr>
          <p:nvPr/>
        </p:nvSpPr>
        <p:spPr bwMode="auto">
          <a:xfrm>
            <a:off x="285750" y="3613398"/>
            <a:ext cx="1712913" cy="247650"/>
          </a:xfrm>
          <a:prstGeom prst="rect">
            <a:avLst/>
          </a:prstGeom>
          <a:noFill/>
          <a:ln w="9525">
            <a:noFill/>
            <a:miter lim="800000"/>
            <a:headEnd/>
            <a:tailEnd/>
          </a:ln>
        </p:spPr>
        <p:txBody>
          <a:bodyPr wrap="none">
            <a:spAutoFit/>
          </a:bodyPr>
          <a:lstStyle/>
          <a:p>
            <a:r>
              <a:rPr lang="es-MX" sz="1000" b="1"/>
              <a:t>Cruce Fronterizo Ojinaga</a:t>
            </a:r>
          </a:p>
        </p:txBody>
      </p:sp>
      <p:grpSp>
        <p:nvGrpSpPr>
          <p:cNvPr id="132" name="124 Grupo"/>
          <p:cNvGrpSpPr>
            <a:grpSpLocks/>
          </p:cNvGrpSpPr>
          <p:nvPr/>
        </p:nvGrpSpPr>
        <p:grpSpPr bwMode="auto">
          <a:xfrm>
            <a:off x="4737100" y="1187921"/>
            <a:ext cx="750888" cy="541338"/>
            <a:chOff x="3574501" y="538690"/>
            <a:chExt cx="887432" cy="629710"/>
          </a:xfrm>
        </p:grpSpPr>
        <p:grpSp>
          <p:nvGrpSpPr>
            <p:cNvPr id="133" name="125 Grupo"/>
            <p:cNvGrpSpPr>
              <a:grpSpLocks/>
            </p:cNvGrpSpPr>
            <p:nvPr/>
          </p:nvGrpSpPr>
          <p:grpSpPr bwMode="auto">
            <a:xfrm>
              <a:off x="3574501" y="538690"/>
              <a:ext cx="767095" cy="393437"/>
              <a:chOff x="7689301" y="2325156"/>
              <a:chExt cx="767095" cy="393437"/>
            </a:xfrm>
          </p:grpSpPr>
          <p:sp>
            <p:nvSpPr>
              <p:cNvPr id="135" name="134 Llamada rectangular redondeada"/>
              <p:cNvSpPr/>
              <p:nvPr/>
            </p:nvSpPr>
            <p:spPr>
              <a:xfrm>
                <a:off x="7745586" y="2362089"/>
                <a:ext cx="651033" cy="325011"/>
              </a:xfrm>
              <a:prstGeom prst="wedgeRoundRectCallout">
                <a:avLst>
                  <a:gd name="adj1" fmla="val 56019"/>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6" name="128 CuadroTexto"/>
              <p:cNvSpPr txBox="1">
                <a:spLocks noChangeArrowheads="1"/>
              </p:cNvSpPr>
              <p:nvPr/>
            </p:nvSpPr>
            <p:spPr bwMode="auto">
              <a:xfrm>
                <a:off x="7689301" y="2325156"/>
                <a:ext cx="767095" cy="393437"/>
              </a:xfrm>
              <a:prstGeom prst="rect">
                <a:avLst/>
              </a:prstGeom>
              <a:noFill/>
              <a:ln w="9525">
                <a:noFill/>
                <a:miter lim="800000"/>
                <a:headEnd/>
                <a:tailEnd/>
              </a:ln>
            </p:spPr>
            <p:txBody>
              <a:bodyPr wrap="none">
                <a:spAutoFit/>
              </a:bodyPr>
              <a:lstStyle/>
              <a:p>
                <a:pPr algn="ctr"/>
                <a:r>
                  <a:rPr lang="es-MX" sz="800" b="1"/>
                  <a:t>Puerto</a:t>
                </a:r>
              </a:p>
              <a:p>
                <a:pPr algn="ctr"/>
                <a:r>
                  <a:rPr lang="es-MX" sz="800" b="1"/>
                  <a:t>Jerónimo</a:t>
                </a:r>
              </a:p>
            </p:txBody>
          </p:sp>
        </p:grpSp>
        <p:sp>
          <p:nvSpPr>
            <p:cNvPr id="134" name="133 Elipse"/>
            <p:cNvSpPr/>
            <p:nvPr/>
          </p:nvSpPr>
          <p:spPr>
            <a:xfrm>
              <a:off x="4343733" y="1040980"/>
              <a:ext cx="118200" cy="1274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37" name="100 Grupo"/>
          <p:cNvGrpSpPr>
            <a:grpSpLocks/>
          </p:cNvGrpSpPr>
          <p:nvPr/>
        </p:nvGrpSpPr>
        <p:grpSpPr bwMode="auto">
          <a:xfrm>
            <a:off x="5272088" y="1189509"/>
            <a:ext cx="919162" cy="528637"/>
            <a:chOff x="5218489" y="611431"/>
            <a:chExt cx="868372" cy="528637"/>
          </a:xfrm>
        </p:grpSpPr>
        <p:grpSp>
          <p:nvGrpSpPr>
            <p:cNvPr id="138" name="130 Grupo"/>
            <p:cNvGrpSpPr>
              <a:grpSpLocks/>
            </p:cNvGrpSpPr>
            <p:nvPr/>
          </p:nvGrpSpPr>
          <p:grpSpPr bwMode="auto">
            <a:xfrm>
              <a:off x="5218489" y="611431"/>
              <a:ext cx="868372" cy="338554"/>
              <a:chOff x="7305872" y="2325157"/>
              <a:chExt cx="1028079" cy="393876"/>
            </a:xfrm>
          </p:grpSpPr>
          <p:sp>
            <p:nvSpPr>
              <p:cNvPr id="140" name="139 Llamada rectangular redondeada"/>
              <p:cNvSpPr/>
              <p:nvPr/>
            </p:nvSpPr>
            <p:spPr>
              <a:xfrm>
                <a:off x="7423062" y="2362095"/>
                <a:ext cx="797249" cy="325056"/>
              </a:xfrm>
              <a:prstGeom prst="wedgeRoundRectCallout">
                <a:avLst>
                  <a:gd name="adj1" fmla="val -18995"/>
                  <a:gd name="adj2" fmla="val 91851"/>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1" name="133 CuadroTexto"/>
              <p:cNvSpPr txBox="1">
                <a:spLocks noChangeArrowheads="1"/>
              </p:cNvSpPr>
              <p:nvPr/>
            </p:nvSpPr>
            <p:spPr bwMode="auto">
              <a:xfrm>
                <a:off x="7305872" y="2325157"/>
                <a:ext cx="1028079" cy="393391"/>
              </a:xfrm>
              <a:prstGeom prst="rect">
                <a:avLst/>
              </a:prstGeom>
              <a:noFill/>
              <a:ln w="9525">
                <a:noFill/>
                <a:miter lim="800000"/>
                <a:headEnd/>
                <a:tailEnd/>
              </a:ln>
            </p:spPr>
            <p:txBody>
              <a:bodyPr>
                <a:spAutoFit/>
              </a:bodyPr>
              <a:lstStyle/>
              <a:p>
                <a:pPr algn="ctr">
                  <a:defRPr/>
                </a:pPr>
                <a:r>
                  <a:rPr lang="es-MX" sz="800" b="1" dirty="0"/>
                  <a:t>Puerto</a:t>
                </a:r>
              </a:p>
              <a:p>
                <a:pPr algn="ctr">
                  <a:defRPr/>
                </a:pPr>
                <a:r>
                  <a:rPr lang="es-MX" sz="750" b="1" dirty="0"/>
                  <a:t>Paso del Norte</a:t>
                </a:r>
              </a:p>
            </p:txBody>
          </p:sp>
        </p:grpSp>
        <p:sp>
          <p:nvSpPr>
            <p:cNvPr id="139" name="138 Elipse"/>
            <p:cNvSpPr/>
            <p:nvPr/>
          </p:nvSpPr>
          <p:spPr bwMode="auto">
            <a:xfrm>
              <a:off x="5504946" y="1030531"/>
              <a:ext cx="98985" cy="109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42" name="141 Grupo"/>
          <p:cNvGrpSpPr>
            <a:grpSpLocks/>
          </p:cNvGrpSpPr>
          <p:nvPr/>
        </p:nvGrpSpPr>
        <p:grpSpPr bwMode="auto">
          <a:xfrm>
            <a:off x="5014913" y="1716559"/>
            <a:ext cx="831850" cy="520700"/>
            <a:chOff x="4744187" y="1451002"/>
            <a:chExt cx="831682" cy="521188"/>
          </a:xfrm>
        </p:grpSpPr>
        <p:sp>
          <p:nvSpPr>
            <p:cNvPr id="143" name="142 Llamada rectangular redondeada"/>
            <p:cNvSpPr/>
            <p:nvPr/>
          </p:nvSpPr>
          <p:spPr>
            <a:xfrm rot="10800000">
              <a:off x="4767994" y="1660748"/>
              <a:ext cx="549164" cy="279662"/>
            </a:xfrm>
            <a:prstGeom prst="wedgeRoundRectCallout">
              <a:avLst>
                <a:gd name="adj1" fmla="val -71085"/>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4" name="140 CuadroTexto"/>
            <p:cNvSpPr txBox="1">
              <a:spLocks noChangeArrowheads="1"/>
            </p:cNvSpPr>
            <p:nvPr/>
          </p:nvSpPr>
          <p:spPr bwMode="auto">
            <a:xfrm>
              <a:off x="4744187" y="1633636"/>
              <a:ext cx="601447" cy="338554"/>
            </a:xfrm>
            <a:prstGeom prst="rect">
              <a:avLst/>
            </a:prstGeom>
            <a:noFill/>
            <a:ln w="9525">
              <a:noFill/>
              <a:miter lim="800000"/>
              <a:headEnd/>
              <a:tailEnd/>
            </a:ln>
          </p:spPr>
          <p:txBody>
            <a:bodyPr wrap="none">
              <a:spAutoFit/>
            </a:bodyPr>
            <a:lstStyle/>
            <a:p>
              <a:pPr algn="ctr"/>
              <a:r>
                <a:rPr lang="es-MX" sz="800" b="1"/>
                <a:t>Puerto</a:t>
              </a:r>
            </a:p>
            <a:p>
              <a:pPr algn="ctr"/>
              <a:r>
                <a:rPr lang="es-MX" sz="800" b="1"/>
                <a:t>Córdova</a:t>
              </a:r>
            </a:p>
          </p:txBody>
        </p:sp>
        <p:sp>
          <p:nvSpPr>
            <p:cNvPr id="145" name="144 Elipse"/>
            <p:cNvSpPr/>
            <p:nvPr/>
          </p:nvSpPr>
          <p:spPr>
            <a:xfrm>
              <a:off x="5475876" y="1451002"/>
              <a:ext cx="99993" cy="1096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46" name="155 Grupo"/>
          <p:cNvGrpSpPr>
            <a:grpSpLocks/>
          </p:cNvGrpSpPr>
          <p:nvPr/>
        </p:nvGrpSpPr>
        <p:grpSpPr bwMode="auto">
          <a:xfrm>
            <a:off x="5870575" y="1635596"/>
            <a:ext cx="1139825" cy="357188"/>
            <a:chOff x="5786559" y="987228"/>
            <a:chExt cx="1017057" cy="358153"/>
          </a:xfrm>
        </p:grpSpPr>
        <p:sp>
          <p:nvSpPr>
            <p:cNvPr id="147" name="146 Llamada rectangular redondeada"/>
            <p:cNvSpPr/>
            <p:nvPr/>
          </p:nvSpPr>
          <p:spPr>
            <a:xfrm rot="5400000" flipH="1">
              <a:off x="6349424" y="904344"/>
              <a:ext cx="273788" cy="512778"/>
            </a:xfrm>
            <a:prstGeom prst="wedgeRoundRectCallout">
              <a:avLst>
                <a:gd name="adj1" fmla="val -49048"/>
                <a:gd name="adj2" fmla="val 120170"/>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8" name="153 CuadroTexto"/>
            <p:cNvSpPr txBox="1">
              <a:spLocks noChangeArrowheads="1"/>
            </p:cNvSpPr>
            <p:nvPr/>
          </p:nvSpPr>
          <p:spPr bwMode="auto">
            <a:xfrm flipH="1">
              <a:off x="6166903" y="987228"/>
              <a:ext cx="636713" cy="338554"/>
            </a:xfrm>
            <a:prstGeom prst="rect">
              <a:avLst/>
            </a:prstGeom>
            <a:noFill/>
            <a:ln w="9525">
              <a:noFill/>
              <a:miter lim="800000"/>
              <a:headEnd/>
              <a:tailEnd/>
            </a:ln>
          </p:spPr>
          <p:txBody>
            <a:bodyPr>
              <a:spAutoFit/>
            </a:bodyPr>
            <a:lstStyle/>
            <a:p>
              <a:pPr algn="ctr"/>
              <a:r>
                <a:rPr lang="es-MX" sz="800" b="1"/>
                <a:t>Puerto</a:t>
              </a:r>
            </a:p>
            <a:p>
              <a:pPr algn="ctr"/>
              <a:r>
                <a:rPr lang="es-MX" sz="800" b="1"/>
                <a:t>Zaragoza</a:t>
              </a:r>
            </a:p>
          </p:txBody>
        </p:sp>
        <p:sp>
          <p:nvSpPr>
            <p:cNvPr id="149" name="148 Elipse"/>
            <p:cNvSpPr/>
            <p:nvPr/>
          </p:nvSpPr>
          <p:spPr>
            <a:xfrm flipH="1">
              <a:off x="5786559" y="1235547"/>
              <a:ext cx="101989" cy="1098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50" name="156 Grupo"/>
          <p:cNvGrpSpPr>
            <a:grpSpLocks/>
          </p:cNvGrpSpPr>
          <p:nvPr/>
        </p:nvGrpSpPr>
        <p:grpSpPr bwMode="auto">
          <a:xfrm>
            <a:off x="6251575" y="2032471"/>
            <a:ext cx="1000125" cy="342900"/>
            <a:chOff x="5786559" y="1003690"/>
            <a:chExt cx="1000228" cy="341691"/>
          </a:xfrm>
        </p:grpSpPr>
        <p:sp>
          <p:nvSpPr>
            <p:cNvPr id="151" name="150 Llamada rectangular redondeada"/>
            <p:cNvSpPr/>
            <p:nvPr/>
          </p:nvSpPr>
          <p:spPr>
            <a:xfrm rot="5400000" flipH="1">
              <a:off x="6349090" y="904683"/>
              <a:ext cx="273669" cy="512815"/>
            </a:xfrm>
            <a:prstGeom prst="wedgeRoundRectCallout">
              <a:avLst>
                <a:gd name="adj1" fmla="val -49048"/>
                <a:gd name="adj2" fmla="val 120170"/>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2" name="158 CuadroTexto"/>
            <p:cNvSpPr txBox="1">
              <a:spLocks noChangeArrowheads="1"/>
            </p:cNvSpPr>
            <p:nvPr/>
          </p:nvSpPr>
          <p:spPr bwMode="auto">
            <a:xfrm flipH="1">
              <a:off x="6183737" y="1003690"/>
              <a:ext cx="603050" cy="338555"/>
            </a:xfrm>
            <a:prstGeom prst="rect">
              <a:avLst/>
            </a:prstGeom>
            <a:noFill/>
            <a:ln w="9525">
              <a:noFill/>
              <a:miter lim="800000"/>
              <a:headEnd/>
              <a:tailEnd/>
            </a:ln>
          </p:spPr>
          <p:txBody>
            <a:bodyPr wrap="none">
              <a:spAutoFit/>
            </a:bodyPr>
            <a:lstStyle/>
            <a:p>
              <a:pPr algn="ctr"/>
              <a:r>
                <a:rPr lang="es-MX" sz="800" b="1"/>
                <a:t>Puerto</a:t>
              </a:r>
            </a:p>
            <a:p>
              <a:pPr algn="ctr"/>
              <a:r>
                <a:rPr lang="es-MX" sz="800" b="1"/>
                <a:t>Porvenir</a:t>
              </a:r>
            </a:p>
          </p:txBody>
        </p:sp>
        <p:sp>
          <p:nvSpPr>
            <p:cNvPr id="153" name="152 Elipse"/>
            <p:cNvSpPr/>
            <p:nvPr/>
          </p:nvSpPr>
          <p:spPr>
            <a:xfrm flipH="1">
              <a:off x="5786559" y="1236230"/>
              <a:ext cx="101610" cy="1091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54" name="160 Grupo"/>
          <p:cNvGrpSpPr>
            <a:grpSpLocks/>
          </p:cNvGrpSpPr>
          <p:nvPr/>
        </p:nvGrpSpPr>
        <p:grpSpPr bwMode="auto">
          <a:xfrm>
            <a:off x="7815263" y="4040659"/>
            <a:ext cx="790575" cy="528637"/>
            <a:chOff x="5551598" y="626532"/>
            <a:chExt cx="790332" cy="529227"/>
          </a:xfrm>
        </p:grpSpPr>
        <p:grpSp>
          <p:nvGrpSpPr>
            <p:cNvPr id="155" name="161 Grupo"/>
            <p:cNvGrpSpPr>
              <a:grpSpLocks/>
            </p:cNvGrpSpPr>
            <p:nvPr/>
          </p:nvGrpSpPr>
          <p:grpSpPr bwMode="auto">
            <a:xfrm>
              <a:off x="5778954" y="626532"/>
              <a:ext cx="562976" cy="338554"/>
              <a:chOff x="7589931" y="2325156"/>
              <a:chExt cx="666512" cy="393437"/>
            </a:xfrm>
          </p:grpSpPr>
          <p:sp>
            <p:nvSpPr>
              <p:cNvPr id="157" name="156 Llamada rectangular redondeada"/>
              <p:cNvSpPr/>
              <p:nvPr/>
            </p:nvSpPr>
            <p:spPr>
              <a:xfrm>
                <a:off x="7598836" y="2362094"/>
                <a:ext cx="651970" cy="325056"/>
              </a:xfrm>
              <a:prstGeom prst="wedgeRoundRectCallout">
                <a:avLst>
                  <a:gd name="adj1" fmla="val -71085"/>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8" name="164 CuadroTexto"/>
              <p:cNvSpPr txBox="1">
                <a:spLocks noChangeArrowheads="1"/>
              </p:cNvSpPr>
              <p:nvPr/>
            </p:nvSpPr>
            <p:spPr bwMode="auto">
              <a:xfrm>
                <a:off x="7589931" y="2325156"/>
                <a:ext cx="666512" cy="393437"/>
              </a:xfrm>
              <a:prstGeom prst="rect">
                <a:avLst/>
              </a:prstGeom>
              <a:noFill/>
              <a:ln w="9525">
                <a:noFill/>
                <a:miter lim="800000"/>
                <a:headEnd/>
                <a:tailEnd/>
              </a:ln>
            </p:spPr>
            <p:txBody>
              <a:bodyPr wrap="none">
                <a:spAutoFit/>
              </a:bodyPr>
              <a:lstStyle/>
              <a:p>
                <a:pPr algn="ctr"/>
                <a:r>
                  <a:rPr lang="es-MX" sz="800" b="1"/>
                  <a:t>Puerto</a:t>
                </a:r>
              </a:p>
              <a:p>
                <a:pPr algn="ctr"/>
                <a:r>
                  <a:rPr lang="es-MX" sz="800" b="1"/>
                  <a:t>Ojinaga</a:t>
                </a:r>
              </a:p>
            </p:txBody>
          </p:sp>
        </p:grpSp>
        <p:sp>
          <p:nvSpPr>
            <p:cNvPr id="156" name="155 Elipse"/>
            <p:cNvSpPr/>
            <p:nvPr/>
          </p:nvSpPr>
          <p:spPr>
            <a:xfrm>
              <a:off x="5551598" y="1046100"/>
              <a:ext cx="99981" cy="109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159" name="158 CuadroTexto"/>
          <p:cNvSpPr txBox="1">
            <a:spLocks noChangeArrowheads="1"/>
          </p:cNvSpPr>
          <p:nvPr/>
        </p:nvSpPr>
        <p:spPr bwMode="auto">
          <a:xfrm>
            <a:off x="274638" y="4444715"/>
            <a:ext cx="1709122" cy="246221"/>
          </a:xfrm>
          <a:prstGeom prst="rect">
            <a:avLst/>
          </a:prstGeom>
          <a:noFill/>
          <a:ln w="9525">
            <a:noFill/>
            <a:miter lim="800000"/>
            <a:headEnd/>
            <a:tailEnd/>
          </a:ln>
        </p:spPr>
        <p:txBody>
          <a:bodyPr wrap="none">
            <a:spAutoFit/>
          </a:bodyPr>
          <a:lstStyle/>
          <a:p>
            <a:r>
              <a:rPr lang="es-MX" sz="1000" b="1" dirty="0" smtClean="0"/>
              <a:t>Cruce </a:t>
            </a:r>
            <a:r>
              <a:rPr lang="es-MX" sz="1000" b="1" dirty="0"/>
              <a:t>Fronterizo El Berrendo</a:t>
            </a:r>
          </a:p>
        </p:txBody>
      </p:sp>
      <p:sp>
        <p:nvSpPr>
          <p:cNvPr id="160" name="159 CuadroTexto"/>
          <p:cNvSpPr txBox="1">
            <a:spLocks noChangeArrowheads="1"/>
          </p:cNvSpPr>
          <p:nvPr/>
        </p:nvSpPr>
        <p:spPr bwMode="auto">
          <a:xfrm>
            <a:off x="274638" y="4616028"/>
            <a:ext cx="2209800" cy="246063"/>
          </a:xfrm>
          <a:prstGeom prst="rect">
            <a:avLst/>
          </a:prstGeom>
          <a:noFill/>
          <a:ln w="9525">
            <a:noFill/>
            <a:miter lim="800000"/>
            <a:headEnd/>
            <a:tailEnd/>
          </a:ln>
        </p:spPr>
        <p:txBody>
          <a:bodyPr wrap="none">
            <a:spAutoFit/>
          </a:bodyPr>
          <a:lstStyle/>
          <a:p>
            <a:r>
              <a:rPr lang="es-MX" sz="1000" b="1" dirty="0"/>
              <a:t>Cruce Fronterizo Puerto Palomas</a:t>
            </a:r>
          </a:p>
        </p:txBody>
      </p:sp>
      <p:sp>
        <p:nvSpPr>
          <p:cNvPr id="161" name="160 CuadroTexto"/>
          <p:cNvSpPr txBox="1">
            <a:spLocks noChangeArrowheads="1"/>
          </p:cNvSpPr>
          <p:nvPr/>
        </p:nvSpPr>
        <p:spPr bwMode="auto">
          <a:xfrm>
            <a:off x="277813" y="4795416"/>
            <a:ext cx="1804987" cy="246062"/>
          </a:xfrm>
          <a:prstGeom prst="rect">
            <a:avLst/>
          </a:prstGeom>
          <a:noFill/>
          <a:ln w="9525">
            <a:noFill/>
            <a:miter lim="800000"/>
            <a:headEnd/>
            <a:tailEnd/>
          </a:ln>
        </p:spPr>
        <p:txBody>
          <a:bodyPr wrap="none">
            <a:spAutoFit/>
          </a:bodyPr>
          <a:lstStyle/>
          <a:p>
            <a:r>
              <a:rPr lang="es-MX" sz="1000" b="1"/>
              <a:t>Cruce Fronterizo Zaragoza</a:t>
            </a:r>
          </a:p>
        </p:txBody>
      </p:sp>
      <p:grpSp>
        <p:nvGrpSpPr>
          <p:cNvPr id="163" name="175 Grupo"/>
          <p:cNvGrpSpPr>
            <a:grpSpLocks/>
          </p:cNvGrpSpPr>
          <p:nvPr/>
        </p:nvGrpSpPr>
        <p:grpSpPr bwMode="auto">
          <a:xfrm>
            <a:off x="3792538" y="1179984"/>
            <a:ext cx="730250" cy="541337"/>
            <a:chOff x="3597274" y="538690"/>
            <a:chExt cx="864659" cy="629710"/>
          </a:xfrm>
        </p:grpSpPr>
        <p:grpSp>
          <p:nvGrpSpPr>
            <p:cNvPr id="164" name="176 Grupo"/>
            <p:cNvGrpSpPr>
              <a:grpSpLocks/>
            </p:cNvGrpSpPr>
            <p:nvPr/>
          </p:nvGrpSpPr>
          <p:grpSpPr bwMode="auto">
            <a:xfrm>
              <a:off x="3597274" y="538690"/>
              <a:ext cx="721548" cy="393437"/>
              <a:chOff x="7712074" y="2325156"/>
              <a:chExt cx="721548" cy="393437"/>
            </a:xfrm>
          </p:grpSpPr>
          <p:sp>
            <p:nvSpPr>
              <p:cNvPr id="166" name="165 Llamada rectangular redondeada"/>
              <p:cNvSpPr/>
              <p:nvPr/>
            </p:nvSpPr>
            <p:spPr>
              <a:xfrm>
                <a:off x="7744028" y="2362089"/>
                <a:ext cx="652254" cy="325012"/>
              </a:xfrm>
              <a:prstGeom prst="wedgeRoundRectCallout">
                <a:avLst>
                  <a:gd name="adj1" fmla="val 56019"/>
                  <a:gd name="adj2" fmla="val 915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67" name="179 CuadroTexto"/>
              <p:cNvSpPr txBox="1">
                <a:spLocks noChangeArrowheads="1"/>
              </p:cNvSpPr>
              <p:nvPr/>
            </p:nvSpPr>
            <p:spPr bwMode="auto">
              <a:xfrm>
                <a:off x="7712074" y="2325156"/>
                <a:ext cx="721548" cy="393437"/>
              </a:xfrm>
              <a:prstGeom prst="rect">
                <a:avLst/>
              </a:prstGeom>
              <a:noFill/>
              <a:ln w="9525">
                <a:noFill/>
                <a:miter lim="800000"/>
                <a:headEnd/>
                <a:tailEnd/>
              </a:ln>
            </p:spPr>
            <p:txBody>
              <a:bodyPr wrap="none">
                <a:spAutoFit/>
              </a:bodyPr>
              <a:lstStyle/>
              <a:p>
                <a:pPr algn="ctr"/>
                <a:r>
                  <a:rPr lang="es-MX" sz="800" b="1"/>
                  <a:t>Puerto</a:t>
                </a:r>
              </a:p>
              <a:p>
                <a:pPr algn="ctr"/>
                <a:r>
                  <a:rPr lang="es-MX" sz="800" b="1"/>
                  <a:t>Palomas</a:t>
                </a:r>
              </a:p>
            </p:txBody>
          </p:sp>
        </p:grpSp>
        <p:sp>
          <p:nvSpPr>
            <p:cNvPr id="165" name="164 Elipse"/>
            <p:cNvSpPr/>
            <p:nvPr/>
          </p:nvSpPr>
          <p:spPr>
            <a:xfrm>
              <a:off x="4343512" y="1040981"/>
              <a:ext cx="118421" cy="12741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68" name="180 Grupo"/>
          <p:cNvGrpSpPr>
            <a:grpSpLocks/>
          </p:cNvGrpSpPr>
          <p:nvPr/>
        </p:nvGrpSpPr>
        <p:grpSpPr bwMode="auto">
          <a:xfrm>
            <a:off x="5870575" y="1635596"/>
            <a:ext cx="1139825" cy="357188"/>
            <a:chOff x="5786559" y="987228"/>
            <a:chExt cx="1017057" cy="358153"/>
          </a:xfrm>
        </p:grpSpPr>
        <p:sp>
          <p:nvSpPr>
            <p:cNvPr id="169" name="168 Llamada rectangular redondeada"/>
            <p:cNvSpPr/>
            <p:nvPr/>
          </p:nvSpPr>
          <p:spPr>
            <a:xfrm rot="5400000" flipH="1">
              <a:off x="6349424" y="904344"/>
              <a:ext cx="273788" cy="512778"/>
            </a:xfrm>
            <a:prstGeom prst="wedgeRoundRectCallout">
              <a:avLst>
                <a:gd name="adj1" fmla="val -49048"/>
                <a:gd name="adj2" fmla="val 12017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70" name="182 CuadroTexto"/>
            <p:cNvSpPr txBox="1">
              <a:spLocks noChangeArrowheads="1"/>
            </p:cNvSpPr>
            <p:nvPr/>
          </p:nvSpPr>
          <p:spPr bwMode="auto">
            <a:xfrm flipH="1">
              <a:off x="6166903" y="987228"/>
              <a:ext cx="636713" cy="338554"/>
            </a:xfrm>
            <a:prstGeom prst="rect">
              <a:avLst/>
            </a:prstGeom>
            <a:noFill/>
            <a:ln w="9525">
              <a:noFill/>
              <a:miter lim="800000"/>
              <a:headEnd/>
              <a:tailEnd/>
            </a:ln>
          </p:spPr>
          <p:txBody>
            <a:bodyPr>
              <a:spAutoFit/>
            </a:bodyPr>
            <a:lstStyle/>
            <a:p>
              <a:pPr algn="ctr"/>
              <a:r>
                <a:rPr lang="es-MX" sz="800" b="1"/>
                <a:t>Puerto</a:t>
              </a:r>
            </a:p>
            <a:p>
              <a:pPr algn="ctr"/>
              <a:r>
                <a:rPr lang="es-MX" sz="800" b="1"/>
                <a:t>Zaragoza</a:t>
              </a:r>
            </a:p>
          </p:txBody>
        </p:sp>
        <p:sp>
          <p:nvSpPr>
            <p:cNvPr id="171" name="170 Elipse"/>
            <p:cNvSpPr/>
            <p:nvPr/>
          </p:nvSpPr>
          <p:spPr>
            <a:xfrm flipH="1">
              <a:off x="5786559" y="1235547"/>
              <a:ext cx="101989" cy="1098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72" name="188 Grupo"/>
          <p:cNvGrpSpPr>
            <a:grpSpLocks/>
          </p:cNvGrpSpPr>
          <p:nvPr/>
        </p:nvGrpSpPr>
        <p:grpSpPr bwMode="auto">
          <a:xfrm>
            <a:off x="7815263" y="4040659"/>
            <a:ext cx="790575" cy="528637"/>
            <a:chOff x="5551598" y="626532"/>
            <a:chExt cx="790332" cy="529227"/>
          </a:xfrm>
        </p:grpSpPr>
        <p:grpSp>
          <p:nvGrpSpPr>
            <p:cNvPr id="173" name="189 Grupo"/>
            <p:cNvGrpSpPr>
              <a:grpSpLocks/>
            </p:cNvGrpSpPr>
            <p:nvPr/>
          </p:nvGrpSpPr>
          <p:grpSpPr bwMode="auto">
            <a:xfrm>
              <a:off x="5778954" y="626532"/>
              <a:ext cx="562976" cy="338554"/>
              <a:chOff x="7589931" y="2325156"/>
              <a:chExt cx="666512" cy="393437"/>
            </a:xfrm>
          </p:grpSpPr>
          <p:sp>
            <p:nvSpPr>
              <p:cNvPr id="175" name="174 Llamada rectangular redondeada"/>
              <p:cNvSpPr/>
              <p:nvPr/>
            </p:nvSpPr>
            <p:spPr>
              <a:xfrm>
                <a:off x="7598836" y="2362094"/>
                <a:ext cx="651970" cy="325056"/>
              </a:xfrm>
              <a:prstGeom prst="wedgeRoundRectCallout">
                <a:avLst>
                  <a:gd name="adj1" fmla="val -71085"/>
                  <a:gd name="adj2" fmla="val 915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76" name="192 CuadroTexto"/>
              <p:cNvSpPr txBox="1">
                <a:spLocks noChangeArrowheads="1"/>
              </p:cNvSpPr>
              <p:nvPr/>
            </p:nvSpPr>
            <p:spPr bwMode="auto">
              <a:xfrm>
                <a:off x="7589931" y="2325156"/>
                <a:ext cx="666512" cy="393437"/>
              </a:xfrm>
              <a:prstGeom prst="rect">
                <a:avLst/>
              </a:prstGeom>
              <a:noFill/>
              <a:ln w="9525">
                <a:noFill/>
                <a:miter lim="800000"/>
                <a:headEnd/>
                <a:tailEnd/>
              </a:ln>
            </p:spPr>
            <p:txBody>
              <a:bodyPr wrap="none">
                <a:spAutoFit/>
              </a:bodyPr>
              <a:lstStyle/>
              <a:p>
                <a:pPr algn="ctr"/>
                <a:r>
                  <a:rPr lang="es-MX" sz="800" b="1"/>
                  <a:t>Puerto</a:t>
                </a:r>
              </a:p>
              <a:p>
                <a:pPr algn="ctr"/>
                <a:r>
                  <a:rPr lang="es-MX" sz="800" b="1"/>
                  <a:t>Ojinaga</a:t>
                </a:r>
              </a:p>
            </p:txBody>
          </p:sp>
        </p:grpSp>
        <p:sp>
          <p:nvSpPr>
            <p:cNvPr id="174" name="173 Elipse"/>
            <p:cNvSpPr/>
            <p:nvPr/>
          </p:nvSpPr>
          <p:spPr>
            <a:xfrm>
              <a:off x="5551598" y="1046100"/>
              <a:ext cx="99981" cy="10965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177" name="176 CuadroTexto"/>
          <p:cNvSpPr txBox="1">
            <a:spLocks noChangeArrowheads="1"/>
          </p:cNvSpPr>
          <p:nvPr/>
        </p:nvSpPr>
        <p:spPr bwMode="auto">
          <a:xfrm>
            <a:off x="282575" y="3065649"/>
            <a:ext cx="1804988" cy="246062"/>
          </a:xfrm>
          <a:prstGeom prst="rect">
            <a:avLst/>
          </a:prstGeom>
          <a:noFill/>
          <a:ln w="9525">
            <a:noFill/>
            <a:miter lim="800000"/>
            <a:headEnd/>
            <a:tailEnd/>
          </a:ln>
        </p:spPr>
        <p:txBody>
          <a:bodyPr wrap="none">
            <a:spAutoFit/>
          </a:bodyPr>
          <a:lstStyle/>
          <a:p>
            <a:r>
              <a:rPr lang="es-MX" sz="1000" b="1"/>
              <a:t>Cruce Fronterizo Zaragoza</a:t>
            </a:r>
          </a:p>
        </p:txBody>
      </p:sp>
      <p:sp>
        <p:nvSpPr>
          <p:cNvPr id="178" name="177 CuadroTexto"/>
          <p:cNvSpPr txBox="1">
            <a:spLocks noChangeArrowheads="1"/>
          </p:cNvSpPr>
          <p:nvPr/>
        </p:nvSpPr>
        <p:spPr bwMode="auto">
          <a:xfrm>
            <a:off x="274638" y="4983138"/>
            <a:ext cx="1667444" cy="246221"/>
          </a:xfrm>
          <a:prstGeom prst="rect">
            <a:avLst/>
          </a:prstGeom>
          <a:noFill/>
          <a:ln w="9525">
            <a:noFill/>
            <a:miter lim="800000"/>
            <a:headEnd/>
            <a:tailEnd/>
          </a:ln>
        </p:spPr>
        <p:txBody>
          <a:bodyPr wrap="none">
            <a:spAutoFit/>
          </a:bodyPr>
          <a:lstStyle/>
          <a:p>
            <a:r>
              <a:rPr lang="es-MX" sz="1000" b="1" dirty="0">
                <a:cs typeface="Arial" charset="0"/>
              </a:rPr>
              <a:t>Cruce Fronterizo </a:t>
            </a:r>
            <a:r>
              <a:rPr lang="es-MX" sz="1000" b="1" dirty="0" smtClean="0">
                <a:cs typeface="Arial" charset="0"/>
              </a:rPr>
              <a:t>Guadalupe</a:t>
            </a:r>
            <a:endParaRPr lang="es-MX" sz="1000" b="1" dirty="0">
              <a:cs typeface="Arial" charset="0"/>
            </a:endParaRPr>
          </a:p>
        </p:txBody>
      </p:sp>
      <p:sp>
        <p:nvSpPr>
          <p:cNvPr id="179" name="178 CuadroTexto"/>
          <p:cNvSpPr txBox="1">
            <a:spLocks noChangeArrowheads="1"/>
          </p:cNvSpPr>
          <p:nvPr/>
        </p:nvSpPr>
        <p:spPr bwMode="auto">
          <a:xfrm>
            <a:off x="285750" y="2697287"/>
            <a:ext cx="1600200" cy="246063"/>
          </a:xfrm>
          <a:prstGeom prst="rect">
            <a:avLst/>
          </a:prstGeom>
          <a:noFill/>
          <a:ln w="9525">
            <a:noFill/>
            <a:miter lim="800000"/>
            <a:headEnd/>
            <a:tailEnd/>
          </a:ln>
        </p:spPr>
        <p:txBody>
          <a:bodyPr wrap="none">
            <a:spAutoFit/>
          </a:bodyPr>
          <a:lstStyle/>
          <a:p>
            <a:r>
              <a:rPr lang="es-MX" sz="1000" b="1"/>
              <a:t>Cruce Fronterizo Lerdo</a:t>
            </a:r>
          </a:p>
        </p:txBody>
      </p:sp>
      <p:grpSp>
        <p:nvGrpSpPr>
          <p:cNvPr id="180" name="99 Grupo"/>
          <p:cNvGrpSpPr>
            <a:grpSpLocks/>
          </p:cNvGrpSpPr>
          <p:nvPr/>
        </p:nvGrpSpPr>
        <p:grpSpPr bwMode="auto">
          <a:xfrm>
            <a:off x="5705475" y="1318096"/>
            <a:ext cx="954088" cy="396875"/>
            <a:chOff x="5645273" y="740385"/>
            <a:chExt cx="953837" cy="395776"/>
          </a:xfrm>
        </p:grpSpPr>
        <p:sp>
          <p:nvSpPr>
            <p:cNvPr id="181" name="180 Elipse"/>
            <p:cNvSpPr/>
            <p:nvPr/>
          </p:nvSpPr>
          <p:spPr bwMode="auto">
            <a:xfrm>
              <a:off x="5645273" y="1026927"/>
              <a:ext cx="99987" cy="1092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182" name="130 Grupo"/>
            <p:cNvGrpSpPr>
              <a:grpSpLocks/>
            </p:cNvGrpSpPr>
            <p:nvPr/>
          </p:nvGrpSpPr>
          <p:grpSpPr bwMode="auto">
            <a:xfrm>
              <a:off x="6067100" y="740385"/>
              <a:ext cx="532010" cy="338554"/>
              <a:chOff x="7621247" y="2325156"/>
              <a:chExt cx="629856" cy="393876"/>
            </a:xfrm>
          </p:grpSpPr>
          <p:sp>
            <p:nvSpPr>
              <p:cNvPr id="183" name="182 Llamada rectangular redondeada"/>
              <p:cNvSpPr/>
              <p:nvPr/>
            </p:nvSpPr>
            <p:spPr>
              <a:xfrm>
                <a:off x="7632920" y="2361992"/>
                <a:ext cx="618183" cy="325998"/>
              </a:xfrm>
              <a:prstGeom prst="wedgeRoundRectCallout">
                <a:avLst>
                  <a:gd name="adj1" fmla="val -103100"/>
                  <a:gd name="adj2" fmla="val 62151"/>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84" name="133 CuadroTexto"/>
              <p:cNvSpPr txBox="1">
                <a:spLocks noChangeArrowheads="1"/>
              </p:cNvSpPr>
              <p:nvPr/>
            </p:nvSpPr>
            <p:spPr bwMode="auto">
              <a:xfrm>
                <a:off x="7621247" y="2325156"/>
                <a:ext cx="603888" cy="393876"/>
              </a:xfrm>
              <a:prstGeom prst="rect">
                <a:avLst/>
              </a:prstGeom>
              <a:noFill/>
              <a:ln w="9525">
                <a:noFill/>
                <a:miter lim="800000"/>
                <a:headEnd/>
                <a:tailEnd/>
              </a:ln>
            </p:spPr>
            <p:txBody>
              <a:bodyPr wrap="none">
                <a:spAutoFit/>
              </a:bodyPr>
              <a:lstStyle/>
              <a:p>
                <a:pPr algn="ctr"/>
                <a:r>
                  <a:rPr lang="es-MX" sz="800" b="1"/>
                  <a:t>Puerto</a:t>
                </a:r>
              </a:p>
              <a:p>
                <a:pPr algn="ctr"/>
                <a:r>
                  <a:rPr lang="es-MX" sz="800" b="1"/>
                  <a:t>Lerdo</a:t>
                </a:r>
              </a:p>
            </p:txBody>
          </p:sp>
        </p:grpSp>
      </p:grpSp>
      <p:sp>
        <p:nvSpPr>
          <p:cNvPr id="185" name="184 CuadroTexto"/>
          <p:cNvSpPr txBox="1">
            <a:spLocks noChangeArrowheads="1"/>
          </p:cNvSpPr>
          <p:nvPr/>
        </p:nvSpPr>
        <p:spPr bwMode="auto">
          <a:xfrm>
            <a:off x="284163" y="1957859"/>
            <a:ext cx="1709122" cy="246221"/>
          </a:xfrm>
          <a:prstGeom prst="rect">
            <a:avLst/>
          </a:prstGeom>
          <a:noFill/>
          <a:ln w="9525">
            <a:noFill/>
            <a:miter lim="800000"/>
            <a:headEnd/>
            <a:tailEnd/>
          </a:ln>
        </p:spPr>
        <p:txBody>
          <a:bodyPr wrap="none">
            <a:spAutoFit/>
          </a:bodyPr>
          <a:lstStyle/>
          <a:p>
            <a:r>
              <a:rPr lang="es-MX" sz="1000" b="1" dirty="0"/>
              <a:t>Cruce Fronterizo El Berrendo</a:t>
            </a:r>
          </a:p>
        </p:txBody>
      </p:sp>
      <p:sp>
        <p:nvSpPr>
          <p:cNvPr id="186" name="185 CuadroTexto"/>
          <p:cNvSpPr txBox="1">
            <a:spLocks noChangeArrowheads="1"/>
          </p:cNvSpPr>
          <p:nvPr/>
        </p:nvSpPr>
        <p:spPr bwMode="auto">
          <a:xfrm>
            <a:off x="284163" y="3250878"/>
            <a:ext cx="1905000" cy="246062"/>
          </a:xfrm>
          <a:prstGeom prst="rect">
            <a:avLst/>
          </a:prstGeom>
          <a:noFill/>
          <a:ln w="9525">
            <a:noFill/>
            <a:miter lim="800000"/>
            <a:headEnd/>
            <a:tailEnd/>
          </a:ln>
        </p:spPr>
        <p:txBody>
          <a:bodyPr wrap="none">
            <a:spAutoFit/>
          </a:bodyPr>
          <a:lstStyle/>
          <a:p>
            <a:r>
              <a:rPr lang="es-MX" sz="1000" b="1">
                <a:cs typeface="Arial" charset="0"/>
              </a:rPr>
              <a:t>Cruce Fronterizo Guadalupe</a:t>
            </a:r>
          </a:p>
        </p:txBody>
      </p:sp>
      <p:grpSp>
        <p:nvGrpSpPr>
          <p:cNvPr id="187" name="174 Grupo"/>
          <p:cNvGrpSpPr>
            <a:grpSpLocks/>
          </p:cNvGrpSpPr>
          <p:nvPr/>
        </p:nvGrpSpPr>
        <p:grpSpPr bwMode="auto">
          <a:xfrm>
            <a:off x="2765425" y="1630834"/>
            <a:ext cx="809625" cy="542925"/>
            <a:chOff x="2705475" y="1062377"/>
            <a:chExt cx="809691" cy="541867"/>
          </a:xfrm>
        </p:grpSpPr>
        <p:sp>
          <p:nvSpPr>
            <p:cNvPr id="188" name="187 Llamada rectangular redondeada"/>
            <p:cNvSpPr/>
            <p:nvPr/>
          </p:nvSpPr>
          <p:spPr>
            <a:xfrm>
              <a:off x="2775331" y="1094065"/>
              <a:ext cx="639815" cy="280439"/>
            </a:xfrm>
            <a:prstGeom prst="wedgeRoundRectCallout">
              <a:avLst>
                <a:gd name="adj1" fmla="val 56019"/>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89" name="173 CuadroTexto"/>
            <p:cNvSpPr txBox="1">
              <a:spLocks noChangeArrowheads="1"/>
            </p:cNvSpPr>
            <p:nvPr/>
          </p:nvSpPr>
          <p:spPr bwMode="auto">
            <a:xfrm>
              <a:off x="2705475" y="1062377"/>
              <a:ext cx="768160" cy="338554"/>
            </a:xfrm>
            <a:prstGeom prst="rect">
              <a:avLst/>
            </a:prstGeom>
            <a:noFill/>
            <a:ln w="9525">
              <a:noFill/>
              <a:miter lim="800000"/>
              <a:headEnd/>
              <a:tailEnd/>
            </a:ln>
          </p:spPr>
          <p:txBody>
            <a:bodyPr wrap="none">
              <a:spAutoFit/>
            </a:bodyPr>
            <a:lstStyle/>
            <a:p>
              <a:pPr algn="ctr"/>
              <a:r>
                <a:rPr lang="es-MX" sz="800" b="1"/>
                <a:t>Puerto</a:t>
              </a:r>
            </a:p>
            <a:p>
              <a:pPr algn="ctr"/>
              <a:r>
                <a:rPr lang="es-MX" sz="800" b="1"/>
                <a:t>El Berrendo</a:t>
              </a:r>
            </a:p>
          </p:txBody>
        </p:sp>
        <p:sp>
          <p:nvSpPr>
            <p:cNvPr id="190" name="189 Elipse"/>
            <p:cNvSpPr/>
            <p:nvPr/>
          </p:nvSpPr>
          <p:spPr>
            <a:xfrm>
              <a:off x="3415146" y="1494919"/>
              <a:ext cx="100020" cy="1093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191" name="93 Grupo"/>
          <p:cNvGrpSpPr>
            <a:grpSpLocks/>
          </p:cNvGrpSpPr>
          <p:nvPr/>
        </p:nvGrpSpPr>
        <p:grpSpPr bwMode="auto">
          <a:xfrm>
            <a:off x="2765425" y="1630834"/>
            <a:ext cx="809625" cy="592137"/>
            <a:chOff x="2705100" y="1052513"/>
            <a:chExt cx="809625" cy="592883"/>
          </a:xfrm>
        </p:grpSpPr>
        <p:grpSp>
          <p:nvGrpSpPr>
            <p:cNvPr id="192" name="174 Grupo"/>
            <p:cNvGrpSpPr>
              <a:grpSpLocks/>
            </p:cNvGrpSpPr>
            <p:nvPr/>
          </p:nvGrpSpPr>
          <p:grpSpPr bwMode="auto">
            <a:xfrm>
              <a:off x="2705100" y="1052513"/>
              <a:ext cx="809625" cy="542925"/>
              <a:chOff x="2705475" y="1062377"/>
              <a:chExt cx="809691" cy="541867"/>
            </a:xfrm>
          </p:grpSpPr>
          <p:sp>
            <p:nvSpPr>
              <p:cNvPr id="194" name="193 Llamada rectangular redondeada"/>
              <p:cNvSpPr/>
              <p:nvPr/>
            </p:nvSpPr>
            <p:spPr>
              <a:xfrm>
                <a:off x="2775331" y="1094105"/>
                <a:ext cx="639815" cy="280793"/>
              </a:xfrm>
              <a:prstGeom prst="wedgeRoundRectCallout">
                <a:avLst>
                  <a:gd name="adj1" fmla="val 56019"/>
                  <a:gd name="adj2" fmla="val 915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5" name="173 CuadroTexto"/>
              <p:cNvSpPr txBox="1">
                <a:spLocks noChangeArrowheads="1"/>
              </p:cNvSpPr>
              <p:nvPr/>
            </p:nvSpPr>
            <p:spPr bwMode="auto">
              <a:xfrm>
                <a:off x="2705475" y="1062377"/>
                <a:ext cx="768160" cy="338554"/>
              </a:xfrm>
              <a:prstGeom prst="rect">
                <a:avLst/>
              </a:prstGeom>
              <a:noFill/>
              <a:ln w="9525">
                <a:noFill/>
                <a:miter lim="800000"/>
                <a:headEnd/>
                <a:tailEnd/>
              </a:ln>
            </p:spPr>
            <p:txBody>
              <a:bodyPr wrap="none">
                <a:spAutoFit/>
              </a:bodyPr>
              <a:lstStyle/>
              <a:p>
                <a:pPr algn="ctr"/>
                <a:r>
                  <a:rPr lang="es-MX" sz="800" b="1"/>
                  <a:t>Puerto</a:t>
                </a:r>
              </a:p>
              <a:p>
                <a:pPr algn="ctr"/>
                <a:r>
                  <a:rPr lang="es-MX" sz="800" b="1"/>
                  <a:t>El Berrendo</a:t>
                </a:r>
              </a:p>
            </p:txBody>
          </p:sp>
          <p:sp>
            <p:nvSpPr>
              <p:cNvPr id="196" name="195 Elipse"/>
              <p:cNvSpPr/>
              <p:nvPr/>
            </p:nvSpPr>
            <p:spPr>
              <a:xfrm>
                <a:off x="3415146" y="1495464"/>
                <a:ext cx="100020" cy="10946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193" name="92 Forma libre"/>
            <p:cNvSpPr/>
            <p:nvPr/>
          </p:nvSpPr>
          <p:spPr>
            <a:xfrm>
              <a:off x="3351213" y="1572279"/>
              <a:ext cx="96837" cy="73117"/>
            </a:xfrm>
            <a:custGeom>
              <a:avLst/>
              <a:gdLst>
                <a:gd name="connsiteX0" fmla="*/ 0 w 96942"/>
                <a:gd name="connsiteY0" fmla="*/ 73362 h 73362"/>
                <a:gd name="connsiteX1" fmla="*/ 28821 w 96942"/>
                <a:gd name="connsiteY1" fmla="*/ 65502 h 73362"/>
                <a:gd name="connsiteX2" fmla="*/ 28821 w 96942"/>
                <a:gd name="connsiteY2" fmla="*/ 65502 h 73362"/>
                <a:gd name="connsiteX3" fmla="*/ 39301 w 96942"/>
                <a:gd name="connsiteY3" fmla="*/ 62882 h 73362"/>
                <a:gd name="connsiteX4" fmla="*/ 55021 w 96942"/>
                <a:gd name="connsiteY4" fmla="*/ 57642 h 73362"/>
                <a:gd name="connsiteX5" fmla="*/ 62882 w 96942"/>
                <a:gd name="connsiteY5" fmla="*/ 55022 h 73362"/>
                <a:gd name="connsiteX6" fmla="*/ 68122 w 96942"/>
                <a:gd name="connsiteY6" fmla="*/ 49781 h 73362"/>
                <a:gd name="connsiteX7" fmla="*/ 83842 w 96942"/>
                <a:gd name="connsiteY7" fmla="*/ 39301 h 73362"/>
                <a:gd name="connsiteX8" fmla="*/ 91702 w 96942"/>
                <a:gd name="connsiteY8" fmla="*/ 23581 h 73362"/>
                <a:gd name="connsiteX9" fmla="*/ 94322 w 96942"/>
                <a:gd name="connsiteY9" fmla="*/ 15721 h 73362"/>
                <a:gd name="connsiteX10" fmla="*/ 96942 w 96942"/>
                <a:gd name="connsiteY10" fmla="*/ 0 h 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942" h="73362">
                  <a:moveTo>
                    <a:pt x="0" y="73362"/>
                  </a:moveTo>
                  <a:cubicBezTo>
                    <a:pt x="18517" y="69659"/>
                    <a:pt x="8876" y="72150"/>
                    <a:pt x="28821" y="65502"/>
                  </a:cubicBezTo>
                  <a:lnTo>
                    <a:pt x="28821" y="65502"/>
                  </a:lnTo>
                  <a:cubicBezTo>
                    <a:pt x="32314" y="64629"/>
                    <a:pt x="35852" y="63917"/>
                    <a:pt x="39301" y="62882"/>
                  </a:cubicBezTo>
                  <a:cubicBezTo>
                    <a:pt x="44592" y="61295"/>
                    <a:pt x="49781" y="59389"/>
                    <a:pt x="55021" y="57642"/>
                  </a:cubicBezTo>
                  <a:lnTo>
                    <a:pt x="62882" y="55022"/>
                  </a:lnTo>
                  <a:cubicBezTo>
                    <a:pt x="64629" y="53275"/>
                    <a:pt x="66146" y="51263"/>
                    <a:pt x="68122" y="49781"/>
                  </a:cubicBezTo>
                  <a:cubicBezTo>
                    <a:pt x="73160" y="46002"/>
                    <a:pt x="83842" y="39301"/>
                    <a:pt x="83842" y="39301"/>
                  </a:cubicBezTo>
                  <a:cubicBezTo>
                    <a:pt x="90427" y="19545"/>
                    <a:pt x="81544" y="43897"/>
                    <a:pt x="91702" y="23581"/>
                  </a:cubicBezTo>
                  <a:cubicBezTo>
                    <a:pt x="92937" y="21111"/>
                    <a:pt x="93449" y="18341"/>
                    <a:pt x="94322" y="15721"/>
                  </a:cubicBezTo>
                  <a:lnTo>
                    <a:pt x="96942" y="0"/>
                  </a:lnTo>
                </a:path>
              </a:pathLst>
            </a:custGeom>
            <a:solidFill>
              <a:srgbClr val="FF0000"/>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grpSp>
        <p:nvGrpSpPr>
          <p:cNvPr id="197" name="184 Grupo"/>
          <p:cNvGrpSpPr>
            <a:grpSpLocks/>
          </p:cNvGrpSpPr>
          <p:nvPr/>
        </p:nvGrpSpPr>
        <p:grpSpPr bwMode="auto">
          <a:xfrm>
            <a:off x="5281613" y="2108671"/>
            <a:ext cx="881062" cy="522288"/>
            <a:chOff x="4694572" y="1451002"/>
            <a:chExt cx="881297" cy="521188"/>
          </a:xfrm>
        </p:grpSpPr>
        <p:sp>
          <p:nvSpPr>
            <p:cNvPr id="198" name="197 Llamada rectangular redondeada"/>
            <p:cNvSpPr/>
            <p:nvPr/>
          </p:nvSpPr>
          <p:spPr>
            <a:xfrm rot="10800000">
              <a:off x="4767616" y="1660111"/>
              <a:ext cx="597059" cy="280396"/>
            </a:xfrm>
            <a:prstGeom prst="wedgeRoundRectCallout">
              <a:avLst>
                <a:gd name="adj1" fmla="val -71085"/>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9" name="186 CuadroTexto"/>
            <p:cNvSpPr txBox="1">
              <a:spLocks noChangeArrowheads="1"/>
            </p:cNvSpPr>
            <p:nvPr/>
          </p:nvSpPr>
          <p:spPr bwMode="auto">
            <a:xfrm>
              <a:off x="4694572" y="1633636"/>
              <a:ext cx="716863" cy="338554"/>
            </a:xfrm>
            <a:prstGeom prst="rect">
              <a:avLst/>
            </a:prstGeom>
            <a:noFill/>
            <a:ln w="9525">
              <a:noFill/>
              <a:miter lim="800000"/>
              <a:headEnd/>
              <a:tailEnd/>
            </a:ln>
          </p:spPr>
          <p:txBody>
            <a:bodyPr wrap="none">
              <a:spAutoFit/>
            </a:bodyPr>
            <a:lstStyle/>
            <a:p>
              <a:pPr algn="ctr"/>
              <a:r>
                <a:rPr lang="es-MX" sz="800" b="1"/>
                <a:t>Puerto</a:t>
              </a:r>
            </a:p>
            <a:p>
              <a:pPr algn="ctr"/>
              <a:r>
                <a:rPr lang="es-MX" sz="800" b="1"/>
                <a:t>Guadalupe</a:t>
              </a:r>
            </a:p>
          </p:txBody>
        </p:sp>
        <p:sp>
          <p:nvSpPr>
            <p:cNvPr id="200" name="199 Elipse"/>
            <p:cNvSpPr/>
            <p:nvPr/>
          </p:nvSpPr>
          <p:spPr>
            <a:xfrm>
              <a:off x="5475830" y="1451002"/>
              <a:ext cx="100039" cy="1093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201" name="184 Grupo"/>
          <p:cNvGrpSpPr>
            <a:grpSpLocks/>
          </p:cNvGrpSpPr>
          <p:nvPr/>
        </p:nvGrpSpPr>
        <p:grpSpPr bwMode="auto">
          <a:xfrm>
            <a:off x="5281613" y="2108671"/>
            <a:ext cx="881062" cy="522288"/>
            <a:chOff x="4694572" y="1451002"/>
            <a:chExt cx="881297" cy="521188"/>
          </a:xfrm>
        </p:grpSpPr>
        <p:sp>
          <p:nvSpPr>
            <p:cNvPr id="202" name="201 Llamada rectangular redondeada"/>
            <p:cNvSpPr/>
            <p:nvPr/>
          </p:nvSpPr>
          <p:spPr>
            <a:xfrm rot="10800000">
              <a:off x="4767616" y="1660111"/>
              <a:ext cx="597059" cy="280396"/>
            </a:xfrm>
            <a:prstGeom prst="wedgeRoundRectCallout">
              <a:avLst>
                <a:gd name="adj1" fmla="val -71085"/>
                <a:gd name="adj2" fmla="val 9152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03" name="186 CuadroTexto"/>
            <p:cNvSpPr txBox="1">
              <a:spLocks noChangeArrowheads="1"/>
            </p:cNvSpPr>
            <p:nvPr/>
          </p:nvSpPr>
          <p:spPr bwMode="auto">
            <a:xfrm>
              <a:off x="4694572" y="1633636"/>
              <a:ext cx="716863" cy="338554"/>
            </a:xfrm>
            <a:prstGeom prst="rect">
              <a:avLst/>
            </a:prstGeom>
            <a:noFill/>
            <a:ln w="9525">
              <a:noFill/>
              <a:miter lim="800000"/>
              <a:headEnd/>
              <a:tailEnd/>
            </a:ln>
          </p:spPr>
          <p:txBody>
            <a:bodyPr wrap="none">
              <a:spAutoFit/>
            </a:bodyPr>
            <a:lstStyle/>
            <a:p>
              <a:pPr algn="ctr"/>
              <a:r>
                <a:rPr lang="es-MX" sz="800" b="1" dirty="0"/>
                <a:t>Puerto</a:t>
              </a:r>
            </a:p>
            <a:p>
              <a:pPr algn="ctr"/>
              <a:r>
                <a:rPr lang="es-MX" sz="800" b="1" dirty="0"/>
                <a:t>Guadalupe</a:t>
              </a:r>
            </a:p>
          </p:txBody>
        </p:sp>
        <p:sp>
          <p:nvSpPr>
            <p:cNvPr id="204" name="203 Elipse"/>
            <p:cNvSpPr/>
            <p:nvPr/>
          </p:nvSpPr>
          <p:spPr>
            <a:xfrm>
              <a:off x="5475830" y="1451002"/>
              <a:ext cx="100039" cy="1093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pic>
        <p:nvPicPr>
          <p:cNvPr id="205" name="Picture 2" descr="Y:\Javier Rocha\03 CONSTRUCCION 2016-2021\02 DIRECCION\03 PRESENTACIONES\05 24-05-17 FORO DE CONSULTA INFRAESTRUCTURA 2030\00 MATERIAL DE APOYO\4 tema Infra Fronteriza.png"/>
          <p:cNvPicPr>
            <a:picLocks noChangeAspect="1" noChangeArrowheads="1"/>
          </p:cNvPicPr>
          <p:nvPr/>
        </p:nvPicPr>
        <p:blipFill>
          <a:blip r:embed="rId8" cstate="print"/>
          <a:srcRect l="8291" t="8188" r="7224" b="42681"/>
          <a:stretch>
            <a:fillRect/>
          </a:stretch>
        </p:blipFill>
        <p:spPr bwMode="auto">
          <a:xfrm>
            <a:off x="4968044" y="800708"/>
            <a:ext cx="3816424" cy="326731"/>
          </a:xfrm>
          <a:prstGeom prst="rect">
            <a:avLst/>
          </a:prstGeom>
          <a:noFill/>
        </p:spPr>
      </p:pic>
      <p:grpSp>
        <p:nvGrpSpPr>
          <p:cNvPr id="114" name="31 Grupo"/>
          <p:cNvGrpSpPr>
            <a:grpSpLocks/>
          </p:cNvGrpSpPr>
          <p:nvPr/>
        </p:nvGrpSpPr>
        <p:grpSpPr bwMode="auto">
          <a:xfrm>
            <a:off x="279400" y="3969061"/>
            <a:ext cx="2924448" cy="325624"/>
            <a:chOff x="304693" y="2240865"/>
            <a:chExt cx="2995936" cy="325994"/>
          </a:xfrm>
        </p:grpSpPr>
        <p:sp>
          <p:nvSpPr>
            <p:cNvPr id="115" name="29 CuadroTexto"/>
            <p:cNvSpPr txBox="1">
              <a:spLocks noChangeArrowheads="1"/>
            </p:cNvSpPr>
            <p:nvPr/>
          </p:nvSpPr>
          <p:spPr bwMode="auto">
            <a:xfrm>
              <a:off x="304693" y="2240865"/>
              <a:ext cx="2995936" cy="308127"/>
            </a:xfrm>
            <a:prstGeom prst="rect">
              <a:avLst/>
            </a:prstGeom>
            <a:noFill/>
            <a:ln w="9525">
              <a:noFill/>
              <a:miter lim="800000"/>
              <a:headEnd/>
              <a:tailEnd/>
            </a:ln>
          </p:spPr>
          <p:txBody>
            <a:bodyPr wrap="square">
              <a:spAutoFit/>
            </a:bodyPr>
            <a:lstStyle/>
            <a:p>
              <a:r>
                <a:rPr lang="es-MX" sz="1400" b="1" dirty="0"/>
                <a:t>Cruces Fronterizos </a:t>
              </a:r>
              <a:r>
                <a:rPr lang="es-MX" sz="1400" b="1" dirty="0" smtClean="0"/>
                <a:t>por Modernizar</a:t>
              </a:r>
              <a:endParaRPr lang="es-MX" sz="1400" b="1" dirty="0"/>
            </a:p>
          </p:txBody>
        </p:sp>
        <p:cxnSp>
          <p:nvCxnSpPr>
            <p:cNvPr id="116" name="115 Conector recto"/>
            <p:cNvCxnSpPr/>
            <p:nvPr/>
          </p:nvCxnSpPr>
          <p:spPr>
            <a:xfrm flipV="1">
              <a:off x="396752" y="2565268"/>
              <a:ext cx="2615895" cy="1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3" name="102 CuadroTexto"/>
          <p:cNvSpPr txBox="1">
            <a:spLocks noChangeArrowheads="1"/>
          </p:cNvSpPr>
          <p:nvPr/>
        </p:nvSpPr>
        <p:spPr bwMode="auto">
          <a:xfrm>
            <a:off x="266800" y="5157192"/>
            <a:ext cx="1712912" cy="246062"/>
          </a:xfrm>
          <a:prstGeom prst="rect">
            <a:avLst/>
          </a:prstGeom>
          <a:noFill/>
          <a:ln w="9525">
            <a:noFill/>
            <a:miter lim="800000"/>
            <a:headEnd/>
            <a:tailEnd/>
          </a:ln>
        </p:spPr>
        <p:txBody>
          <a:bodyPr wrap="none">
            <a:spAutoFit/>
          </a:bodyPr>
          <a:lstStyle/>
          <a:p>
            <a:r>
              <a:rPr lang="es-MX" sz="1000" b="1" dirty="0">
                <a:cs typeface="Arial" charset="0"/>
              </a:rPr>
              <a:t>Cruce Fronterizo Ojinaga</a:t>
            </a:r>
          </a:p>
        </p:txBody>
      </p:sp>
      <p:grpSp>
        <p:nvGrpSpPr>
          <p:cNvPr id="104" name="184 Grupo"/>
          <p:cNvGrpSpPr>
            <a:grpSpLocks/>
          </p:cNvGrpSpPr>
          <p:nvPr/>
        </p:nvGrpSpPr>
        <p:grpSpPr bwMode="auto">
          <a:xfrm>
            <a:off x="5275114" y="2114624"/>
            <a:ext cx="881062" cy="522288"/>
            <a:chOff x="4694572" y="1451002"/>
            <a:chExt cx="881297" cy="521188"/>
          </a:xfrm>
        </p:grpSpPr>
        <p:sp>
          <p:nvSpPr>
            <p:cNvPr id="105" name="104 Llamada rectangular redondeada"/>
            <p:cNvSpPr/>
            <p:nvPr/>
          </p:nvSpPr>
          <p:spPr>
            <a:xfrm rot="10800000">
              <a:off x="4767616" y="1660111"/>
              <a:ext cx="597059" cy="280396"/>
            </a:xfrm>
            <a:prstGeom prst="wedgeRoundRectCallout">
              <a:avLst>
                <a:gd name="adj1" fmla="val -71085"/>
                <a:gd name="adj2" fmla="val 915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6" name="186 CuadroTexto"/>
            <p:cNvSpPr txBox="1">
              <a:spLocks noChangeArrowheads="1"/>
            </p:cNvSpPr>
            <p:nvPr/>
          </p:nvSpPr>
          <p:spPr bwMode="auto">
            <a:xfrm>
              <a:off x="4694572" y="1633636"/>
              <a:ext cx="716863" cy="338554"/>
            </a:xfrm>
            <a:prstGeom prst="rect">
              <a:avLst/>
            </a:prstGeom>
            <a:noFill/>
            <a:ln w="9525">
              <a:noFill/>
              <a:miter lim="800000"/>
              <a:headEnd/>
              <a:tailEnd/>
            </a:ln>
          </p:spPr>
          <p:txBody>
            <a:bodyPr wrap="none">
              <a:spAutoFit/>
            </a:bodyPr>
            <a:lstStyle/>
            <a:p>
              <a:pPr algn="ctr"/>
              <a:r>
                <a:rPr lang="es-MX" sz="800" b="1" dirty="0"/>
                <a:t>Puerto</a:t>
              </a:r>
            </a:p>
            <a:p>
              <a:pPr algn="ctr"/>
              <a:r>
                <a:rPr lang="es-MX" sz="800" b="1" dirty="0"/>
                <a:t>Guadalupe</a:t>
              </a:r>
            </a:p>
          </p:txBody>
        </p:sp>
        <p:sp>
          <p:nvSpPr>
            <p:cNvPr id="107" name="106 Elipse"/>
            <p:cNvSpPr/>
            <p:nvPr/>
          </p:nvSpPr>
          <p:spPr>
            <a:xfrm>
              <a:off x="5475830" y="1451002"/>
              <a:ext cx="100039" cy="10930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Effect transition="in" filter="fade">
                                      <p:cBhvr>
                                        <p:cTn id="9" dur="1000"/>
                                        <p:tgtEl>
                                          <p:spTgt spid="122"/>
                                        </p:tgtEl>
                                      </p:cBhvr>
                                    </p:animEffect>
                                  </p:childTnLst>
                                </p:cTn>
                              </p:par>
                              <p:par>
                                <p:cTn id="10" presetID="12" presetClass="entr" presetSubtype="4" fill="hold"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slide(fromBottom)">
                                      <p:cBhvr>
                                        <p:cTn id="12" dur="1000"/>
                                        <p:tgtEl>
                                          <p:spTgt spid="123"/>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09"/>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85"/>
                                        </p:tgtEl>
                                        <p:attrNameLst>
                                          <p:attrName>style.visibility</p:attrName>
                                        </p:attrNameLst>
                                      </p:cBhvr>
                                      <p:to>
                                        <p:strVal val="visible"/>
                                      </p:to>
                                    </p:set>
                                    <p:animEffect transition="in" filter="wipe(left)">
                                      <p:cBhvr>
                                        <p:cTn id="19" dur="2000"/>
                                        <p:tgtEl>
                                          <p:spTgt spid="185"/>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1000"/>
                                        <p:tgtEl>
                                          <p:spTgt spid="18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left)">
                                      <p:cBhvr>
                                        <p:cTn id="27" dur="2000"/>
                                        <p:tgtEl>
                                          <p:spTgt spid="112"/>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right)">
                                      <p:cBhvr>
                                        <p:cTn id="31" dur="1000"/>
                                        <p:tgtEl>
                                          <p:spTgt spid="124"/>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left)">
                                      <p:cBhvr>
                                        <p:cTn id="35" dur="2000"/>
                                        <p:tgtEl>
                                          <p:spTgt spid="113"/>
                                        </p:tgtEl>
                                      </p:cBhvr>
                                    </p:animEffect>
                                  </p:childTnLst>
                                </p:cTn>
                              </p:par>
                            </p:childTnLst>
                          </p:cTn>
                        </p:par>
                        <p:par>
                          <p:cTn id="36" fill="hold">
                            <p:stCondLst>
                              <p:cond delay="9000"/>
                            </p:stCondLst>
                            <p:childTnLst>
                              <p:par>
                                <p:cTn id="37" presetID="22" presetClass="entr" presetSubtype="2"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wipe(right)">
                                      <p:cBhvr>
                                        <p:cTn id="39" dur="1000"/>
                                        <p:tgtEl>
                                          <p:spTgt spid="132"/>
                                        </p:tgtEl>
                                      </p:cBhvr>
                                    </p:animEffect>
                                  </p:childTnLst>
                                </p:cTn>
                              </p:par>
                            </p:childTnLst>
                          </p:cTn>
                        </p:par>
                        <p:par>
                          <p:cTn id="40" fill="hold">
                            <p:stCondLst>
                              <p:cond delay="10000"/>
                            </p:stCondLst>
                            <p:childTnLst>
                              <p:par>
                                <p:cTn id="41" presetID="22" presetClass="entr" presetSubtype="8"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2000"/>
                                        <p:tgtEl>
                                          <p:spTgt spid="121"/>
                                        </p:tgtEl>
                                      </p:cBhvr>
                                    </p:animEffect>
                                  </p:childTnLst>
                                </p:cTn>
                              </p:par>
                            </p:childTnLst>
                          </p:cTn>
                        </p:par>
                        <p:par>
                          <p:cTn id="44" fill="hold">
                            <p:stCondLst>
                              <p:cond delay="12000"/>
                            </p:stCondLst>
                            <p:childTnLst>
                              <p:par>
                                <p:cTn id="45" presetID="22" presetClass="entr" presetSubtype="4"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wipe(down)">
                                      <p:cBhvr>
                                        <p:cTn id="47" dur="1000"/>
                                        <p:tgtEl>
                                          <p:spTgt spid="137"/>
                                        </p:tgtEl>
                                      </p:cBhvr>
                                    </p:animEffect>
                                  </p:childTnLst>
                                </p:cTn>
                              </p:par>
                            </p:childTnLst>
                          </p:cTn>
                        </p:par>
                        <p:par>
                          <p:cTn id="48" fill="hold">
                            <p:stCondLst>
                              <p:cond delay="13000"/>
                            </p:stCondLst>
                            <p:childTnLst>
                              <p:par>
                                <p:cTn id="49" presetID="22" presetClass="entr" presetSubtype="8" fill="hold" grpId="0" nodeType="afterEffect">
                                  <p:stCondLst>
                                    <p:cond delay="0"/>
                                  </p:stCondLst>
                                  <p:childTnLst>
                                    <p:set>
                                      <p:cBhvr>
                                        <p:cTn id="50" dur="1" fill="hold">
                                          <p:stCondLst>
                                            <p:cond delay="0"/>
                                          </p:stCondLst>
                                        </p:cTn>
                                        <p:tgtEl>
                                          <p:spTgt spid="179"/>
                                        </p:tgtEl>
                                        <p:attrNameLst>
                                          <p:attrName>style.visibility</p:attrName>
                                        </p:attrNameLst>
                                      </p:cBhvr>
                                      <p:to>
                                        <p:strVal val="visible"/>
                                      </p:to>
                                    </p:set>
                                    <p:animEffect transition="in" filter="wipe(left)">
                                      <p:cBhvr>
                                        <p:cTn id="51" dur="2000"/>
                                        <p:tgtEl>
                                          <p:spTgt spid="179"/>
                                        </p:tgtEl>
                                      </p:cBhvr>
                                    </p:animEffect>
                                  </p:childTnLst>
                                </p:cTn>
                              </p:par>
                            </p:childTnLst>
                          </p:cTn>
                        </p:par>
                        <p:par>
                          <p:cTn id="52" fill="hold">
                            <p:stCondLst>
                              <p:cond delay="15000"/>
                            </p:stCondLst>
                            <p:childTnLst>
                              <p:par>
                                <p:cTn id="53" presetID="22" presetClass="entr" presetSubtype="8" fill="hold" nodeType="afterEffect">
                                  <p:stCondLst>
                                    <p:cond delay="0"/>
                                  </p:stCondLst>
                                  <p:childTnLst>
                                    <p:set>
                                      <p:cBhvr>
                                        <p:cTn id="54" dur="1" fill="hold">
                                          <p:stCondLst>
                                            <p:cond delay="0"/>
                                          </p:stCondLst>
                                        </p:cTn>
                                        <p:tgtEl>
                                          <p:spTgt spid="180"/>
                                        </p:tgtEl>
                                        <p:attrNameLst>
                                          <p:attrName>style.visibility</p:attrName>
                                        </p:attrNameLst>
                                      </p:cBhvr>
                                      <p:to>
                                        <p:strVal val="visible"/>
                                      </p:to>
                                    </p:set>
                                    <p:animEffect transition="in" filter="wipe(left)">
                                      <p:cBhvr>
                                        <p:cTn id="55" dur="1000"/>
                                        <p:tgtEl>
                                          <p:spTgt spid="180"/>
                                        </p:tgtEl>
                                      </p:cBhvr>
                                    </p:animEffect>
                                  </p:childTnLst>
                                </p:cTn>
                              </p:par>
                            </p:childTnLst>
                          </p:cTn>
                        </p:par>
                        <p:par>
                          <p:cTn id="56" fill="hold">
                            <p:stCondLst>
                              <p:cond delay="16000"/>
                            </p:stCondLst>
                            <p:childTnLst>
                              <p:par>
                                <p:cTn id="57" presetID="22" presetClass="entr" presetSubtype="8" fill="hold" grpId="0" nodeType="after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wipe(left)">
                                      <p:cBhvr>
                                        <p:cTn id="59" dur="2000"/>
                                        <p:tgtEl>
                                          <p:spTgt spid="129"/>
                                        </p:tgtEl>
                                      </p:cBhvr>
                                    </p:animEffect>
                                  </p:childTnLst>
                                </p:cTn>
                              </p:par>
                            </p:childTnLst>
                          </p:cTn>
                        </p:par>
                        <p:par>
                          <p:cTn id="60" fill="hold">
                            <p:stCondLst>
                              <p:cond delay="18000"/>
                            </p:stCondLst>
                            <p:childTnLst>
                              <p:par>
                                <p:cTn id="61" presetID="22" presetClass="entr" presetSubtype="8" fill="hold" nodeType="after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wipe(left)">
                                      <p:cBhvr>
                                        <p:cTn id="63" dur="1000"/>
                                        <p:tgtEl>
                                          <p:spTgt spid="142"/>
                                        </p:tgtEl>
                                      </p:cBhvr>
                                    </p:animEffect>
                                  </p:childTnLst>
                                </p:cTn>
                              </p:par>
                            </p:childTnLst>
                          </p:cTn>
                        </p:par>
                        <p:par>
                          <p:cTn id="64" fill="hold">
                            <p:stCondLst>
                              <p:cond delay="19000"/>
                            </p:stCondLst>
                            <p:childTnLst>
                              <p:par>
                                <p:cTn id="65" presetID="22" presetClass="entr" presetSubtype="8" fill="hold" grpId="0" nodeType="afterEffect">
                                  <p:stCondLst>
                                    <p:cond delay="0"/>
                                  </p:stCondLst>
                                  <p:childTnLst>
                                    <p:set>
                                      <p:cBhvr>
                                        <p:cTn id="66" dur="1" fill="hold">
                                          <p:stCondLst>
                                            <p:cond delay="0"/>
                                          </p:stCondLst>
                                        </p:cTn>
                                        <p:tgtEl>
                                          <p:spTgt spid="177"/>
                                        </p:tgtEl>
                                        <p:attrNameLst>
                                          <p:attrName>style.visibility</p:attrName>
                                        </p:attrNameLst>
                                      </p:cBhvr>
                                      <p:to>
                                        <p:strVal val="visible"/>
                                      </p:to>
                                    </p:set>
                                    <p:animEffect transition="in" filter="wipe(left)">
                                      <p:cBhvr>
                                        <p:cTn id="67" dur="2000"/>
                                        <p:tgtEl>
                                          <p:spTgt spid="177"/>
                                        </p:tgtEl>
                                      </p:cBhvr>
                                    </p:animEffect>
                                  </p:childTnLst>
                                </p:cTn>
                              </p:par>
                            </p:childTnLst>
                          </p:cTn>
                        </p:par>
                        <p:par>
                          <p:cTn id="68" fill="hold">
                            <p:stCondLst>
                              <p:cond delay="21000"/>
                            </p:stCondLst>
                            <p:childTnLst>
                              <p:par>
                                <p:cTn id="69" presetID="22" presetClass="entr" presetSubtype="8" fill="hold"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left)">
                                      <p:cBhvr>
                                        <p:cTn id="71" dur="1000"/>
                                        <p:tgtEl>
                                          <p:spTgt spid="146"/>
                                        </p:tgtEl>
                                      </p:cBhvr>
                                    </p:animEffect>
                                  </p:childTnLst>
                                </p:cTn>
                              </p:par>
                            </p:childTnLst>
                          </p:cTn>
                        </p:par>
                        <p:par>
                          <p:cTn id="72" fill="hold">
                            <p:stCondLst>
                              <p:cond delay="22000"/>
                            </p:stCondLst>
                            <p:childTnLst>
                              <p:par>
                                <p:cTn id="73" presetID="22" presetClass="entr" presetSubtype="8" fill="hold" grpId="0" nodeType="after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wipe(left)">
                                      <p:cBhvr>
                                        <p:cTn id="75" dur="2000"/>
                                        <p:tgtEl>
                                          <p:spTgt spid="186"/>
                                        </p:tgtEl>
                                      </p:cBhvr>
                                    </p:animEffect>
                                  </p:childTnLst>
                                </p:cTn>
                              </p:par>
                            </p:childTnLst>
                          </p:cTn>
                        </p:par>
                        <p:par>
                          <p:cTn id="76" fill="hold">
                            <p:stCondLst>
                              <p:cond delay="24000"/>
                            </p:stCondLst>
                            <p:childTnLst>
                              <p:par>
                                <p:cTn id="77" presetID="22" presetClass="entr" presetSubtype="2" fill="hold" nodeType="afterEffect">
                                  <p:stCondLst>
                                    <p:cond delay="0"/>
                                  </p:stCondLst>
                                  <p:childTnLst>
                                    <p:set>
                                      <p:cBhvr>
                                        <p:cTn id="78" dur="1" fill="hold">
                                          <p:stCondLst>
                                            <p:cond delay="0"/>
                                          </p:stCondLst>
                                        </p:cTn>
                                        <p:tgtEl>
                                          <p:spTgt spid="197"/>
                                        </p:tgtEl>
                                        <p:attrNameLst>
                                          <p:attrName>style.visibility</p:attrName>
                                        </p:attrNameLst>
                                      </p:cBhvr>
                                      <p:to>
                                        <p:strVal val="visible"/>
                                      </p:to>
                                    </p:set>
                                    <p:animEffect transition="in" filter="wipe(right)">
                                      <p:cBhvr>
                                        <p:cTn id="79" dur="1000"/>
                                        <p:tgtEl>
                                          <p:spTgt spid="197"/>
                                        </p:tgtEl>
                                      </p:cBhvr>
                                    </p:animEffect>
                                  </p:childTnLst>
                                </p:cTn>
                              </p:par>
                            </p:childTnLst>
                          </p:cTn>
                        </p:par>
                        <p:par>
                          <p:cTn id="80" fill="hold">
                            <p:stCondLst>
                              <p:cond delay="25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2000"/>
                                        <p:tgtEl>
                                          <p:spTgt spid="130"/>
                                        </p:tgtEl>
                                      </p:cBhvr>
                                    </p:animEffect>
                                  </p:childTnLst>
                                </p:cTn>
                              </p:par>
                            </p:childTnLst>
                          </p:cTn>
                        </p:par>
                        <p:par>
                          <p:cTn id="84" fill="hold">
                            <p:stCondLst>
                              <p:cond delay="27000"/>
                            </p:stCondLst>
                            <p:childTnLst>
                              <p:par>
                                <p:cTn id="85" presetID="22" presetClass="entr" presetSubtype="8" fill="hold" nodeType="afterEffect">
                                  <p:stCondLst>
                                    <p:cond delay="0"/>
                                  </p:stCondLst>
                                  <p:childTnLst>
                                    <p:set>
                                      <p:cBhvr>
                                        <p:cTn id="86" dur="1" fill="hold">
                                          <p:stCondLst>
                                            <p:cond delay="0"/>
                                          </p:stCondLst>
                                        </p:cTn>
                                        <p:tgtEl>
                                          <p:spTgt spid="150"/>
                                        </p:tgtEl>
                                        <p:attrNameLst>
                                          <p:attrName>style.visibility</p:attrName>
                                        </p:attrNameLst>
                                      </p:cBhvr>
                                      <p:to>
                                        <p:strVal val="visible"/>
                                      </p:to>
                                    </p:set>
                                    <p:animEffect transition="in" filter="wipe(left)">
                                      <p:cBhvr>
                                        <p:cTn id="87" dur="1000"/>
                                        <p:tgtEl>
                                          <p:spTgt spid="150"/>
                                        </p:tgtEl>
                                      </p:cBhvr>
                                    </p:animEffect>
                                  </p:childTnLst>
                                </p:cTn>
                              </p:par>
                            </p:childTnLst>
                          </p:cTn>
                        </p:par>
                        <p:par>
                          <p:cTn id="88" fill="hold">
                            <p:stCondLst>
                              <p:cond delay="28000"/>
                            </p:stCondLst>
                            <p:childTnLst>
                              <p:par>
                                <p:cTn id="89" presetID="22" presetClass="entr" presetSubtype="8" fill="hold" grpId="0" nodeType="after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wipe(left)">
                                      <p:cBhvr>
                                        <p:cTn id="91" dur="2000"/>
                                        <p:tgtEl>
                                          <p:spTgt spid="131"/>
                                        </p:tgtEl>
                                      </p:cBhvr>
                                    </p:animEffect>
                                  </p:childTnLst>
                                </p:cTn>
                              </p:par>
                            </p:childTnLst>
                          </p:cTn>
                        </p:par>
                        <p:par>
                          <p:cTn id="92" fill="hold">
                            <p:stCondLst>
                              <p:cond delay="30000"/>
                            </p:stCondLst>
                            <p:childTnLst>
                              <p:par>
                                <p:cTn id="93" presetID="22" presetClass="entr" presetSubtype="8" fill="hold" nodeType="afterEffect">
                                  <p:stCondLst>
                                    <p:cond delay="0"/>
                                  </p:stCondLst>
                                  <p:childTnLst>
                                    <p:set>
                                      <p:cBhvr>
                                        <p:cTn id="94" dur="1" fill="hold">
                                          <p:stCondLst>
                                            <p:cond delay="0"/>
                                          </p:stCondLst>
                                        </p:cTn>
                                        <p:tgtEl>
                                          <p:spTgt spid="154"/>
                                        </p:tgtEl>
                                        <p:attrNameLst>
                                          <p:attrName>style.visibility</p:attrName>
                                        </p:attrNameLst>
                                      </p:cBhvr>
                                      <p:to>
                                        <p:strVal val="visible"/>
                                      </p:to>
                                    </p:set>
                                    <p:animEffect transition="in" filter="wipe(left)">
                                      <p:cBhvr>
                                        <p:cTn id="95" dur="1000"/>
                                        <p:tgtEl>
                                          <p:spTgt spid="154"/>
                                        </p:tgtEl>
                                      </p:cBhvr>
                                    </p:animEffect>
                                  </p:childTnLst>
                                </p:cTn>
                              </p:par>
                            </p:childTnLst>
                          </p:cTn>
                        </p:par>
                        <p:par>
                          <p:cTn id="96" fill="hold">
                            <p:stCondLst>
                              <p:cond delay="31000"/>
                            </p:stCondLst>
                            <p:childTnLst>
                              <p:par>
                                <p:cTn id="97" presetID="22" presetClass="entr" presetSubtype="2" fill="hold" nodeType="afterEffect">
                                  <p:stCondLst>
                                    <p:cond delay="0"/>
                                  </p:stCondLst>
                                  <p:childTnLst>
                                    <p:set>
                                      <p:cBhvr>
                                        <p:cTn id="98" dur="1" fill="hold">
                                          <p:stCondLst>
                                            <p:cond delay="0"/>
                                          </p:stCondLst>
                                        </p:cTn>
                                        <p:tgtEl>
                                          <p:spTgt spid="201"/>
                                        </p:tgtEl>
                                        <p:attrNameLst>
                                          <p:attrName>style.visibility</p:attrName>
                                        </p:attrNameLst>
                                      </p:cBhvr>
                                      <p:to>
                                        <p:strVal val="visible"/>
                                      </p:to>
                                    </p:set>
                                    <p:animEffect transition="in" filter="wipe(right)">
                                      <p:cBhvr>
                                        <p:cTn id="99" dur="1000"/>
                                        <p:tgtEl>
                                          <p:spTgt spid="201"/>
                                        </p:tgtEl>
                                      </p:cBhvr>
                                    </p:animEffect>
                                  </p:childTnLst>
                                </p:cTn>
                              </p:par>
                            </p:childTnLst>
                          </p:cTn>
                        </p:par>
                        <p:par>
                          <p:cTn id="100" fill="hold">
                            <p:stCondLst>
                              <p:cond delay="32000"/>
                            </p:stCondLst>
                            <p:childTnLst>
                              <p:par>
                                <p:cTn id="101" presetID="22" presetClass="entr" presetSubtype="8" fill="hold" nodeType="after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wipe(left)">
                                      <p:cBhvr>
                                        <p:cTn id="103" dur="3000"/>
                                        <p:tgtEl>
                                          <p:spTgt spid="114"/>
                                        </p:tgtEl>
                                      </p:cBhvr>
                                    </p:animEffect>
                                  </p:childTnLst>
                                </p:cTn>
                              </p:par>
                            </p:childTnLst>
                          </p:cTn>
                        </p:par>
                        <p:par>
                          <p:cTn id="104" fill="hold">
                            <p:stCondLst>
                              <p:cond delay="35000"/>
                            </p:stCondLst>
                            <p:childTnLst>
                              <p:par>
                                <p:cTn id="105" presetID="22" presetClass="entr" presetSubtype="8" fill="hold" grpId="0" nodeType="after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wipe(left)">
                                      <p:cBhvr>
                                        <p:cTn id="107" dur="2000"/>
                                        <p:tgtEl>
                                          <p:spTgt spid="159"/>
                                        </p:tgtEl>
                                      </p:cBhvr>
                                    </p:animEffect>
                                  </p:childTnLst>
                                </p:cTn>
                              </p:par>
                            </p:childTnLst>
                          </p:cTn>
                        </p:par>
                        <p:par>
                          <p:cTn id="108" fill="hold">
                            <p:stCondLst>
                              <p:cond delay="37000"/>
                            </p:stCondLst>
                            <p:childTnLst>
                              <p:par>
                                <p:cTn id="109" presetID="22" presetClass="entr" presetSubtype="4" fill="hold" nodeType="afterEffect">
                                  <p:stCondLst>
                                    <p:cond delay="0"/>
                                  </p:stCondLst>
                                  <p:childTnLst>
                                    <p:set>
                                      <p:cBhvr>
                                        <p:cTn id="110" dur="1" fill="hold">
                                          <p:stCondLst>
                                            <p:cond delay="0"/>
                                          </p:stCondLst>
                                        </p:cTn>
                                        <p:tgtEl>
                                          <p:spTgt spid="191"/>
                                        </p:tgtEl>
                                        <p:attrNameLst>
                                          <p:attrName>style.visibility</p:attrName>
                                        </p:attrNameLst>
                                      </p:cBhvr>
                                      <p:to>
                                        <p:strVal val="visible"/>
                                      </p:to>
                                    </p:set>
                                    <p:animEffect transition="in" filter="wipe(down)">
                                      <p:cBhvr>
                                        <p:cTn id="111" dur="1000"/>
                                        <p:tgtEl>
                                          <p:spTgt spid="191"/>
                                        </p:tgtEl>
                                      </p:cBhvr>
                                    </p:animEffect>
                                  </p:childTnLst>
                                </p:cTn>
                              </p:par>
                            </p:childTnLst>
                          </p:cTn>
                        </p:par>
                        <p:par>
                          <p:cTn id="112" fill="hold">
                            <p:stCondLst>
                              <p:cond delay="38000"/>
                            </p:stCondLst>
                            <p:childTnLst>
                              <p:par>
                                <p:cTn id="113" presetID="22" presetClass="entr" presetSubtype="8" fill="hold" grpId="0" nodeType="afterEffect">
                                  <p:stCondLst>
                                    <p:cond delay="0"/>
                                  </p:stCondLst>
                                  <p:childTnLst>
                                    <p:set>
                                      <p:cBhvr>
                                        <p:cTn id="114" dur="1" fill="hold">
                                          <p:stCondLst>
                                            <p:cond delay="0"/>
                                          </p:stCondLst>
                                        </p:cTn>
                                        <p:tgtEl>
                                          <p:spTgt spid="160"/>
                                        </p:tgtEl>
                                        <p:attrNameLst>
                                          <p:attrName>style.visibility</p:attrName>
                                        </p:attrNameLst>
                                      </p:cBhvr>
                                      <p:to>
                                        <p:strVal val="visible"/>
                                      </p:to>
                                    </p:set>
                                    <p:animEffect transition="in" filter="wipe(left)">
                                      <p:cBhvr>
                                        <p:cTn id="115" dur="2000"/>
                                        <p:tgtEl>
                                          <p:spTgt spid="160"/>
                                        </p:tgtEl>
                                      </p:cBhvr>
                                    </p:animEffect>
                                  </p:childTnLst>
                                </p:cTn>
                              </p:par>
                            </p:childTnLst>
                          </p:cTn>
                        </p:par>
                        <p:par>
                          <p:cTn id="116" fill="hold">
                            <p:stCondLst>
                              <p:cond delay="40000"/>
                            </p:stCondLst>
                            <p:childTnLst>
                              <p:par>
                                <p:cTn id="117" presetID="1" presetClass="entr" presetSubtype="0" fill="hold" nodeType="afterEffect">
                                  <p:stCondLst>
                                    <p:cond delay="0"/>
                                  </p:stCondLst>
                                  <p:childTnLst>
                                    <p:set>
                                      <p:cBhvr>
                                        <p:cTn id="118" dur="1" fill="hold">
                                          <p:stCondLst>
                                            <p:cond delay="0"/>
                                          </p:stCondLst>
                                        </p:cTn>
                                        <p:tgtEl>
                                          <p:spTgt spid="163"/>
                                        </p:tgtEl>
                                        <p:attrNameLst>
                                          <p:attrName>style.visibility</p:attrName>
                                        </p:attrNameLst>
                                      </p:cBhvr>
                                      <p:to>
                                        <p:strVal val="visible"/>
                                      </p:to>
                                    </p:set>
                                  </p:childTnLst>
                                </p:cTn>
                              </p:par>
                            </p:childTnLst>
                          </p:cTn>
                        </p:par>
                        <p:par>
                          <p:cTn id="119" fill="hold">
                            <p:stCondLst>
                              <p:cond delay="40000"/>
                            </p:stCondLst>
                            <p:childTnLst>
                              <p:par>
                                <p:cTn id="120" presetID="22" presetClass="entr" presetSubtype="8" fill="hold" grpId="0" nodeType="afterEffect">
                                  <p:stCondLst>
                                    <p:cond delay="0"/>
                                  </p:stCondLst>
                                  <p:childTnLst>
                                    <p:set>
                                      <p:cBhvr>
                                        <p:cTn id="121" dur="1" fill="hold">
                                          <p:stCondLst>
                                            <p:cond delay="0"/>
                                          </p:stCondLst>
                                        </p:cTn>
                                        <p:tgtEl>
                                          <p:spTgt spid="161"/>
                                        </p:tgtEl>
                                        <p:attrNameLst>
                                          <p:attrName>style.visibility</p:attrName>
                                        </p:attrNameLst>
                                      </p:cBhvr>
                                      <p:to>
                                        <p:strVal val="visible"/>
                                      </p:to>
                                    </p:set>
                                    <p:animEffect transition="in" filter="wipe(left)">
                                      <p:cBhvr>
                                        <p:cTn id="122" dur="2000"/>
                                        <p:tgtEl>
                                          <p:spTgt spid="161"/>
                                        </p:tgtEl>
                                      </p:cBhvr>
                                    </p:animEffect>
                                  </p:childTnLst>
                                </p:cTn>
                              </p:par>
                            </p:childTnLst>
                          </p:cTn>
                        </p:par>
                        <p:par>
                          <p:cTn id="123" fill="hold">
                            <p:stCondLst>
                              <p:cond delay="42000"/>
                            </p:stCondLst>
                            <p:childTnLst>
                              <p:par>
                                <p:cTn id="124" presetID="1" presetClass="entr" presetSubtype="0" fill="hold" nodeType="afterEffect">
                                  <p:stCondLst>
                                    <p:cond delay="0"/>
                                  </p:stCondLst>
                                  <p:childTnLst>
                                    <p:set>
                                      <p:cBhvr>
                                        <p:cTn id="125" dur="1" fill="hold">
                                          <p:stCondLst>
                                            <p:cond delay="0"/>
                                          </p:stCondLst>
                                        </p:cTn>
                                        <p:tgtEl>
                                          <p:spTgt spid="168"/>
                                        </p:tgtEl>
                                        <p:attrNameLst>
                                          <p:attrName>style.visibility</p:attrName>
                                        </p:attrNameLst>
                                      </p:cBhvr>
                                      <p:to>
                                        <p:strVal val="visible"/>
                                      </p:to>
                                    </p:set>
                                  </p:childTnLst>
                                </p:cTn>
                              </p:par>
                            </p:childTnLst>
                          </p:cTn>
                        </p:par>
                        <p:par>
                          <p:cTn id="126" fill="hold">
                            <p:stCondLst>
                              <p:cond delay="42000"/>
                            </p:stCondLst>
                            <p:childTnLst>
                              <p:par>
                                <p:cTn id="127" presetID="22" presetClass="entr" presetSubtype="8" fill="hold" grpId="0" nodeType="afterEffect">
                                  <p:stCondLst>
                                    <p:cond delay="0"/>
                                  </p:stCondLst>
                                  <p:childTnLst>
                                    <p:set>
                                      <p:cBhvr>
                                        <p:cTn id="128" dur="1" fill="hold">
                                          <p:stCondLst>
                                            <p:cond delay="0"/>
                                          </p:stCondLst>
                                        </p:cTn>
                                        <p:tgtEl>
                                          <p:spTgt spid="178"/>
                                        </p:tgtEl>
                                        <p:attrNameLst>
                                          <p:attrName>style.visibility</p:attrName>
                                        </p:attrNameLst>
                                      </p:cBhvr>
                                      <p:to>
                                        <p:strVal val="visible"/>
                                      </p:to>
                                    </p:set>
                                    <p:animEffect transition="in" filter="wipe(left)">
                                      <p:cBhvr>
                                        <p:cTn id="129" dur="2000"/>
                                        <p:tgtEl>
                                          <p:spTgt spid="178"/>
                                        </p:tgtEl>
                                      </p:cBhvr>
                                    </p:animEffect>
                                  </p:childTnLst>
                                </p:cTn>
                              </p:par>
                            </p:childTnLst>
                          </p:cTn>
                        </p:par>
                        <p:par>
                          <p:cTn id="130" fill="hold">
                            <p:stCondLst>
                              <p:cond delay="44000"/>
                            </p:stCondLst>
                            <p:childTnLst>
                              <p:par>
                                <p:cTn id="131" presetID="1" presetClass="entr" presetSubtype="0" fill="hold" nodeType="afterEffect">
                                  <p:stCondLst>
                                    <p:cond delay="0"/>
                                  </p:stCondLst>
                                  <p:childTnLst>
                                    <p:set>
                                      <p:cBhvr>
                                        <p:cTn id="132" dur="1" fill="hold">
                                          <p:stCondLst>
                                            <p:cond delay="0"/>
                                          </p:stCondLst>
                                        </p:cTn>
                                        <p:tgtEl>
                                          <p:spTgt spid="104"/>
                                        </p:tgtEl>
                                        <p:attrNameLst>
                                          <p:attrName>style.visibility</p:attrName>
                                        </p:attrNameLst>
                                      </p:cBhvr>
                                      <p:to>
                                        <p:strVal val="visible"/>
                                      </p:to>
                                    </p:set>
                                  </p:childTnLst>
                                </p:cTn>
                              </p:par>
                            </p:childTnLst>
                          </p:cTn>
                        </p:par>
                        <p:par>
                          <p:cTn id="133" fill="hold">
                            <p:stCondLst>
                              <p:cond delay="44000"/>
                            </p:stCondLst>
                            <p:childTnLst>
                              <p:par>
                                <p:cTn id="134" presetID="22" presetClass="entr" presetSubtype="8"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wipe(left)">
                                      <p:cBhvr>
                                        <p:cTn id="136" dur="2000"/>
                                        <p:tgtEl>
                                          <p:spTgt spid="103"/>
                                        </p:tgtEl>
                                      </p:cBhvr>
                                    </p:animEffect>
                                  </p:childTnLst>
                                </p:cTn>
                              </p:par>
                            </p:childTnLst>
                          </p:cTn>
                        </p:par>
                        <p:par>
                          <p:cTn id="137" fill="hold">
                            <p:stCondLst>
                              <p:cond delay="46000"/>
                            </p:stCondLst>
                            <p:childTnLst>
                              <p:par>
                                <p:cTn id="138" presetID="1" presetClass="entr" presetSubtype="0" fill="hold" nodeType="afterEffect">
                                  <p:stCondLst>
                                    <p:cond delay="0"/>
                                  </p:stCondLst>
                                  <p:childTnLst>
                                    <p:set>
                                      <p:cBhvr>
                                        <p:cTn id="139"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21" grpId="0"/>
      <p:bldP spid="129" grpId="0"/>
      <p:bldP spid="130" grpId="0"/>
      <p:bldP spid="131" grpId="0"/>
      <p:bldP spid="159" grpId="0"/>
      <p:bldP spid="160" grpId="0"/>
      <p:bldP spid="161" grpId="0"/>
      <p:bldP spid="177" grpId="0"/>
      <p:bldP spid="178" grpId="0"/>
      <p:bldP spid="179" grpId="0"/>
      <p:bldP spid="185" grpId="0"/>
      <p:bldP spid="186"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255000"/>
            <a:ext cx="5148572" cy="572064"/>
          </a:xfrm>
          <a:prstGeom prst="rect">
            <a:avLst/>
          </a:prstGeom>
          <a:noFill/>
        </p:spPr>
      </p:pic>
      <p:pic>
        <p:nvPicPr>
          <p:cNvPr id="14" name="Picture 2" descr="Y:\Javier Rocha\03 CONSTRUCCION 2016-2021\02 DIRECCION\03 PRESENTACIONES\05 24-05-17 FORO DE CONSULTA INFRAESTRUCTURA 2030\00 MATERIAL DE APOYO\4 tema Infra Fronteriza.png"/>
          <p:cNvPicPr>
            <a:picLocks noChangeAspect="1" noChangeArrowheads="1"/>
          </p:cNvPicPr>
          <p:nvPr/>
        </p:nvPicPr>
        <p:blipFill>
          <a:blip r:embed="rId6" cstate="print"/>
          <a:srcRect l="8886" t="12863" r="7224" b="42681"/>
          <a:stretch>
            <a:fillRect/>
          </a:stretch>
        </p:blipFill>
        <p:spPr bwMode="auto">
          <a:xfrm>
            <a:off x="4463988" y="800708"/>
            <a:ext cx="4176464" cy="325823"/>
          </a:xfrm>
          <a:prstGeom prst="rect">
            <a:avLst/>
          </a:prstGeom>
          <a:noFill/>
        </p:spPr>
      </p:pic>
      <p:sp>
        <p:nvSpPr>
          <p:cNvPr id="15" name="7 CuadroTexto"/>
          <p:cNvSpPr txBox="1">
            <a:spLocks noChangeArrowheads="1"/>
          </p:cNvSpPr>
          <p:nvPr/>
        </p:nvSpPr>
        <p:spPr bwMode="auto">
          <a:xfrm>
            <a:off x="503549" y="1959218"/>
            <a:ext cx="8172908" cy="4278094"/>
          </a:xfrm>
          <a:prstGeom prst="rect">
            <a:avLst/>
          </a:prstGeom>
          <a:noFill/>
          <a:ln w="9525">
            <a:noFill/>
            <a:miter lim="800000"/>
            <a:headEnd/>
            <a:tailEnd/>
          </a:ln>
        </p:spPr>
        <p:txBody>
          <a:bodyPr wrap="square">
            <a:spAutoFit/>
          </a:bodyPr>
          <a:lstStyle/>
          <a:p>
            <a:pPr algn="just"/>
            <a:r>
              <a:rPr lang="es-MX" sz="1600" b="1" dirty="0" smtClean="0"/>
              <a:t>La infraestructura ferroviaria en el Estado (de jurisdicción federal), esta concesionada a la empresa privada, presentando una óptica empresarial, la cual, en la generalidad de los casos, no coincide con los objetivos del Gobierno Estatal. </a:t>
            </a:r>
          </a:p>
          <a:p>
            <a:pPr algn="just"/>
            <a:endParaRPr lang="es-MX" sz="1600" b="1" dirty="0" smtClean="0"/>
          </a:p>
          <a:p>
            <a:pPr algn="just"/>
            <a:r>
              <a:rPr lang="es-MX" sz="1600" b="1" dirty="0" smtClean="0"/>
              <a:t>El creciente volumen automotor que se presenta en las zonas urbanas ha provocado un pronunciado conflicto entre ambos modos de transporte. El obstáculo que representan el uno hacia el otro los restringe, provocando pérdidas de horas-hombre, accidentes, incrementos en los costos de operación y aumentos en los tiempos de recorrido donde, para el caso del ferrocarril, se afecta directamente su competitividad. </a:t>
            </a:r>
          </a:p>
          <a:p>
            <a:pPr algn="just"/>
            <a:endParaRPr lang="es-MX" sz="1600" b="1" dirty="0" smtClean="0"/>
          </a:p>
          <a:p>
            <a:pPr algn="just"/>
            <a:r>
              <a:rPr lang="es-MX" sz="1600" b="1" dirty="0" smtClean="0"/>
              <a:t>El ferrocarril, que en sus orígenes represento un motor de desarrollo a nivel nacional, se ha convertido en una barrera para el  desarrollo armónico de los centros urbanos.</a:t>
            </a:r>
          </a:p>
          <a:p>
            <a:pPr algn="just"/>
            <a:endParaRPr lang="es-MX" sz="1600" b="1" dirty="0" smtClean="0"/>
          </a:p>
          <a:p>
            <a:pPr algn="just"/>
            <a:r>
              <a:rPr lang="es-MX" sz="1600" b="1" dirty="0" smtClean="0"/>
              <a:t>Es por ello que la gestión de cruces entre ambos modos de transporte es de marcada importancia y requiere la participación de las diversas instancias y niveles de gobierno para promover iniciativas que lleven a una adecuada convivencia entre ambos modos de transporte tanto en los cruces de zonas urbanas como en carreteras.</a:t>
            </a:r>
            <a:endParaRPr lang="es-MX" sz="1600" b="1" dirty="0"/>
          </a:p>
        </p:txBody>
      </p:sp>
      <p:sp>
        <p:nvSpPr>
          <p:cNvPr id="16" name="7 CuadroTexto"/>
          <p:cNvSpPr txBox="1">
            <a:spLocks noChangeArrowheads="1"/>
          </p:cNvSpPr>
          <p:nvPr/>
        </p:nvSpPr>
        <p:spPr bwMode="auto">
          <a:xfrm>
            <a:off x="251520" y="1413934"/>
            <a:ext cx="8604956" cy="506292"/>
          </a:xfrm>
          <a:prstGeom prst="rect">
            <a:avLst/>
          </a:prstGeom>
          <a:noFill/>
          <a:ln w="9525">
            <a:noFill/>
            <a:miter lim="800000"/>
            <a:headEnd/>
            <a:tailEnd/>
          </a:ln>
        </p:spPr>
        <p:txBody>
          <a:bodyPr wrap="square">
            <a:spAutoFit/>
          </a:bodyPr>
          <a:lstStyle/>
          <a:p>
            <a:pPr algn="just">
              <a:lnSpc>
                <a:spcPct val="150000"/>
              </a:lnSpc>
            </a:pPr>
            <a:r>
              <a:rPr lang="es-MX" sz="2000" b="1" dirty="0" smtClean="0"/>
              <a:t>B) Infraestructura Ferroviaria</a:t>
            </a:r>
            <a:endParaRPr lang="es-MX"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2"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5" name="20 Imagen" descr="logo Gob Edo JC.png"/>
          <p:cNvPicPr>
            <a:picLocks noChangeAspect="1"/>
          </p:cNvPicPr>
          <p:nvPr/>
        </p:nvPicPr>
        <p:blipFill>
          <a:blip r:embed="rId4"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26"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9"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5" cstate="print"/>
          <a:srcRect l="30120" t="53536" r="34381" b="19696"/>
          <a:stretch>
            <a:fillRect/>
          </a:stretch>
        </p:blipFill>
        <p:spPr bwMode="auto">
          <a:xfrm>
            <a:off x="3563888" y="255000"/>
            <a:ext cx="5148572" cy="572064"/>
          </a:xfrm>
          <a:prstGeom prst="rect">
            <a:avLst/>
          </a:prstGeom>
          <a:noFill/>
        </p:spPr>
      </p:pic>
      <p:pic>
        <p:nvPicPr>
          <p:cNvPr id="14" name="Picture 2" descr="Y:\Javier Rocha\03 CONSTRUCCION 2016-2021\02 DIRECCION\03 PRESENTACIONES\05 24-05-17 FORO DE CONSULTA INFRAESTRUCTURA 2030\00 MATERIAL DE APOYO\4 tema Infra Fronteriza.png"/>
          <p:cNvPicPr>
            <a:picLocks noChangeAspect="1" noChangeArrowheads="1"/>
          </p:cNvPicPr>
          <p:nvPr/>
        </p:nvPicPr>
        <p:blipFill>
          <a:blip r:embed="rId6" cstate="print"/>
          <a:srcRect l="8886" t="12863" r="7224" b="42681"/>
          <a:stretch>
            <a:fillRect/>
          </a:stretch>
        </p:blipFill>
        <p:spPr bwMode="auto">
          <a:xfrm>
            <a:off x="4463988" y="800708"/>
            <a:ext cx="4176464" cy="325823"/>
          </a:xfrm>
          <a:prstGeom prst="rect">
            <a:avLst/>
          </a:prstGeom>
          <a:noFill/>
        </p:spPr>
      </p:pic>
      <p:sp>
        <p:nvSpPr>
          <p:cNvPr id="15" name="7 CuadroTexto"/>
          <p:cNvSpPr txBox="1">
            <a:spLocks noChangeArrowheads="1"/>
          </p:cNvSpPr>
          <p:nvPr/>
        </p:nvSpPr>
        <p:spPr bwMode="auto">
          <a:xfrm>
            <a:off x="467544" y="1545518"/>
            <a:ext cx="6876764" cy="646331"/>
          </a:xfrm>
          <a:prstGeom prst="rect">
            <a:avLst/>
          </a:prstGeom>
          <a:noFill/>
          <a:ln w="9525">
            <a:noFill/>
            <a:miter lim="800000"/>
            <a:headEnd/>
            <a:tailEnd/>
          </a:ln>
        </p:spPr>
        <p:txBody>
          <a:bodyPr wrap="square">
            <a:spAutoFit/>
          </a:bodyPr>
          <a:lstStyle/>
          <a:p>
            <a:r>
              <a:rPr lang="es-ES" b="1" dirty="0" smtClean="0"/>
              <a:t>Libramiento Ferroviario en Cd. Juárez </a:t>
            </a:r>
          </a:p>
          <a:p>
            <a:r>
              <a:rPr lang="es-ES" dirty="0" smtClean="0"/>
              <a:t>(Samalayuca - San Jerónimo, incluye cruce fronterizo)</a:t>
            </a:r>
            <a:endParaRPr lang="it-IT" dirty="0" smtClean="0"/>
          </a:p>
        </p:txBody>
      </p:sp>
      <p:sp>
        <p:nvSpPr>
          <p:cNvPr id="13" name="7 CuadroTexto"/>
          <p:cNvSpPr txBox="1">
            <a:spLocks noChangeArrowheads="1"/>
          </p:cNvSpPr>
          <p:nvPr/>
        </p:nvSpPr>
        <p:spPr bwMode="auto">
          <a:xfrm>
            <a:off x="467544" y="2229830"/>
            <a:ext cx="8208912" cy="3539430"/>
          </a:xfrm>
          <a:prstGeom prst="rect">
            <a:avLst/>
          </a:prstGeom>
          <a:noFill/>
          <a:ln w="9525">
            <a:noFill/>
            <a:miter lim="800000"/>
            <a:headEnd/>
            <a:tailEnd/>
          </a:ln>
        </p:spPr>
        <p:txBody>
          <a:bodyPr wrap="square">
            <a:spAutoFit/>
          </a:bodyPr>
          <a:lstStyle/>
          <a:p>
            <a:pPr algn="just"/>
            <a:r>
              <a:rPr lang="es-ES" sz="1600" b="1" dirty="0" smtClean="0"/>
              <a:t>El Gobierno del Estado ha realizado su gestoría ante la Dirección de Transporte Ferroviario y Multimodal de la Secretaría de Comunicaciones y Transportes para analizar la problemática que actualmente se genera en Ciudad Juárez por el crecimiento de la mancha urbana y la operación ferroviaria que tiene en la actualidad. </a:t>
            </a:r>
          </a:p>
          <a:p>
            <a:pPr algn="just"/>
            <a:endParaRPr lang="es-ES" sz="1600" b="1" dirty="0" smtClean="0"/>
          </a:p>
          <a:p>
            <a:pPr algn="just"/>
            <a:r>
              <a:rPr lang="es-ES" sz="1600" b="1" dirty="0" smtClean="0"/>
              <a:t>Los acuerdos que se han tenido con el Gobierno Federal es que se inicie y concluya un libramiento ferroviario que utilizaría la misma trayectoria del tramo carretero que comunica Samalayuca – Cruce Fronterizo (Jerónimo – Santa Teresa) y se conecte con la vía férrea que cruza el sur de los estados fronterizos de USA.  </a:t>
            </a:r>
          </a:p>
          <a:p>
            <a:pPr algn="just"/>
            <a:endParaRPr lang="es-ES" sz="1600" b="1" dirty="0" smtClean="0"/>
          </a:p>
          <a:p>
            <a:pPr algn="just"/>
            <a:r>
              <a:rPr lang="es-ES" sz="1600" b="1" dirty="0" smtClean="0"/>
              <a:t>Esta obra </a:t>
            </a:r>
            <a:r>
              <a:rPr lang="es-MX" sz="1600" b="1" dirty="0" smtClean="0"/>
              <a:t>beneficia tanto al ferrocarril como la circulación vehicular en la ciudad, evitando demoras en tiempos de recorrido, accidentes viales y contaminación producida por el embotellamiento de trafico vehicular que generan estos cruzamientos, y de paso detonar nuevos polos de desarrollo industrial y residencial en la zona. </a:t>
            </a:r>
            <a:endParaRPr lang="es-MX"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82 Grupo"/>
          <p:cNvGrpSpPr/>
          <p:nvPr/>
        </p:nvGrpSpPr>
        <p:grpSpPr>
          <a:xfrm>
            <a:off x="503548" y="1034119"/>
            <a:ext cx="8095940" cy="5383213"/>
            <a:chOff x="503548" y="1034119"/>
            <a:chExt cx="8095940" cy="5383213"/>
          </a:xfrm>
        </p:grpSpPr>
        <p:grpSp>
          <p:nvGrpSpPr>
            <p:cNvPr id="4" name="48 Grupo"/>
            <p:cNvGrpSpPr>
              <a:grpSpLocks/>
            </p:cNvGrpSpPr>
            <p:nvPr/>
          </p:nvGrpSpPr>
          <p:grpSpPr bwMode="auto">
            <a:xfrm>
              <a:off x="534988" y="1034119"/>
              <a:ext cx="8064500" cy="5383213"/>
              <a:chOff x="503238" y="692150"/>
              <a:chExt cx="8064500" cy="5383213"/>
            </a:xfrm>
          </p:grpSpPr>
          <p:grpSp>
            <p:nvGrpSpPr>
              <p:cNvPr id="5" name="46 Grupo"/>
              <p:cNvGrpSpPr>
                <a:grpSpLocks/>
              </p:cNvGrpSpPr>
              <p:nvPr/>
            </p:nvGrpSpPr>
            <p:grpSpPr bwMode="auto">
              <a:xfrm>
                <a:off x="503238" y="692150"/>
                <a:ext cx="8064500" cy="5383213"/>
                <a:chOff x="503238" y="692150"/>
                <a:chExt cx="8064500" cy="5383213"/>
              </a:xfrm>
            </p:grpSpPr>
            <p:pic>
              <p:nvPicPr>
                <p:cNvPr id="7" name="Picture 30" descr="E:\39 6-02-14 PRESENTACION CORREDORES CONAGO 2014\00 PRESENTACION CONAGO 2014\01 CORREDOR ECONOMICO DEL NORTE\Mapa General CORREDORES mazatl.PNG"/>
                <p:cNvPicPr>
                  <a:picLocks noChangeAspect="1" noChangeArrowheads="1"/>
                </p:cNvPicPr>
                <p:nvPr/>
              </p:nvPicPr>
              <p:blipFill>
                <a:blip r:embed="rId2" cstate="print"/>
                <a:srcRect l="8569" t="1994" r="27068" b="3291"/>
                <a:stretch>
                  <a:fillRect/>
                </a:stretch>
              </p:blipFill>
              <p:spPr bwMode="auto">
                <a:xfrm>
                  <a:off x="3887788" y="827088"/>
                  <a:ext cx="1800225" cy="4294187"/>
                </a:xfrm>
                <a:prstGeom prst="rect">
                  <a:avLst/>
                </a:prstGeom>
                <a:noFill/>
                <a:ln w="9525">
                  <a:noFill/>
                  <a:miter lim="800000"/>
                  <a:headEnd/>
                  <a:tailEnd/>
                </a:ln>
              </p:spPr>
            </p:pic>
            <p:grpSp>
              <p:nvGrpSpPr>
                <p:cNvPr id="8" name="37 Grupo"/>
                <p:cNvGrpSpPr>
                  <a:grpSpLocks/>
                </p:cNvGrpSpPr>
                <p:nvPr/>
              </p:nvGrpSpPr>
              <p:grpSpPr bwMode="auto">
                <a:xfrm>
                  <a:off x="503238" y="692150"/>
                  <a:ext cx="8064500" cy="5383213"/>
                  <a:chOff x="503238" y="692150"/>
                  <a:chExt cx="8064500" cy="5383213"/>
                </a:xfrm>
              </p:grpSpPr>
              <p:grpSp>
                <p:nvGrpSpPr>
                  <p:cNvPr id="19" name="34 Grupo"/>
                  <p:cNvGrpSpPr>
                    <a:grpSpLocks/>
                  </p:cNvGrpSpPr>
                  <p:nvPr/>
                </p:nvGrpSpPr>
                <p:grpSpPr bwMode="auto">
                  <a:xfrm>
                    <a:off x="503238" y="692150"/>
                    <a:ext cx="8064500" cy="5383213"/>
                    <a:chOff x="503238" y="692150"/>
                    <a:chExt cx="8064500" cy="5383213"/>
                  </a:xfrm>
                </p:grpSpPr>
                <p:pic>
                  <p:nvPicPr>
                    <p:cNvPr id="22" name="Picture 19" descr="E:\CONSTRUCCION 10-16\02 DIRECCION\03 PRESENTACIONES\39 6-02-14 PRESENTACION CORREDORES CONAGO 2014\00 PRESENTACION CONAGO 2014\00 MATERIAL DE APOYO\Mapa General CORREDORES.JPG"/>
                    <p:cNvPicPr>
                      <a:picLocks noChangeAspect="1" noChangeArrowheads="1"/>
                    </p:cNvPicPr>
                    <p:nvPr/>
                  </p:nvPicPr>
                  <p:blipFill>
                    <a:blip r:embed="rId3" cstate="print"/>
                    <a:srcRect/>
                    <a:stretch>
                      <a:fillRect/>
                    </a:stretch>
                  </p:blipFill>
                  <p:spPr bwMode="auto">
                    <a:xfrm>
                      <a:off x="503238" y="692150"/>
                      <a:ext cx="8064500" cy="5383213"/>
                    </a:xfrm>
                    <a:prstGeom prst="rect">
                      <a:avLst/>
                    </a:prstGeom>
                    <a:noFill/>
                    <a:ln w="9525">
                      <a:noFill/>
                      <a:miter lim="800000"/>
                      <a:headEnd/>
                      <a:tailEnd/>
                    </a:ln>
                    <a:scene3d>
                      <a:camera prst="orthographicFront"/>
                      <a:lightRig rig="threePt" dir="t"/>
                    </a:scene3d>
                    <a:sp3d>
                      <a:bevelT prst="convex"/>
                    </a:sp3d>
                  </p:spPr>
                </p:pic>
                <p:grpSp>
                  <p:nvGrpSpPr>
                    <p:cNvPr id="23" name="33 Grupo"/>
                    <p:cNvGrpSpPr>
                      <a:grpSpLocks/>
                    </p:cNvGrpSpPr>
                    <p:nvPr/>
                  </p:nvGrpSpPr>
                  <p:grpSpPr bwMode="auto">
                    <a:xfrm>
                      <a:off x="3707459" y="1448780"/>
                      <a:ext cx="1476609" cy="2376635"/>
                      <a:chOff x="3707459" y="1448780"/>
                      <a:chExt cx="1476609" cy="2376635"/>
                    </a:xfrm>
                  </p:grpSpPr>
                  <p:pic>
                    <p:nvPicPr>
                      <p:cNvPr id="24"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3707459" y="2277114"/>
                        <a:ext cx="144025" cy="144028"/>
                      </a:xfrm>
                      <a:prstGeom prst="rect">
                        <a:avLst/>
                      </a:prstGeom>
                      <a:noFill/>
                      <a:ln w="9525">
                        <a:noFill/>
                        <a:miter lim="800000"/>
                        <a:headEnd/>
                        <a:tailEnd/>
                      </a:ln>
                    </p:spPr>
                  </p:pic>
                  <p:pic>
                    <p:nvPicPr>
                      <p:cNvPr id="25"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3923497" y="1917044"/>
                        <a:ext cx="168029" cy="144027"/>
                      </a:xfrm>
                      <a:prstGeom prst="rect">
                        <a:avLst/>
                      </a:prstGeom>
                      <a:noFill/>
                      <a:ln w="9525">
                        <a:noFill/>
                        <a:miter lim="800000"/>
                        <a:headEnd/>
                        <a:tailEnd/>
                      </a:ln>
                    </p:spPr>
                  </p:pic>
                  <p:pic>
                    <p:nvPicPr>
                      <p:cNvPr id="26"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4103528" y="2673192"/>
                        <a:ext cx="144025" cy="144028"/>
                      </a:xfrm>
                      <a:prstGeom prst="rect">
                        <a:avLst/>
                      </a:prstGeom>
                      <a:noFill/>
                      <a:ln w="9525">
                        <a:noFill/>
                        <a:miter lim="800000"/>
                        <a:headEnd/>
                        <a:tailEnd/>
                      </a:ln>
                    </p:spPr>
                  </p:pic>
                  <p:pic>
                    <p:nvPicPr>
                      <p:cNvPr id="27"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4319566" y="2709199"/>
                        <a:ext cx="168029" cy="144027"/>
                      </a:xfrm>
                      <a:prstGeom prst="rect">
                        <a:avLst/>
                      </a:prstGeom>
                      <a:noFill/>
                      <a:ln w="9525">
                        <a:noFill/>
                        <a:miter lim="800000"/>
                        <a:headEnd/>
                        <a:tailEnd/>
                      </a:ln>
                    </p:spPr>
                  </p:pic>
                  <p:pic>
                    <p:nvPicPr>
                      <p:cNvPr id="28"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3971923" y="3248969"/>
                        <a:ext cx="168029" cy="144027"/>
                      </a:xfrm>
                      <a:prstGeom prst="rect">
                        <a:avLst/>
                      </a:prstGeom>
                      <a:noFill/>
                      <a:ln w="9525">
                        <a:noFill/>
                        <a:miter lim="800000"/>
                        <a:headEnd/>
                        <a:tailEnd/>
                      </a:ln>
                    </p:spPr>
                  </p:pic>
                  <p:pic>
                    <p:nvPicPr>
                      <p:cNvPr id="29"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3851911" y="3357325"/>
                        <a:ext cx="144025" cy="144028"/>
                      </a:xfrm>
                      <a:prstGeom prst="rect">
                        <a:avLst/>
                      </a:prstGeom>
                      <a:noFill/>
                      <a:ln w="9525">
                        <a:noFill/>
                        <a:miter lim="800000"/>
                        <a:headEnd/>
                        <a:tailEnd/>
                      </a:ln>
                    </p:spPr>
                  </p:pic>
                  <p:pic>
                    <p:nvPicPr>
                      <p:cNvPr id="30"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3923497" y="3537360"/>
                        <a:ext cx="144025" cy="144028"/>
                      </a:xfrm>
                      <a:prstGeom prst="rect">
                        <a:avLst/>
                      </a:prstGeom>
                      <a:noFill/>
                      <a:ln w="9525">
                        <a:noFill/>
                        <a:miter lim="800000"/>
                        <a:headEnd/>
                        <a:tailEnd/>
                      </a:ln>
                    </p:spPr>
                  </p:pic>
                  <p:pic>
                    <p:nvPicPr>
                      <p:cNvPr id="31"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3995509" y="3393332"/>
                        <a:ext cx="144025" cy="144028"/>
                      </a:xfrm>
                      <a:prstGeom prst="rect">
                        <a:avLst/>
                      </a:prstGeom>
                      <a:noFill/>
                      <a:ln w="9525">
                        <a:noFill/>
                        <a:miter lim="800000"/>
                        <a:headEnd/>
                        <a:tailEnd/>
                      </a:ln>
                    </p:spPr>
                  </p:pic>
                  <p:pic>
                    <p:nvPicPr>
                      <p:cNvPr id="32"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4499598" y="3357325"/>
                        <a:ext cx="144025" cy="144028"/>
                      </a:xfrm>
                      <a:prstGeom prst="rect">
                        <a:avLst/>
                      </a:prstGeom>
                      <a:noFill/>
                      <a:ln w="9525">
                        <a:noFill/>
                        <a:miter lim="800000"/>
                        <a:headEnd/>
                        <a:tailEnd/>
                      </a:ln>
                    </p:spPr>
                  </p:pic>
                  <p:pic>
                    <p:nvPicPr>
                      <p:cNvPr id="33" name="Picture 15" descr="E:\CONSTRUCCION 10-16\02 DIRECCION\03 PRESENTACIONES\39 6-02-14 PRESENTACION CORREDORES CONAGO 2014\00 PRESENTACION CONAGO 2014\00 MATERIAL DE APOYO\Aeropista.png"/>
                      <p:cNvPicPr>
                        <a:picLocks noChangeAspect="1" noChangeArrowheads="1"/>
                      </p:cNvPicPr>
                      <p:nvPr/>
                    </p:nvPicPr>
                    <p:blipFill>
                      <a:blip r:embed="rId4" cstate="print"/>
                      <a:srcRect l="19260" t="30370" r="29694" b="24010"/>
                      <a:stretch>
                        <a:fillRect/>
                      </a:stretch>
                    </p:blipFill>
                    <p:spPr bwMode="auto">
                      <a:xfrm>
                        <a:off x="4859661" y="3321318"/>
                        <a:ext cx="144025" cy="144028"/>
                      </a:xfrm>
                      <a:prstGeom prst="rect">
                        <a:avLst/>
                      </a:prstGeom>
                      <a:noFill/>
                      <a:ln w="9525">
                        <a:noFill/>
                        <a:miter lim="800000"/>
                        <a:headEnd/>
                        <a:tailEnd/>
                      </a:ln>
                    </p:spPr>
                  </p:pic>
                  <p:pic>
                    <p:nvPicPr>
                      <p:cNvPr id="34"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4175541" y="3681388"/>
                        <a:ext cx="168029" cy="144027"/>
                      </a:xfrm>
                      <a:prstGeom prst="rect">
                        <a:avLst/>
                      </a:prstGeom>
                      <a:noFill/>
                      <a:ln w="9525">
                        <a:noFill/>
                        <a:miter lim="800000"/>
                        <a:headEnd/>
                        <a:tailEnd/>
                      </a:ln>
                    </p:spPr>
                  </p:pic>
                  <p:pic>
                    <p:nvPicPr>
                      <p:cNvPr id="35"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5016039" y="2420877"/>
                        <a:ext cx="168029" cy="144027"/>
                      </a:xfrm>
                      <a:prstGeom prst="rect">
                        <a:avLst/>
                      </a:prstGeom>
                      <a:noFill/>
                      <a:ln w="9525">
                        <a:noFill/>
                        <a:miter lim="800000"/>
                        <a:headEnd/>
                        <a:tailEnd/>
                      </a:ln>
                    </p:spPr>
                  </p:pic>
                  <p:pic>
                    <p:nvPicPr>
                      <p:cNvPr id="36"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4980035" y="3032945"/>
                        <a:ext cx="168029" cy="144027"/>
                      </a:xfrm>
                      <a:prstGeom prst="rect">
                        <a:avLst/>
                      </a:prstGeom>
                      <a:noFill/>
                      <a:ln w="9525">
                        <a:noFill/>
                        <a:miter lim="800000"/>
                        <a:headEnd/>
                        <a:tailEnd/>
                      </a:ln>
                    </p:spPr>
                  </p:pic>
                  <p:pic>
                    <p:nvPicPr>
                      <p:cNvPr id="37" name="Picture 14" descr="E:\CONSTRUCCION 10-16\02 DIRECCION\03 PRESENTACIONES\39 6-02-14 PRESENTACION CORREDORES CONAGO 2014\00 PRESENTACION CONAGO 2014\00 MATERIAL DE APOYO\Aeropuerto.png"/>
                      <p:cNvPicPr>
                        <a:picLocks noChangeAspect="1" noChangeArrowheads="1"/>
                      </p:cNvPicPr>
                      <p:nvPr/>
                    </p:nvPicPr>
                    <p:blipFill>
                      <a:blip r:embed="rId5" cstate="print"/>
                      <a:srcRect l="29170" t="19553" r="19781" b="41345"/>
                      <a:stretch>
                        <a:fillRect/>
                      </a:stretch>
                    </p:blipFill>
                    <p:spPr bwMode="auto">
                      <a:xfrm>
                        <a:off x="4331963" y="1448780"/>
                        <a:ext cx="168029" cy="144027"/>
                      </a:xfrm>
                      <a:prstGeom prst="rect">
                        <a:avLst/>
                      </a:prstGeom>
                      <a:noFill/>
                      <a:ln w="9525">
                        <a:noFill/>
                        <a:miter lim="800000"/>
                        <a:headEnd/>
                        <a:tailEnd/>
                      </a:ln>
                    </p:spPr>
                  </p:pic>
                </p:grpSp>
              </p:grpSp>
              <p:sp>
                <p:nvSpPr>
                  <p:cNvPr id="20" name="19 Forma libre"/>
                  <p:cNvSpPr/>
                  <p:nvPr/>
                </p:nvSpPr>
                <p:spPr bwMode="auto">
                  <a:xfrm>
                    <a:off x="4367213" y="1465263"/>
                    <a:ext cx="2058987" cy="4602162"/>
                  </a:xfrm>
                  <a:custGeom>
                    <a:avLst/>
                    <a:gdLst>
                      <a:gd name="connsiteX0" fmla="*/ 84043 w 2059641"/>
                      <a:gd name="connsiteY0" fmla="*/ 0 h 4601136"/>
                      <a:gd name="connsiteX1" fmla="*/ 70596 w 2059641"/>
                      <a:gd name="connsiteY1" fmla="*/ 80683 h 4601136"/>
                      <a:gd name="connsiteX2" fmla="*/ 57149 w 2059641"/>
                      <a:gd name="connsiteY2" fmla="*/ 154642 h 4601136"/>
                      <a:gd name="connsiteX3" fmla="*/ 50426 w 2059641"/>
                      <a:gd name="connsiteY3" fmla="*/ 235324 h 4601136"/>
                      <a:gd name="connsiteX4" fmla="*/ 43702 w 2059641"/>
                      <a:gd name="connsiteY4" fmla="*/ 383242 h 4601136"/>
                      <a:gd name="connsiteX5" fmla="*/ 36979 w 2059641"/>
                      <a:gd name="connsiteY5" fmla="*/ 484095 h 4601136"/>
                      <a:gd name="connsiteX6" fmla="*/ 16808 w 2059641"/>
                      <a:gd name="connsiteY6" fmla="*/ 578224 h 4601136"/>
                      <a:gd name="connsiteX7" fmla="*/ 10085 w 2059641"/>
                      <a:gd name="connsiteY7" fmla="*/ 665630 h 4601136"/>
                      <a:gd name="connsiteX8" fmla="*/ 77320 w 2059641"/>
                      <a:gd name="connsiteY8" fmla="*/ 793377 h 4601136"/>
                      <a:gd name="connsiteX9" fmla="*/ 211791 w 2059641"/>
                      <a:gd name="connsiteY9" fmla="*/ 860612 h 4601136"/>
                      <a:gd name="connsiteX10" fmla="*/ 231961 w 2059641"/>
                      <a:gd name="connsiteY10" fmla="*/ 894230 h 4601136"/>
                      <a:gd name="connsiteX11" fmla="*/ 231961 w 2059641"/>
                      <a:gd name="connsiteY11" fmla="*/ 974912 h 4601136"/>
                      <a:gd name="connsiteX12" fmla="*/ 211791 w 2059641"/>
                      <a:gd name="connsiteY12" fmla="*/ 1055595 h 4601136"/>
                      <a:gd name="connsiteX13" fmla="*/ 211791 w 2059641"/>
                      <a:gd name="connsiteY13" fmla="*/ 1129553 h 4601136"/>
                      <a:gd name="connsiteX14" fmla="*/ 245408 w 2059641"/>
                      <a:gd name="connsiteY14" fmla="*/ 1196789 h 4601136"/>
                      <a:gd name="connsiteX15" fmla="*/ 265579 w 2059641"/>
                      <a:gd name="connsiteY15" fmla="*/ 1237130 h 4601136"/>
                      <a:gd name="connsiteX16" fmla="*/ 319367 w 2059641"/>
                      <a:gd name="connsiteY16" fmla="*/ 1418665 h 4601136"/>
                      <a:gd name="connsiteX17" fmla="*/ 453838 w 2059641"/>
                      <a:gd name="connsiteY17" fmla="*/ 1492624 h 4601136"/>
                      <a:gd name="connsiteX18" fmla="*/ 521073 w 2059641"/>
                      <a:gd name="connsiteY18" fmla="*/ 1593477 h 4601136"/>
                      <a:gd name="connsiteX19" fmla="*/ 534520 w 2059641"/>
                      <a:gd name="connsiteY19" fmla="*/ 1640542 h 4601136"/>
                      <a:gd name="connsiteX20" fmla="*/ 554691 w 2059641"/>
                      <a:gd name="connsiteY20" fmla="*/ 1707777 h 4601136"/>
                      <a:gd name="connsiteX21" fmla="*/ 588308 w 2059641"/>
                      <a:gd name="connsiteY21" fmla="*/ 1788459 h 4601136"/>
                      <a:gd name="connsiteX22" fmla="*/ 628649 w 2059641"/>
                      <a:gd name="connsiteY22" fmla="*/ 1882589 h 4601136"/>
                      <a:gd name="connsiteX23" fmla="*/ 790014 w 2059641"/>
                      <a:gd name="connsiteY23" fmla="*/ 2023783 h 4601136"/>
                      <a:gd name="connsiteX24" fmla="*/ 917761 w 2059641"/>
                      <a:gd name="connsiteY24" fmla="*/ 2164977 h 4601136"/>
                      <a:gd name="connsiteX25" fmla="*/ 1018614 w 2059641"/>
                      <a:gd name="connsiteY25" fmla="*/ 2265830 h 4601136"/>
                      <a:gd name="connsiteX26" fmla="*/ 1038785 w 2059641"/>
                      <a:gd name="connsiteY26" fmla="*/ 2346512 h 4601136"/>
                      <a:gd name="connsiteX27" fmla="*/ 1085849 w 2059641"/>
                      <a:gd name="connsiteY27" fmla="*/ 2440642 h 4601136"/>
                      <a:gd name="connsiteX28" fmla="*/ 1146361 w 2059641"/>
                      <a:gd name="connsiteY28" fmla="*/ 2554942 h 4601136"/>
                      <a:gd name="connsiteX29" fmla="*/ 1179979 w 2059641"/>
                      <a:gd name="connsiteY29" fmla="*/ 2622177 h 4601136"/>
                      <a:gd name="connsiteX30" fmla="*/ 1287555 w 2059641"/>
                      <a:gd name="connsiteY30" fmla="*/ 2763371 h 4601136"/>
                      <a:gd name="connsiteX31" fmla="*/ 1368238 w 2059641"/>
                      <a:gd name="connsiteY31" fmla="*/ 2844053 h 4601136"/>
                      <a:gd name="connsiteX32" fmla="*/ 1422026 w 2059641"/>
                      <a:gd name="connsiteY32" fmla="*/ 2924736 h 4601136"/>
                      <a:gd name="connsiteX33" fmla="*/ 1489261 w 2059641"/>
                      <a:gd name="connsiteY33" fmla="*/ 3005418 h 4601136"/>
                      <a:gd name="connsiteX34" fmla="*/ 1522879 w 2059641"/>
                      <a:gd name="connsiteY34" fmla="*/ 3065930 h 4601136"/>
                      <a:gd name="connsiteX35" fmla="*/ 1536326 w 2059641"/>
                      <a:gd name="connsiteY35" fmla="*/ 3139889 h 4601136"/>
                      <a:gd name="connsiteX36" fmla="*/ 1536326 w 2059641"/>
                      <a:gd name="connsiteY36" fmla="*/ 3207124 h 4601136"/>
                      <a:gd name="connsiteX37" fmla="*/ 1509432 w 2059641"/>
                      <a:gd name="connsiteY37" fmla="*/ 3348318 h 4601136"/>
                      <a:gd name="connsiteX38" fmla="*/ 1482538 w 2059641"/>
                      <a:gd name="connsiteY38" fmla="*/ 3408830 h 4601136"/>
                      <a:gd name="connsiteX39" fmla="*/ 1462367 w 2059641"/>
                      <a:gd name="connsiteY39" fmla="*/ 3469342 h 4601136"/>
                      <a:gd name="connsiteX40" fmla="*/ 1435473 w 2059641"/>
                      <a:gd name="connsiteY40" fmla="*/ 3529853 h 4601136"/>
                      <a:gd name="connsiteX41" fmla="*/ 1435473 w 2059641"/>
                      <a:gd name="connsiteY41" fmla="*/ 3563471 h 4601136"/>
                      <a:gd name="connsiteX42" fmla="*/ 1448920 w 2059641"/>
                      <a:gd name="connsiteY42" fmla="*/ 3623983 h 4601136"/>
                      <a:gd name="connsiteX43" fmla="*/ 1489261 w 2059641"/>
                      <a:gd name="connsiteY43" fmla="*/ 3751730 h 4601136"/>
                      <a:gd name="connsiteX44" fmla="*/ 1563220 w 2059641"/>
                      <a:gd name="connsiteY44" fmla="*/ 3832412 h 4601136"/>
                      <a:gd name="connsiteX45" fmla="*/ 1590114 w 2059641"/>
                      <a:gd name="connsiteY45" fmla="*/ 3919818 h 4601136"/>
                      <a:gd name="connsiteX46" fmla="*/ 1590114 w 2059641"/>
                      <a:gd name="connsiteY46" fmla="*/ 3993777 h 4601136"/>
                      <a:gd name="connsiteX47" fmla="*/ 1610285 w 2059641"/>
                      <a:gd name="connsiteY47" fmla="*/ 4074459 h 4601136"/>
                      <a:gd name="connsiteX48" fmla="*/ 1623732 w 2059641"/>
                      <a:gd name="connsiteY48" fmla="*/ 4121524 h 4601136"/>
                      <a:gd name="connsiteX49" fmla="*/ 1717861 w 2059641"/>
                      <a:gd name="connsiteY49" fmla="*/ 4336677 h 4601136"/>
                      <a:gd name="connsiteX50" fmla="*/ 1859055 w 2059641"/>
                      <a:gd name="connsiteY50" fmla="*/ 4450977 h 4601136"/>
                      <a:gd name="connsiteX51" fmla="*/ 1933014 w 2059641"/>
                      <a:gd name="connsiteY51" fmla="*/ 4511489 h 4601136"/>
                      <a:gd name="connsiteX52" fmla="*/ 2040591 w 2059641"/>
                      <a:gd name="connsiteY52" fmla="*/ 4592171 h 4601136"/>
                      <a:gd name="connsiteX53" fmla="*/ 2047314 w 2059641"/>
                      <a:gd name="connsiteY53" fmla="*/ 4565277 h 460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59641" h="4601136">
                        <a:moveTo>
                          <a:pt x="84043" y="0"/>
                        </a:moveTo>
                        <a:cubicBezTo>
                          <a:pt x="79560" y="27454"/>
                          <a:pt x="75078" y="54909"/>
                          <a:pt x="70596" y="80683"/>
                        </a:cubicBezTo>
                        <a:cubicBezTo>
                          <a:pt x="66114" y="106457"/>
                          <a:pt x="60511" y="128869"/>
                          <a:pt x="57149" y="154642"/>
                        </a:cubicBezTo>
                        <a:cubicBezTo>
                          <a:pt x="53787" y="180416"/>
                          <a:pt x="52667" y="197224"/>
                          <a:pt x="50426" y="235324"/>
                        </a:cubicBezTo>
                        <a:cubicBezTo>
                          <a:pt x="48185" y="273424"/>
                          <a:pt x="45943" y="341780"/>
                          <a:pt x="43702" y="383242"/>
                        </a:cubicBezTo>
                        <a:cubicBezTo>
                          <a:pt x="41461" y="424704"/>
                          <a:pt x="41461" y="451598"/>
                          <a:pt x="36979" y="484095"/>
                        </a:cubicBezTo>
                        <a:cubicBezTo>
                          <a:pt x="32497" y="516592"/>
                          <a:pt x="21290" y="547968"/>
                          <a:pt x="16808" y="578224"/>
                        </a:cubicBezTo>
                        <a:cubicBezTo>
                          <a:pt x="12326" y="608480"/>
                          <a:pt x="0" y="629771"/>
                          <a:pt x="10085" y="665630"/>
                        </a:cubicBezTo>
                        <a:cubicBezTo>
                          <a:pt x="20170" y="701489"/>
                          <a:pt x="43702" y="760880"/>
                          <a:pt x="77320" y="793377"/>
                        </a:cubicBezTo>
                        <a:cubicBezTo>
                          <a:pt x="110938" y="825874"/>
                          <a:pt x="186018" y="843803"/>
                          <a:pt x="211791" y="860612"/>
                        </a:cubicBezTo>
                        <a:cubicBezTo>
                          <a:pt x="237564" y="877421"/>
                          <a:pt x="228599" y="875180"/>
                          <a:pt x="231961" y="894230"/>
                        </a:cubicBezTo>
                        <a:cubicBezTo>
                          <a:pt x="235323" y="913280"/>
                          <a:pt x="235323" y="948018"/>
                          <a:pt x="231961" y="974912"/>
                        </a:cubicBezTo>
                        <a:cubicBezTo>
                          <a:pt x="228599" y="1001806"/>
                          <a:pt x="215153" y="1029822"/>
                          <a:pt x="211791" y="1055595"/>
                        </a:cubicBezTo>
                        <a:cubicBezTo>
                          <a:pt x="208429" y="1081369"/>
                          <a:pt x="206188" y="1106021"/>
                          <a:pt x="211791" y="1129553"/>
                        </a:cubicBezTo>
                        <a:cubicBezTo>
                          <a:pt x="217394" y="1153085"/>
                          <a:pt x="245408" y="1196789"/>
                          <a:pt x="245408" y="1196789"/>
                        </a:cubicBezTo>
                        <a:cubicBezTo>
                          <a:pt x="254373" y="1214718"/>
                          <a:pt x="253252" y="1200151"/>
                          <a:pt x="265579" y="1237130"/>
                        </a:cubicBezTo>
                        <a:cubicBezTo>
                          <a:pt x="277906" y="1274109"/>
                          <a:pt x="287991" y="1376083"/>
                          <a:pt x="319367" y="1418665"/>
                        </a:cubicBezTo>
                        <a:cubicBezTo>
                          <a:pt x="350744" y="1461247"/>
                          <a:pt x="420220" y="1463489"/>
                          <a:pt x="453838" y="1492624"/>
                        </a:cubicBezTo>
                        <a:cubicBezTo>
                          <a:pt x="487456" y="1521759"/>
                          <a:pt x="507626" y="1568824"/>
                          <a:pt x="521073" y="1593477"/>
                        </a:cubicBezTo>
                        <a:cubicBezTo>
                          <a:pt x="534520" y="1618130"/>
                          <a:pt x="528917" y="1621492"/>
                          <a:pt x="534520" y="1640542"/>
                        </a:cubicBezTo>
                        <a:cubicBezTo>
                          <a:pt x="540123" y="1659592"/>
                          <a:pt x="545726" y="1683124"/>
                          <a:pt x="554691" y="1707777"/>
                        </a:cubicBezTo>
                        <a:cubicBezTo>
                          <a:pt x="563656" y="1732430"/>
                          <a:pt x="575982" y="1759324"/>
                          <a:pt x="588308" y="1788459"/>
                        </a:cubicBezTo>
                        <a:cubicBezTo>
                          <a:pt x="600634" y="1817594"/>
                          <a:pt x="595031" y="1843368"/>
                          <a:pt x="628649" y="1882589"/>
                        </a:cubicBezTo>
                        <a:cubicBezTo>
                          <a:pt x="662267" y="1921810"/>
                          <a:pt x="741829" y="1976718"/>
                          <a:pt x="790014" y="2023783"/>
                        </a:cubicBezTo>
                        <a:cubicBezTo>
                          <a:pt x="838199" y="2070848"/>
                          <a:pt x="879661" y="2124636"/>
                          <a:pt x="917761" y="2164977"/>
                        </a:cubicBezTo>
                        <a:cubicBezTo>
                          <a:pt x="955861" y="2205318"/>
                          <a:pt x="998443" y="2235574"/>
                          <a:pt x="1018614" y="2265830"/>
                        </a:cubicBezTo>
                        <a:cubicBezTo>
                          <a:pt x="1038785" y="2296086"/>
                          <a:pt x="1027579" y="2317377"/>
                          <a:pt x="1038785" y="2346512"/>
                        </a:cubicBezTo>
                        <a:cubicBezTo>
                          <a:pt x="1049991" y="2375647"/>
                          <a:pt x="1067920" y="2405904"/>
                          <a:pt x="1085849" y="2440642"/>
                        </a:cubicBezTo>
                        <a:cubicBezTo>
                          <a:pt x="1103778" y="2475380"/>
                          <a:pt x="1130673" y="2524686"/>
                          <a:pt x="1146361" y="2554942"/>
                        </a:cubicBezTo>
                        <a:cubicBezTo>
                          <a:pt x="1162049" y="2585198"/>
                          <a:pt x="1156447" y="2587439"/>
                          <a:pt x="1179979" y="2622177"/>
                        </a:cubicBezTo>
                        <a:cubicBezTo>
                          <a:pt x="1203511" y="2656915"/>
                          <a:pt x="1256179" y="2726392"/>
                          <a:pt x="1287555" y="2763371"/>
                        </a:cubicBezTo>
                        <a:cubicBezTo>
                          <a:pt x="1318932" y="2800350"/>
                          <a:pt x="1345826" y="2817159"/>
                          <a:pt x="1368238" y="2844053"/>
                        </a:cubicBezTo>
                        <a:cubicBezTo>
                          <a:pt x="1390650" y="2870947"/>
                          <a:pt x="1401856" y="2897842"/>
                          <a:pt x="1422026" y="2924736"/>
                        </a:cubicBezTo>
                        <a:cubicBezTo>
                          <a:pt x="1442196" y="2951630"/>
                          <a:pt x="1472452" y="2981886"/>
                          <a:pt x="1489261" y="3005418"/>
                        </a:cubicBezTo>
                        <a:cubicBezTo>
                          <a:pt x="1506070" y="3028950"/>
                          <a:pt x="1515035" y="3043518"/>
                          <a:pt x="1522879" y="3065930"/>
                        </a:cubicBezTo>
                        <a:cubicBezTo>
                          <a:pt x="1530723" y="3088342"/>
                          <a:pt x="1534085" y="3116357"/>
                          <a:pt x="1536326" y="3139889"/>
                        </a:cubicBezTo>
                        <a:cubicBezTo>
                          <a:pt x="1538567" y="3163421"/>
                          <a:pt x="1540808" y="3172386"/>
                          <a:pt x="1536326" y="3207124"/>
                        </a:cubicBezTo>
                        <a:cubicBezTo>
                          <a:pt x="1531844" y="3241862"/>
                          <a:pt x="1518397" y="3314700"/>
                          <a:pt x="1509432" y="3348318"/>
                        </a:cubicBezTo>
                        <a:cubicBezTo>
                          <a:pt x="1500467" y="3381936"/>
                          <a:pt x="1490382" y="3388659"/>
                          <a:pt x="1482538" y="3408830"/>
                        </a:cubicBezTo>
                        <a:cubicBezTo>
                          <a:pt x="1474694" y="3429001"/>
                          <a:pt x="1470211" y="3449172"/>
                          <a:pt x="1462367" y="3469342"/>
                        </a:cubicBezTo>
                        <a:cubicBezTo>
                          <a:pt x="1454523" y="3489512"/>
                          <a:pt x="1439955" y="3514165"/>
                          <a:pt x="1435473" y="3529853"/>
                        </a:cubicBezTo>
                        <a:cubicBezTo>
                          <a:pt x="1430991" y="3545541"/>
                          <a:pt x="1433232" y="3547783"/>
                          <a:pt x="1435473" y="3563471"/>
                        </a:cubicBezTo>
                        <a:cubicBezTo>
                          <a:pt x="1437714" y="3579159"/>
                          <a:pt x="1439955" y="3592607"/>
                          <a:pt x="1448920" y="3623983"/>
                        </a:cubicBezTo>
                        <a:cubicBezTo>
                          <a:pt x="1457885" y="3655359"/>
                          <a:pt x="1470211" y="3716992"/>
                          <a:pt x="1489261" y="3751730"/>
                        </a:cubicBezTo>
                        <a:cubicBezTo>
                          <a:pt x="1508311" y="3786468"/>
                          <a:pt x="1546411" y="3804397"/>
                          <a:pt x="1563220" y="3832412"/>
                        </a:cubicBezTo>
                        <a:cubicBezTo>
                          <a:pt x="1580029" y="3860427"/>
                          <a:pt x="1585632" y="3892924"/>
                          <a:pt x="1590114" y="3919818"/>
                        </a:cubicBezTo>
                        <a:cubicBezTo>
                          <a:pt x="1594596" y="3946712"/>
                          <a:pt x="1586752" y="3968004"/>
                          <a:pt x="1590114" y="3993777"/>
                        </a:cubicBezTo>
                        <a:cubicBezTo>
                          <a:pt x="1593476" y="4019550"/>
                          <a:pt x="1604682" y="4053168"/>
                          <a:pt x="1610285" y="4074459"/>
                        </a:cubicBezTo>
                        <a:cubicBezTo>
                          <a:pt x="1615888" y="4095750"/>
                          <a:pt x="1605803" y="4077821"/>
                          <a:pt x="1623732" y="4121524"/>
                        </a:cubicBezTo>
                        <a:cubicBezTo>
                          <a:pt x="1641661" y="4165227"/>
                          <a:pt x="1678641" y="4281768"/>
                          <a:pt x="1717861" y="4336677"/>
                        </a:cubicBezTo>
                        <a:cubicBezTo>
                          <a:pt x="1757082" y="4391586"/>
                          <a:pt x="1859055" y="4450977"/>
                          <a:pt x="1859055" y="4450977"/>
                        </a:cubicBezTo>
                        <a:cubicBezTo>
                          <a:pt x="1894914" y="4480112"/>
                          <a:pt x="1902758" y="4487957"/>
                          <a:pt x="1933014" y="4511489"/>
                        </a:cubicBezTo>
                        <a:cubicBezTo>
                          <a:pt x="1963270" y="4535021"/>
                          <a:pt x="2021541" y="4583206"/>
                          <a:pt x="2040591" y="4592171"/>
                        </a:cubicBezTo>
                        <a:cubicBezTo>
                          <a:pt x="2059641" y="4601136"/>
                          <a:pt x="2053477" y="4583206"/>
                          <a:pt x="2047314" y="4565277"/>
                        </a:cubicBezTo>
                      </a:path>
                    </a:pathLst>
                  </a:custGeom>
                  <a:ln w="28575" cmpd="dbl">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21" name="20 Forma libre"/>
                  <p:cNvSpPr/>
                  <p:nvPr/>
                </p:nvSpPr>
                <p:spPr bwMode="auto">
                  <a:xfrm>
                    <a:off x="3384550" y="2446338"/>
                    <a:ext cx="1954213" cy="1581150"/>
                  </a:xfrm>
                  <a:custGeom>
                    <a:avLst/>
                    <a:gdLst>
                      <a:gd name="connsiteX0" fmla="*/ 1954305 w 1954305"/>
                      <a:gd name="connsiteY0" fmla="*/ 51227 h 1580350"/>
                      <a:gd name="connsiteX1" fmla="*/ 1938937 w 1954305"/>
                      <a:gd name="connsiteY1" fmla="*/ 158803 h 1580350"/>
                      <a:gd name="connsiteX2" fmla="*/ 1931253 w 1954305"/>
                      <a:gd name="connsiteY2" fmla="*/ 181855 h 1580350"/>
                      <a:gd name="connsiteX3" fmla="*/ 1846729 w 1954305"/>
                      <a:gd name="connsiteY3" fmla="*/ 251012 h 1580350"/>
                      <a:gd name="connsiteX4" fmla="*/ 1708416 w 1954305"/>
                      <a:gd name="connsiteY4" fmla="*/ 266380 h 1580350"/>
                      <a:gd name="connsiteX5" fmla="*/ 1623892 w 1954305"/>
                      <a:gd name="connsiteY5" fmla="*/ 197224 h 1580350"/>
                      <a:gd name="connsiteX6" fmla="*/ 1623892 w 1954305"/>
                      <a:gd name="connsiteY6" fmla="*/ 112699 h 1580350"/>
                      <a:gd name="connsiteX7" fmla="*/ 1616208 w 1954305"/>
                      <a:gd name="connsiteY7" fmla="*/ 74279 h 1580350"/>
                      <a:gd name="connsiteX8" fmla="*/ 1577788 w 1954305"/>
                      <a:gd name="connsiteY8" fmla="*/ 51227 h 1580350"/>
                      <a:gd name="connsiteX9" fmla="*/ 1439475 w 1954305"/>
                      <a:gd name="connsiteY9" fmla="*/ 12807 h 1580350"/>
                      <a:gd name="connsiteX10" fmla="*/ 1308846 w 1954305"/>
                      <a:gd name="connsiteY10" fmla="*/ 128067 h 1580350"/>
                      <a:gd name="connsiteX11" fmla="*/ 1232006 w 1954305"/>
                      <a:gd name="connsiteY11" fmla="*/ 220276 h 1580350"/>
                      <a:gd name="connsiteX12" fmla="*/ 1208954 w 1954305"/>
                      <a:gd name="connsiteY12" fmla="*/ 289432 h 1580350"/>
                      <a:gd name="connsiteX13" fmla="*/ 1155166 w 1954305"/>
                      <a:gd name="connsiteY13" fmla="*/ 389324 h 1580350"/>
                      <a:gd name="connsiteX14" fmla="*/ 1086009 w 1954305"/>
                      <a:gd name="connsiteY14" fmla="*/ 496901 h 1580350"/>
                      <a:gd name="connsiteX15" fmla="*/ 970749 w 1954305"/>
                      <a:gd name="connsiteY15" fmla="*/ 512269 h 1580350"/>
                      <a:gd name="connsiteX16" fmla="*/ 916961 w 1954305"/>
                      <a:gd name="connsiteY16" fmla="*/ 466165 h 1580350"/>
                      <a:gd name="connsiteX17" fmla="*/ 709492 w 1954305"/>
                      <a:gd name="connsiteY17" fmla="*/ 366272 h 1580350"/>
                      <a:gd name="connsiteX18" fmla="*/ 640336 w 1954305"/>
                      <a:gd name="connsiteY18" fmla="*/ 427745 h 1580350"/>
                      <a:gd name="connsiteX19" fmla="*/ 563495 w 1954305"/>
                      <a:gd name="connsiteY19" fmla="*/ 665950 h 1580350"/>
                      <a:gd name="connsiteX20" fmla="*/ 432867 w 1954305"/>
                      <a:gd name="connsiteY20" fmla="*/ 735106 h 1580350"/>
                      <a:gd name="connsiteX21" fmla="*/ 348342 w 1954305"/>
                      <a:gd name="connsiteY21" fmla="*/ 819630 h 1580350"/>
                      <a:gd name="connsiteX22" fmla="*/ 317606 w 1954305"/>
                      <a:gd name="connsiteY22" fmla="*/ 919523 h 1580350"/>
                      <a:gd name="connsiteX23" fmla="*/ 294554 w 1954305"/>
                      <a:gd name="connsiteY23" fmla="*/ 996363 h 1580350"/>
                      <a:gd name="connsiteX24" fmla="*/ 279186 w 1954305"/>
                      <a:gd name="connsiteY24" fmla="*/ 1057835 h 1580350"/>
                      <a:gd name="connsiteX25" fmla="*/ 279186 w 1954305"/>
                      <a:gd name="connsiteY25" fmla="*/ 1142360 h 1580350"/>
                      <a:gd name="connsiteX26" fmla="*/ 148557 w 1954305"/>
                      <a:gd name="connsiteY26" fmla="*/ 1234568 h 1580350"/>
                      <a:gd name="connsiteX27" fmla="*/ 87085 w 1954305"/>
                      <a:gd name="connsiteY27" fmla="*/ 1349829 h 1580350"/>
                      <a:gd name="connsiteX28" fmla="*/ 33297 w 1954305"/>
                      <a:gd name="connsiteY28" fmla="*/ 1457405 h 1580350"/>
                      <a:gd name="connsiteX29" fmla="*/ 2561 w 1954305"/>
                      <a:gd name="connsiteY29" fmla="*/ 1541929 h 1580350"/>
                      <a:gd name="connsiteX30" fmla="*/ 17929 w 1954305"/>
                      <a:gd name="connsiteY30" fmla="*/ 1580350 h 15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4305" h="1580350">
                        <a:moveTo>
                          <a:pt x="1954305" y="51227"/>
                        </a:moveTo>
                        <a:cubicBezTo>
                          <a:pt x="1948542" y="94129"/>
                          <a:pt x="1942779" y="137032"/>
                          <a:pt x="1938937" y="158803"/>
                        </a:cubicBezTo>
                        <a:cubicBezTo>
                          <a:pt x="1935095" y="180574"/>
                          <a:pt x="1946621" y="166487"/>
                          <a:pt x="1931253" y="181855"/>
                        </a:cubicBezTo>
                        <a:cubicBezTo>
                          <a:pt x="1915885" y="197223"/>
                          <a:pt x="1883869" y="236924"/>
                          <a:pt x="1846729" y="251012"/>
                        </a:cubicBezTo>
                        <a:cubicBezTo>
                          <a:pt x="1809589" y="265100"/>
                          <a:pt x="1745556" y="275345"/>
                          <a:pt x="1708416" y="266380"/>
                        </a:cubicBezTo>
                        <a:cubicBezTo>
                          <a:pt x="1671277" y="257415"/>
                          <a:pt x="1637979" y="222837"/>
                          <a:pt x="1623892" y="197224"/>
                        </a:cubicBezTo>
                        <a:cubicBezTo>
                          <a:pt x="1609805" y="171611"/>
                          <a:pt x="1625173" y="133190"/>
                          <a:pt x="1623892" y="112699"/>
                        </a:cubicBezTo>
                        <a:cubicBezTo>
                          <a:pt x="1622611" y="92208"/>
                          <a:pt x="1623892" y="84524"/>
                          <a:pt x="1616208" y="74279"/>
                        </a:cubicBezTo>
                        <a:cubicBezTo>
                          <a:pt x="1608524" y="64034"/>
                          <a:pt x="1607244" y="61472"/>
                          <a:pt x="1577788" y="51227"/>
                        </a:cubicBezTo>
                        <a:cubicBezTo>
                          <a:pt x="1548332" y="40982"/>
                          <a:pt x="1484298" y="0"/>
                          <a:pt x="1439475" y="12807"/>
                        </a:cubicBezTo>
                        <a:cubicBezTo>
                          <a:pt x="1394652" y="25614"/>
                          <a:pt x="1343424" y="93489"/>
                          <a:pt x="1308846" y="128067"/>
                        </a:cubicBezTo>
                        <a:cubicBezTo>
                          <a:pt x="1274268" y="162645"/>
                          <a:pt x="1248655" y="193382"/>
                          <a:pt x="1232006" y="220276"/>
                        </a:cubicBezTo>
                        <a:cubicBezTo>
                          <a:pt x="1215357" y="247170"/>
                          <a:pt x="1221761" y="261257"/>
                          <a:pt x="1208954" y="289432"/>
                        </a:cubicBezTo>
                        <a:cubicBezTo>
                          <a:pt x="1196147" y="317607"/>
                          <a:pt x="1175657" y="354746"/>
                          <a:pt x="1155166" y="389324"/>
                        </a:cubicBezTo>
                        <a:cubicBezTo>
                          <a:pt x="1134675" y="423902"/>
                          <a:pt x="1116745" y="476410"/>
                          <a:pt x="1086009" y="496901"/>
                        </a:cubicBezTo>
                        <a:cubicBezTo>
                          <a:pt x="1055273" y="517392"/>
                          <a:pt x="998924" y="517392"/>
                          <a:pt x="970749" y="512269"/>
                        </a:cubicBezTo>
                        <a:cubicBezTo>
                          <a:pt x="942574" y="507146"/>
                          <a:pt x="960504" y="490498"/>
                          <a:pt x="916961" y="466165"/>
                        </a:cubicBezTo>
                        <a:cubicBezTo>
                          <a:pt x="873418" y="441832"/>
                          <a:pt x="755596" y="372675"/>
                          <a:pt x="709492" y="366272"/>
                        </a:cubicBezTo>
                        <a:cubicBezTo>
                          <a:pt x="663388" y="359869"/>
                          <a:pt x="664669" y="377799"/>
                          <a:pt x="640336" y="427745"/>
                        </a:cubicBezTo>
                        <a:cubicBezTo>
                          <a:pt x="616003" y="477691"/>
                          <a:pt x="598073" y="614723"/>
                          <a:pt x="563495" y="665950"/>
                        </a:cubicBezTo>
                        <a:cubicBezTo>
                          <a:pt x="528917" y="717177"/>
                          <a:pt x="468726" y="709493"/>
                          <a:pt x="432867" y="735106"/>
                        </a:cubicBezTo>
                        <a:cubicBezTo>
                          <a:pt x="397008" y="760719"/>
                          <a:pt x="367552" y="788894"/>
                          <a:pt x="348342" y="819630"/>
                        </a:cubicBezTo>
                        <a:cubicBezTo>
                          <a:pt x="329132" y="850366"/>
                          <a:pt x="326571" y="890068"/>
                          <a:pt x="317606" y="919523"/>
                        </a:cubicBezTo>
                        <a:cubicBezTo>
                          <a:pt x="308641" y="948978"/>
                          <a:pt x="300957" y="973311"/>
                          <a:pt x="294554" y="996363"/>
                        </a:cubicBezTo>
                        <a:cubicBezTo>
                          <a:pt x="288151" y="1019415"/>
                          <a:pt x="281747" y="1033502"/>
                          <a:pt x="279186" y="1057835"/>
                        </a:cubicBezTo>
                        <a:cubicBezTo>
                          <a:pt x="276625" y="1082168"/>
                          <a:pt x="300957" y="1112905"/>
                          <a:pt x="279186" y="1142360"/>
                        </a:cubicBezTo>
                        <a:cubicBezTo>
                          <a:pt x="257415" y="1171815"/>
                          <a:pt x="180574" y="1199990"/>
                          <a:pt x="148557" y="1234568"/>
                        </a:cubicBezTo>
                        <a:cubicBezTo>
                          <a:pt x="116540" y="1269146"/>
                          <a:pt x="106295" y="1312690"/>
                          <a:pt x="87085" y="1349829"/>
                        </a:cubicBezTo>
                        <a:cubicBezTo>
                          <a:pt x="67875" y="1386968"/>
                          <a:pt x="47384" y="1425388"/>
                          <a:pt x="33297" y="1457405"/>
                        </a:cubicBezTo>
                        <a:cubicBezTo>
                          <a:pt x="19210" y="1489422"/>
                          <a:pt x="5122" y="1521438"/>
                          <a:pt x="2561" y="1541929"/>
                        </a:cubicBezTo>
                        <a:cubicBezTo>
                          <a:pt x="0" y="1562420"/>
                          <a:pt x="8964" y="1571385"/>
                          <a:pt x="17929" y="1580350"/>
                        </a:cubicBezTo>
                      </a:path>
                    </a:pathLst>
                  </a:custGeom>
                  <a:ln w="28575" cmpd="dbl">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sp>
              <p:nvSpPr>
                <p:cNvPr id="9" name="8 Forma libre"/>
                <p:cNvSpPr/>
                <p:nvPr/>
              </p:nvSpPr>
              <p:spPr>
                <a:xfrm>
                  <a:off x="3527425" y="1592263"/>
                  <a:ext cx="1190625" cy="2520950"/>
                </a:xfrm>
                <a:custGeom>
                  <a:avLst/>
                  <a:gdLst>
                    <a:gd name="connsiteX0" fmla="*/ 886232 w 1189588"/>
                    <a:gd name="connsiteY0" fmla="*/ 0 h 2653639"/>
                    <a:gd name="connsiteX1" fmla="*/ 847229 w 1189588"/>
                    <a:gd name="connsiteY1" fmla="*/ 229684 h 2653639"/>
                    <a:gd name="connsiteX2" fmla="*/ 842896 w 1189588"/>
                    <a:gd name="connsiteY2" fmla="*/ 372694 h 2653639"/>
                    <a:gd name="connsiteX3" fmla="*/ 834228 w 1189588"/>
                    <a:gd name="connsiteY3" fmla="*/ 481036 h 2653639"/>
                    <a:gd name="connsiteX4" fmla="*/ 812560 w 1189588"/>
                    <a:gd name="connsiteY4" fmla="*/ 550374 h 2653639"/>
                    <a:gd name="connsiteX5" fmla="*/ 803893 w 1189588"/>
                    <a:gd name="connsiteY5" fmla="*/ 632713 h 2653639"/>
                    <a:gd name="connsiteX6" fmla="*/ 812560 w 1189588"/>
                    <a:gd name="connsiteY6" fmla="*/ 706385 h 2653639"/>
                    <a:gd name="connsiteX7" fmla="*/ 825561 w 1189588"/>
                    <a:gd name="connsiteY7" fmla="*/ 745388 h 2653639"/>
                    <a:gd name="connsiteX8" fmla="*/ 847229 w 1189588"/>
                    <a:gd name="connsiteY8" fmla="*/ 788725 h 2653639"/>
                    <a:gd name="connsiteX9" fmla="*/ 864564 w 1189588"/>
                    <a:gd name="connsiteY9" fmla="*/ 832061 h 2653639"/>
                    <a:gd name="connsiteX10" fmla="*/ 886232 w 1189588"/>
                    <a:gd name="connsiteY10" fmla="*/ 871064 h 2653639"/>
                    <a:gd name="connsiteX11" fmla="*/ 903567 w 1189588"/>
                    <a:gd name="connsiteY11" fmla="*/ 931735 h 2653639"/>
                    <a:gd name="connsiteX12" fmla="*/ 899233 w 1189588"/>
                    <a:gd name="connsiteY12" fmla="*/ 979405 h 2653639"/>
                    <a:gd name="connsiteX13" fmla="*/ 890566 w 1189588"/>
                    <a:gd name="connsiteY13" fmla="*/ 1048744 h 2653639"/>
                    <a:gd name="connsiteX14" fmla="*/ 890566 w 1189588"/>
                    <a:gd name="connsiteY14" fmla="*/ 1113748 h 2653639"/>
                    <a:gd name="connsiteX15" fmla="*/ 907901 w 1189588"/>
                    <a:gd name="connsiteY15" fmla="*/ 1157085 h 2653639"/>
                    <a:gd name="connsiteX16" fmla="*/ 938236 w 1189588"/>
                    <a:gd name="connsiteY16" fmla="*/ 1222090 h 2653639"/>
                    <a:gd name="connsiteX17" fmla="*/ 972905 w 1189588"/>
                    <a:gd name="connsiteY17" fmla="*/ 1304429 h 2653639"/>
                    <a:gd name="connsiteX18" fmla="*/ 1020575 w 1189588"/>
                    <a:gd name="connsiteY18" fmla="*/ 1395436 h 2653639"/>
                    <a:gd name="connsiteX19" fmla="*/ 1055245 w 1189588"/>
                    <a:gd name="connsiteY19" fmla="*/ 1434438 h 2653639"/>
                    <a:gd name="connsiteX20" fmla="*/ 1154919 w 1189588"/>
                    <a:gd name="connsiteY20" fmla="*/ 1512444 h 2653639"/>
                    <a:gd name="connsiteX21" fmla="*/ 1154919 w 1189588"/>
                    <a:gd name="connsiteY21" fmla="*/ 1529779 h 2653639"/>
                    <a:gd name="connsiteX22" fmla="*/ 946903 w 1189588"/>
                    <a:gd name="connsiteY22" fmla="*/ 1564448 h 2653639"/>
                    <a:gd name="connsiteX23" fmla="*/ 834228 w 1189588"/>
                    <a:gd name="connsiteY23" fmla="*/ 1564448 h 2653639"/>
                    <a:gd name="connsiteX24" fmla="*/ 751889 w 1189588"/>
                    <a:gd name="connsiteY24" fmla="*/ 1560114 h 2653639"/>
                    <a:gd name="connsiteX25" fmla="*/ 660883 w 1189588"/>
                    <a:gd name="connsiteY25" fmla="*/ 1607784 h 2653639"/>
                    <a:gd name="connsiteX26" fmla="*/ 578543 w 1189588"/>
                    <a:gd name="connsiteY26" fmla="*/ 1694457 h 2653639"/>
                    <a:gd name="connsiteX27" fmla="*/ 491870 w 1189588"/>
                    <a:gd name="connsiteY27" fmla="*/ 1768129 h 2653639"/>
                    <a:gd name="connsiteX28" fmla="*/ 422532 w 1189588"/>
                    <a:gd name="connsiteY28" fmla="*/ 1837468 h 2653639"/>
                    <a:gd name="connsiteX29" fmla="*/ 335859 w 1189588"/>
                    <a:gd name="connsiteY29" fmla="*/ 1893805 h 2653639"/>
                    <a:gd name="connsiteX30" fmla="*/ 322858 w 1189588"/>
                    <a:gd name="connsiteY30" fmla="*/ 1937142 h 2653639"/>
                    <a:gd name="connsiteX31" fmla="*/ 309857 w 1189588"/>
                    <a:gd name="connsiteY31" fmla="*/ 2119155 h 2653639"/>
                    <a:gd name="connsiteX32" fmla="*/ 279521 w 1189588"/>
                    <a:gd name="connsiteY32" fmla="*/ 2188493 h 2653639"/>
                    <a:gd name="connsiteX33" fmla="*/ 153846 w 1189588"/>
                    <a:gd name="connsiteY33" fmla="*/ 2292501 h 2653639"/>
                    <a:gd name="connsiteX34" fmla="*/ 123510 w 1189588"/>
                    <a:gd name="connsiteY34" fmla="*/ 2335837 h 2653639"/>
                    <a:gd name="connsiteX35" fmla="*/ 88841 w 1189588"/>
                    <a:gd name="connsiteY35" fmla="*/ 2418177 h 2653639"/>
                    <a:gd name="connsiteX36" fmla="*/ 62839 w 1189588"/>
                    <a:gd name="connsiteY36" fmla="*/ 2491849 h 2653639"/>
                    <a:gd name="connsiteX37" fmla="*/ 49838 w 1189588"/>
                    <a:gd name="connsiteY37" fmla="*/ 2582855 h 2653639"/>
                    <a:gd name="connsiteX38" fmla="*/ 6501 w 1189588"/>
                    <a:gd name="connsiteY38" fmla="*/ 2643527 h 2653639"/>
                    <a:gd name="connsiteX39" fmla="*/ 10835 w 1189588"/>
                    <a:gd name="connsiteY39" fmla="*/ 2643527 h 2653639"/>
                    <a:gd name="connsiteX0" fmla="*/ 864096 w 1189588"/>
                    <a:gd name="connsiteY0" fmla="*/ 0 h 2520280"/>
                    <a:gd name="connsiteX1" fmla="*/ 847229 w 1189588"/>
                    <a:gd name="connsiteY1" fmla="*/ 96325 h 2520280"/>
                    <a:gd name="connsiteX2" fmla="*/ 842896 w 1189588"/>
                    <a:gd name="connsiteY2" fmla="*/ 239335 h 2520280"/>
                    <a:gd name="connsiteX3" fmla="*/ 834228 w 1189588"/>
                    <a:gd name="connsiteY3" fmla="*/ 347677 h 2520280"/>
                    <a:gd name="connsiteX4" fmla="*/ 812560 w 1189588"/>
                    <a:gd name="connsiteY4" fmla="*/ 417015 h 2520280"/>
                    <a:gd name="connsiteX5" fmla="*/ 803893 w 1189588"/>
                    <a:gd name="connsiteY5" fmla="*/ 499354 h 2520280"/>
                    <a:gd name="connsiteX6" fmla="*/ 812560 w 1189588"/>
                    <a:gd name="connsiteY6" fmla="*/ 573026 h 2520280"/>
                    <a:gd name="connsiteX7" fmla="*/ 825561 w 1189588"/>
                    <a:gd name="connsiteY7" fmla="*/ 612029 h 2520280"/>
                    <a:gd name="connsiteX8" fmla="*/ 847229 w 1189588"/>
                    <a:gd name="connsiteY8" fmla="*/ 655366 h 2520280"/>
                    <a:gd name="connsiteX9" fmla="*/ 864564 w 1189588"/>
                    <a:gd name="connsiteY9" fmla="*/ 698702 h 2520280"/>
                    <a:gd name="connsiteX10" fmla="*/ 886232 w 1189588"/>
                    <a:gd name="connsiteY10" fmla="*/ 737705 h 2520280"/>
                    <a:gd name="connsiteX11" fmla="*/ 903567 w 1189588"/>
                    <a:gd name="connsiteY11" fmla="*/ 798376 h 2520280"/>
                    <a:gd name="connsiteX12" fmla="*/ 899233 w 1189588"/>
                    <a:gd name="connsiteY12" fmla="*/ 846046 h 2520280"/>
                    <a:gd name="connsiteX13" fmla="*/ 890566 w 1189588"/>
                    <a:gd name="connsiteY13" fmla="*/ 915385 h 2520280"/>
                    <a:gd name="connsiteX14" fmla="*/ 890566 w 1189588"/>
                    <a:gd name="connsiteY14" fmla="*/ 980389 h 2520280"/>
                    <a:gd name="connsiteX15" fmla="*/ 907901 w 1189588"/>
                    <a:gd name="connsiteY15" fmla="*/ 1023726 h 2520280"/>
                    <a:gd name="connsiteX16" fmla="*/ 938236 w 1189588"/>
                    <a:gd name="connsiteY16" fmla="*/ 1088731 h 2520280"/>
                    <a:gd name="connsiteX17" fmla="*/ 972905 w 1189588"/>
                    <a:gd name="connsiteY17" fmla="*/ 1171070 h 2520280"/>
                    <a:gd name="connsiteX18" fmla="*/ 1020575 w 1189588"/>
                    <a:gd name="connsiteY18" fmla="*/ 1262077 h 2520280"/>
                    <a:gd name="connsiteX19" fmla="*/ 1055245 w 1189588"/>
                    <a:gd name="connsiteY19" fmla="*/ 1301079 h 2520280"/>
                    <a:gd name="connsiteX20" fmla="*/ 1154919 w 1189588"/>
                    <a:gd name="connsiteY20" fmla="*/ 1379085 h 2520280"/>
                    <a:gd name="connsiteX21" fmla="*/ 1154919 w 1189588"/>
                    <a:gd name="connsiteY21" fmla="*/ 1396420 h 2520280"/>
                    <a:gd name="connsiteX22" fmla="*/ 946903 w 1189588"/>
                    <a:gd name="connsiteY22" fmla="*/ 1431089 h 2520280"/>
                    <a:gd name="connsiteX23" fmla="*/ 834228 w 1189588"/>
                    <a:gd name="connsiteY23" fmla="*/ 1431089 h 2520280"/>
                    <a:gd name="connsiteX24" fmla="*/ 751889 w 1189588"/>
                    <a:gd name="connsiteY24" fmla="*/ 1426755 h 2520280"/>
                    <a:gd name="connsiteX25" fmla="*/ 660883 w 1189588"/>
                    <a:gd name="connsiteY25" fmla="*/ 1474425 h 2520280"/>
                    <a:gd name="connsiteX26" fmla="*/ 578543 w 1189588"/>
                    <a:gd name="connsiteY26" fmla="*/ 1561098 h 2520280"/>
                    <a:gd name="connsiteX27" fmla="*/ 491870 w 1189588"/>
                    <a:gd name="connsiteY27" fmla="*/ 1634770 h 2520280"/>
                    <a:gd name="connsiteX28" fmla="*/ 422532 w 1189588"/>
                    <a:gd name="connsiteY28" fmla="*/ 1704109 h 2520280"/>
                    <a:gd name="connsiteX29" fmla="*/ 335859 w 1189588"/>
                    <a:gd name="connsiteY29" fmla="*/ 1760446 h 2520280"/>
                    <a:gd name="connsiteX30" fmla="*/ 322858 w 1189588"/>
                    <a:gd name="connsiteY30" fmla="*/ 1803783 h 2520280"/>
                    <a:gd name="connsiteX31" fmla="*/ 309857 w 1189588"/>
                    <a:gd name="connsiteY31" fmla="*/ 1985796 h 2520280"/>
                    <a:gd name="connsiteX32" fmla="*/ 279521 w 1189588"/>
                    <a:gd name="connsiteY32" fmla="*/ 2055134 h 2520280"/>
                    <a:gd name="connsiteX33" fmla="*/ 153846 w 1189588"/>
                    <a:gd name="connsiteY33" fmla="*/ 2159142 h 2520280"/>
                    <a:gd name="connsiteX34" fmla="*/ 123510 w 1189588"/>
                    <a:gd name="connsiteY34" fmla="*/ 2202478 h 2520280"/>
                    <a:gd name="connsiteX35" fmla="*/ 88841 w 1189588"/>
                    <a:gd name="connsiteY35" fmla="*/ 2284818 h 2520280"/>
                    <a:gd name="connsiteX36" fmla="*/ 62839 w 1189588"/>
                    <a:gd name="connsiteY36" fmla="*/ 2358490 h 2520280"/>
                    <a:gd name="connsiteX37" fmla="*/ 49838 w 1189588"/>
                    <a:gd name="connsiteY37" fmla="*/ 2449496 h 2520280"/>
                    <a:gd name="connsiteX38" fmla="*/ 6501 w 1189588"/>
                    <a:gd name="connsiteY38" fmla="*/ 2510168 h 2520280"/>
                    <a:gd name="connsiteX39" fmla="*/ 10835 w 1189588"/>
                    <a:gd name="connsiteY39" fmla="*/ 2510168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9588" h="2520280">
                      <a:moveTo>
                        <a:pt x="864096" y="0"/>
                      </a:moveTo>
                      <a:cubicBezTo>
                        <a:pt x="848206" y="83784"/>
                        <a:pt x="850762" y="56436"/>
                        <a:pt x="847229" y="96325"/>
                      </a:cubicBezTo>
                      <a:cubicBezTo>
                        <a:pt x="843696" y="136214"/>
                        <a:pt x="845063" y="197443"/>
                        <a:pt x="842896" y="239335"/>
                      </a:cubicBezTo>
                      <a:cubicBezTo>
                        <a:pt x="840729" y="281227"/>
                        <a:pt x="839284" y="318064"/>
                        <a:pt x="834228" y="347677"/>
                      </a:cubicBezTo>
                      <a:cubicBezTo>
                        <a:pt x="829172" y="377290"/>
                        <a:pt x="817616" y="391736"/>
                        <a:pt x="812560" y="417015"/>
                      </a:cubicBezTo>
                      <a:cubicBezTo>
                        <a:pt x="807504" y="442294"/>
                        <a:pt x="803893" y="473352"/>
                        <a:pt x="803893" y="499354"/>
                      </a:cubicBezTo>
                      <a:cubicBezTo>
                        <a:pt x="803893" y="525356"/>
                        <a:pt x="808949" y="554247"/>
                        <a:pt x="812560" y="573026"/>
                      </a:cubicBezTo>
                      <a:cubicBezTo>
                        <a:pt x="816171" y="591805"/>
                        <a:pt x="819783" y="598306"/>
                        <a:pt x="825561" y="612029"/>
                      </a:cubicBezTo>
                      <a:cubicBezTo>
                        <a:pt x="831339" y="625752"/>
                        <a:pt x="840728" y="640920"/>
                        <a:pt x="847229" y="655366"/>
                      </a:cubicBezTo>
                      <a:cubicBezTo>
                        <a:pt x="853730" y="669812"/>
                        <a:pt x="858064" y="684979"/>
                        <a:pt x="864564" y="698702"/>
                      </a:cubicBezTo>
                      <a:cubicBezTo>
                        <a:pt x="871065" y="712425"/>
                        <a:pt x="879732" y="721093"/>
                        <a:pt x="886232" y="737705"/>
                      </a:cubicBezTo>
                      <a:cubicBezTo>
                        <a:pt x="892733" y="754317"/>
                        <a:pt x="901400" y="780319"/>
                        <a:pt x="903567" y="798376"/>
                      </a:cubicBezTo>
                      <a:cubicBezTo>
                        <a:pt x="905734" y="816433"/>
                        <a:pt x="901400" y="826544"/>
                        <a:pt x="899233" y="846046"/>
                      </a:cubicBezTo>
                      <a:cubicBezTo>
                        <a:pt x="897066" y="865548"/>
                        <a:pt x="892011" y="892995"/>
                        <a:pt x="890566" y="915385"/>
                      </a:cubicBezTo>
                      <a:cubicBezTo>
                        <a:pt x="889122" y="937776"/>
                        <a:pt x="887677" y="962332"/>
                        <a:pt x="890566" y="980389"/>
                      </a:cubicBezTo>
                      <a:cubicBezTo>
                        <a:pt x="893455" y="998446"/>
                        <a:pt x="899956" y="1005669"/>
                        <a:pt x="907901" y="1023726"/>
                      </a:cubicBezTo>
                      <a:cubicBezTo>
                        <a:pt x="915846" y="1041783"/>
                        <a:pt x="927402" y="1064174"/>
                        <a:pt x="938236" y="1088731"/>
                      </a:cubicBezTo>
                      <a:cubicBezTo>
                        <a:pt x="949070" y="1113288"/>
                        <a:pt x="959182" y="1142179"/>
                        <a:pt x="972905" y="1171070"/>
                      </a:cubicBezTo>
                      <a:cubicBezTo>
                        <a:pt x="986628" y="1199961"/>
                        <a:pt x="1006852" y="1240409"/>
                        <a:pt x="1020575" y="1262077"/>
                      </a:cubicBezTo>
                      <a:cubicBezTo>
                        <a:pt x="1034298" y="1283745"/>
                        <a:pt x="1032854" y="1281578"/>
                        <a:pt x="1055245" y="1301079"/>
                      </a:cubicBezTo>
                      <a:cubicBezTo>
                        <a:pt x="1077636" y="1320580"/>
                        <a:pt x="1138307" y="1363195"/>
                        <a:pt x="1154919" y="1379085"/>
                      </a:cubicBezTo>
                      <a:cubicBezTo>
                        <a:pt x="1171531" y="1394975"/>
                        <a:pt x="1189588" y="1387753"/>
                        <a:pt x="1154919" y="1396420"/>
                      </a:cubicBezTo>
                      <a:cubicBezTo>
                        <a:pt x="1120250" y="1405087"/>
                        <a:pt x="1000351" y="1425311"/>
                        <a:pt x="946903" y="1431089"/>
                      </a:cubicBezTo>
                      <a:cubicBezTo>
                        <a:pt x="893455" y="1436867"/>
                        <a:pt x="866730" y="1431811"/>
                        <a:pt x="834228" y="1431089"/>
                      </a:cubicBezTo>
                      <a:cubicBezTo>
                        <a:pt x="801726" y="1430367"/>
                        <a:pt x="780780" y="1419532"/>
                        <a:pt x="751889" y="1426755"/>
                      </a:cubicBezTo>
                      <a:cubicBezTo>
                        <a:pt x="722998" y="1433978"/>
                        <a:pt x="689774" y="1452035"/>
                        <a:pt x="660883" y="1474425"/>
                      </a:cubicBezTo>
                      <a:cubicBezTo>
                        <a:pt x="631992" y="1496816"/>
                        <a:pt x="606712" y="1534374"/>
                        <a:pt x="578543" y="1561098"/>
                      </a:cubicBezTo>
                      <a:cubicBezTo>
                        <a:pt x="550374" y="1587822"/>
                        <a:pt x="517872" y="1610935"/>
                        <a:pt x="491870" y="1634770"/>
                      </a:cubicBezTo>
                      <a:cubicBezTo>
                        <a:pt x="465868" y="1658605"/>
                        <a:pt x="448534" y="1683163"/>
                        <a:pt x="422532" y="1704109"/>
                      </a:cubicBezTo>
                      <a:cubicBezTo>
                        <a:pt x="396530" y="1725055"/>
                        <a:pt x="352471" y="1743834"/>
                        <a:pt x="335859" y="1760446"/>
                      </a:cubicBezTo>
                      <a:cubicBezTo>
                        <a:pt x="319247" y="1777058"/>
                        <a:pt x="327192" y="1766225"/>
                        <a:pt x="322858" y="1803783"/>
                      </a:cubicBezTo>
                      <a:cubicBezTo>
                        <a:pt x="318524" y="1841341"/>
                        <a:pt x="317080" y="1943904"/>
                        <a:pt x="309857" y="1985796"/>
                      </a:cubicBezTo>
                      <a:cubicBezTo>
                        <a:pt x="302634" y="2027688"/>
                        <a:pt x="305523" y="2026243"/>
                        <a:pt x="279521" y="2055134"/>
                      </a:cubicBezTo>
                      <a:cubicBezTo>
                        <a:pt x="253519" y="2084025"/>
                        <a:pt x="179848" y="2134585"/>
                        <a:pt x="153846" y="2159142"/>
                      </a:cubicBezTo>
                      <a:cubicBezTo>
                        <a:pt x="127844" y="2183699"/>
                        <a:pt x="134344" y="2181532"/>
                        <a:pt x="123510" y="2202478"/>
                      </a:cubicBezTo>
                      <a:cubicBezTo>
                        <a:pt x="112676" y="2223424"/>
                        <a:pt x="98953" y="2258816"/>
                        <a:pt x="88841" y="2284818"/>
                      </a:cubicBezTo>
                      <a:cubicBezTo>
                        <a:pt x="78729" y="2310820"/>
                        <a:pt x="69340" y="2331044"/>
                        <a:pt x="62839" y="2358490"/>
                      </a:cubicBezTo>
                      <a:cubicBezTo>
                        <a:pt x="56339" y="2385936"/>
                        <a:pt x="59228" y="2424216"/>
                        <a:pt x="49838" y="2449496"/>
                      </a:cubicBezTo>
                      <a:cubicBezTo>
                        <a:pt x="40448" y="2474776"/>
                        <a:pt x="13002" y="2500056"/>
                        <a:pt x="6501" y="2510168"/>
                      </a:cubicBezTo>
                      <a:cubicBezTo>
                        <a:pt x="0" y="2520280"/>
                        <a:pt x="5417" y="2515224"/>
                        <a:pt x="10835" y="2510168"/>
                      </a:cubicBezTo>
                    </a:path>
                  </a:pathLst>
                </a:custGeom>
                <a:ln w="22225" cap="rnd">
                  <a:solidFill>
                    <a:schemeClr val="bg1"/>
                  </a:solidFill>
                  <a:prstDash val="solid"/>
                  <a:roun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10" name="9 Forma libre"/>
                <p:cNvSpPr/>
                <p:nvPr/>
              </p:nvSpPr>
              <p:spPr>
                <a:xfrm>
                  <a:off x="3527425" y="1592263"/>
                  <a:ext cx="1190625" cy="2520950"/>
                </a:xfrm>
                <a:custGeom>
                  <a:avLst/>
                  <a:gdLst>
                    <a:gd name="connsiteX0" fmla="*/ 886232 w 1189588"/>
                    <a:gd name="connsiteY0" fmla="*/ 0 h 2653639"/>
                    <a:gd name="connsiteX1" fmla="*/ 847229 w 1189588"/>
                    <a:gd name="connsiteY1" fmla="*/ 229684 h 2653639"/>
                    <a:gd name="connsiteX2" fmla="*/ 842896 w 1189588"/>
                    <a:gd name="connsiteY2" fmla="*/ 372694 h 2653639"/>
                    <a:gd name="connsiteX3" fmla="*/ 834228 w 1189588"/>
                    <a:gd name="connsiteY3" fmla="*/ 481036 h 2653639"/>
                    <a:gd name="connsiteX4" fmla="*/ 812560 w 1189588"/>
                    <a:gd name="connsiteY4" fmla="*/ 550374 h 2653639"/>
                    <a:gd name="connsiteX5" fmla="*/ 803893 w 1189588"/>
                    <a:gd name="connsiteY5" fmla="*/ 632713 h 2653639"/>
                    <a:gd name="connsiteX6" fmla="*/ 812560 w 1189588"/>
                    <a:gd name="connsiteY6" fmla="*/ 706385 h 2653639"/>
                    <a:gd name="connsiteX7" fmla="*/ 825561 w 1189588"/>
                    <a:gd name="connsiteY7" fmla="*/ 745388 h 2653639"/>
                    <a:gd name="connsiteX8" fmla="*/ 847229 w 1189588"/>
                    <a:gd name="connsiteY8" fmla="*/ 788725 h 2653639"/>
                    <a:gd name="connsiteX9" fmla="*/ 864564 w 1189588"/>
                    <a:gd name="connsiteY9" fmla="*/ 832061 h 2653639"/>
                    <a:gd name="connsiteX10" fmla="*/ 886232 w 1189588"/>
                    <a:gd name="connsiteY10" fmla="*/ 871064 h 2653639"/>
                    <a:gd name="connsiteX11" fmla="*/ 903567 w 1189588"/>
                    <a:gd name="connsiteY11" fmla="*/ 931735 h 2653639"/>
                    <a:gd name="connsiteX12" fmla="*/ 899233 w 1189588"/>
                    <a:gd name="connsiteY12" fmla="*/ 979405 h 2653639"/>
                    <a:gd name="connsiteX13" fmla="*/ 890566 w 1189588"/>
                    <a:gd name="connsiteY13" fmla="*/ 1048744 h 2653639"/>
                    <a:gd name="connsiteX14" fmla="*/ 890566 w 1189588"/>
                    <a:gd name="connsiteY14" fmla="*/ 1113748 h 2653639"/>
                    <a:gd name="connsiteX15" fmla="*/ 907901 w 1189588"/>
                    <a:gd name="connsiteY15" fmla="*/ 1157085 h 2653639"/>
                    <a:gd name="connsiteX16" fmla="*/ 938236 w 1189588"/>
                    <a:gd name="connsiteY16" fmla="*/ 1222090 h 2653639"/>
                    <a:gd name="connsiteX17" fmla="*/ 972905 w 1189588"/>
                    <a:gd name="connsiteY17" fmla="*/ 1304429 h 2653639"/>
                    <a:gd name="connsiteX18" fmla="*/ 1020575 w 1189588"/>
                    <a:gd name="connsiteY18" fmla="*/ 1395436 h 2653639"/>
                    <a:gd name="connsiteX19" fmla="*/ 1055245 w 1189588"/>
                    <a:gd name="connsiteY19" fmla="*/ 1434438 h 2653639"/>
                    <a:gd name="connsiteX20" fmla="*/ 1154919 w 1189588"/>
                    <a:gd name="connsiteY20" fmla="*/ 1512444 h 2653639"/>
                    <a:gd name="connsiteX21" fmla="*/ 1154919 w 1189588"/>
                    <a:gd name="connsiteY21" fmla="*/ 1529779 h 2653639"/>
                    <a:gd name="connsiteX22" fmla="*/ 946903 w 1189588"/>
                    <a:gd name="connsiteY22" fmla="*/ 1564448 h 2653639"/>
                    <a:gd name="connsiteX23" fmla="*/ 834228 w 1189588"/>
                    <a:gd name="connsiteY23" fmla="*/ 1564448 h 2653639"/>
                    <a:gd name="connsiteX24" fmla="*/ 751889 w 1189588"/>
                    <a:gd name="connsiteY24" fmla="*/ 1560114 h 2653639"/>
                    <a:gd name="connsiteX25" fmla="*/ 660883 w 1189588"/>
                    <a:gd name="connsiteY25" fmla="*/ 1607784 h 2653639"/>
                    <a:gd name="connsiteX26" fmla="*/ 578543 w 1189588"/>
                    <a:gd name="connsiteY26" fmla="*/ 1694457 h 2653639"/>
                    <a:gd name="connsiteX27" fmla="*/ 491870 w 1189588"/>
                    <a:gd name="connsiteY27" fmla="*/ 1768129 h 2653639"/>
                    <a:gd name="connsiteX28" fmla="*/ 422532 w 1189588"/>
                    <a:gd name="connsiteY28" fmla="*/ 1837468 h 2653639"/>
                    <a:gd name="connsiteX29" fmla="*/ 335859 w 1189588"/>
                    <a:gd name="connsiteY29" fmla="*/ 1893805 h 2653639"/>
                    <a:gd name="connsiteX30" fmla="*/ 322858 w 1189588"/>
                    <a:gd name="connsiteY30" fmla="*/ 1937142 h 2653639"/>
                    <a:gd name="connsiteX31" fmla="*/ 309857 w 1189588"/>
                    <a:gd name="connsiteY31" fmla="*/ 2119155 h 2653639"/>
                    <a:gd name="connsiteX32" fmla="*/ 279521 w 1189588"/>
                    <a:gd name="connsiteY32" fmla="*/ 2188493 h 2653639"/>
                    <a:gd name="connsiteX33" fmla="*/ 153846 w 1189588"/>
                    <a:gd name="connsiteY33" fmla="*/ 2292501 h 2653639"/>
                    <a:gd name="connsiteX34" fmla="*/ 123510 w 1189588"/>
                    <a:gd name="connsiteY34" fmla="*/ 2335837 h 2653639"/>
                    <a:gd name="connsiteX35" fmla="*/ 88841 w 1189588"/>
                    <a:gd name="connsiteY35" fmla="*/ 2418177 h 2653639"/>
                    <a:gd name="connsiteX36" fmla="*/ 62839 w 1189588"/>
                    <a:gd name="connsiteY36" fmla="*/ 2491849 h 2653639"/>
                    <a:gd name="connsiteX37" fmla="*/ 49838 w 1189588"/>
                    <a:gd name="connsiteY37" fmla="*/ 2582855 h 2653639"/>
                    <a:gd name="connsiteX38" fmla="*/ 6501 w 1189588"/>
                    <a:gd name="connsiteY38" fmla="*/ 2643527 h 2653639"/>
                    <a:gd name="connsiteX39" fmla="*/ 10835 w 1189588"/>
                    <a:gd name="connsiteY39" fmla="*/ 2643527 h 2653639"/>
                    <a:gd name="connsiteX0" fmla="*/ 886232 w 1189588"/>
                    <a:gd name="connsiteY0" fmla="*/ 0 h 2653639"/>
                    <a:gd name="connsiteX1" fmla="*/ 864096 w 1189588"/>
                    <a:gd name="connsiteY1" fmla="*/ 133359 h 2653639"/>
                    <a:gd name="connsiteX2" fmla="*/ 847229 w 1189588"/>
                    <a:gd name="connsiteY2" fmla="*/ 229684 h 2653639"/>
                    <a:gd name="connsiteX3" fmla="*/ 842896 w 1189588"/>
                    <a:gd name="connsiteY3" fmla="*/ 372694 h 2653639"/>
                    <a:gd name="connsiteX4" fmla="*/ 834228 w 1189588"/>
                    <a:gd name="connsiteY4" fmla="*/ 481036 h 2653639"/>
                    <a:gd name="connsiteX5" fmla="*/ 812560 w 1189588"/>
                    <a:gd name="connsiteY5" fmla="*/ 550374 h 2653639"/>
                    <a:gd name="connsiteX6" fmla="*/ 803893 w 1189588"/>
                    <a:gd name="connsiteY6" fmla="*/ 632713 h 2653639"/>
                    <a:gd name="connsiteX7" fmla="*/ 812560 w 1189588"/>
                    <a:gd name="connsiteY7" fmla="*/ 706385 h 2653639"/>
                    <a:gd name="connsiteX8" fmla="*/ 825561 w 1189588"/>
                    <a:gd name="connsiteY8" fmla="*/ 745388 h 2653639"/>
                    <a:gd name="connsiteX9" fmla="*/ 847229 w 1189588"/>
                    <a:gd name="connsiteY9" fmla="*/ 788725 h 2653639"/>
                    <a:gd name="connsiteX10" fmla="*/ 864564 w 1189588"/>
                    <a:gd name="connsiteY10" fmla="*/ 832061 h 2653639"/>
                    <a:gd name="connsiteX11" fmla="*/ 886232 w 1189588"/>
                    <a:gd name="connsiteY11" fmla="*/ 871064 h 2653639"/>
                    <a:gd name="connsiteX12" fmla="*/ 903567 w 1189588"/>
                    <a:gd name="connsiteY12" fmla="*/ 931735 h 2653639"/>
                    <a:gd name="connsiteX13" fmla="*/ 899233 w 1189588"/>
                    <a:gd name="connsiteY13" fmla="*/ 979405 h 2653639"/>
                    <a:gd name="connsiteX14" fmla="*/ 890566 w 1189588"/>
                    <a:gd name="connsiteY14" fmla="*/ 1048744 h 2653639"/>
                    <a:gd name="connsiteX15" fmla="*/ 890566 w 1189588"/>
                    <a:gd name="connsiteY15" fmla="*/ 1113748 h 2653639"/>
                    <a:gd name="connsiteX16" fmla="*/ 907901 w 1189588"/>
                    <a:gd name="connsiteY16" fmla="*/ 1157085 h 2653639"/>
                    <a:gd name="connsiteX17" fmla="*/ 938236 w 1189588"/>
                    <a:gd name="connsiteY17" fmla="*/ 1222090 h 2653639"/>
                    <a:gd name="connsiteX18" fmla="*/ 972905 w 1189588"/>
                    <a:gd name="connsiteY18" fmla="*/ 1304429 h 2653639"/>
                    <a:gd name="connsiteX19" fmla="*/ 1020575 w 1189588"/>
                    <a:gd name="connsiteY19" fmla="*/ 1395436 h 2653639"/>
                    <a:gd name="connsiteX20" fmla="*/ 1055245 w 1189588"/>
                    <a:gd name="connsiteY20" fmla="*/ 1434438 h 2653639"/>
                    <a:gd name="connsiteX21" fmla="*/ 1154919 w 1189588"/>
                    <a:gd name="connsiteY21" fmla="*/ 1512444 h 2653639"/>
                    <a:gd name="connsiteX22" fmla="*/ 1154919 w 1189588"/>
                    <a:gd name="connsiteY22" fmla="*/ 1529779 h 2653639"/>
                    <a:gd name="connsiteX23" fmla="*/ 946903 w 1189588"/>
                    <a:gd name="connsiteY23" fmla="*/ 1564448 h 2653639"/>
                    <a:gd name="connsiteX24" fmla="*/ 834228 w 1189588"/>
                    <a:gd name="connsiteY24" fmla="*/ 1564448 h 2653639"/>
                    <a:gd name="connsiteX25" fmla="*/ 751889 w 1189588"/>
                    <a:gd name="connsiteY25" fmla="*/ 1560114 h 2653639"/>
                    <a:gd name="connsiteX26" fmla="*/ 660883 w 1189588"/>
                    <a:gd name="connsiteY26" fmla="*/ 1607784 h 2653639"/>
                    <a:gd name="connsiteX27" fmla="*/ 578543 w 1189588"/>
                    <a:gd name="connsiteY27" fmla="*/ 1694457 h 2653639"/>
                    <a:gd name="connsiteX28" fmla="*/ 491870 w 1189588"/>
                    <a:gd name="connsiteY28" fmla="*/ 1768129 h 2653639"/>
                    <a:gd name="connsiteX29" fmla="*/ 422532 w 1189588"/>
                    <a:gd name="connsiteY29" fmla="*/ 1837468 h 2653639"/>
                    <a:gd name="connsiteX30" fmla="*/ 335859 w 1189588"/>
                    <a:gd name="connsiteY30" fmla="*/ 1893805 h 2653639"/>
                    <a:gd name="connsiteX31" fmla="*/ 322858 w 1189588"/>
                    <a:gd name="connsiteY31" fmla="*/ 1937142 h 2653639"/>
                    <a:gd name="connsiteX32" fmla="*/ 309857 w 1189588"/>
                    <a:gd name="connsiteY32" fmla="*/ 2119155 h 2653639"/>
                    <a:gd name="connsiteX33" fmla="*/ 279521 w 1189588"/>
                    <a:gd name="connsiteY33" fmla="*/ 2188493 h 2653639"/>
                    <a:gd name="connsiteX34" fmla="*/ 153846 w 1189588"/>
                    <a:gd name="connsiteY34" fmla="*/ 2292501 h 2653639"/>
                    <a:gd name="connsiteX35" fmla="*/ 123510 w 1189588"/>
                    <a:gd name="connsiteY35" fmla="*/ 2335837 h 2653639"/>
                    <a:gd name="connsiteX36" fmla="*/ 88841 w 1189588"/>
                    <a:gd name="connsiteY36" fmla="*/ 2418177 h 2653639"/>
                    <a:gd name="connsiteX37" fmla="*/ 62839 w 1189588"/>
                    <a:gd name="connsiteY37" fmla="*/ 2491849 h 2653639"/>
                    <a:gd name="connsiteX38" fmla="*/ 49838 w 1189588"/>
                    <a:gd name="connsiteY38" fmla="*/ 2582855 h 2653639"/>
                    <a:gd name="connsiteX39" fmla="*/ 6501 w 1189588"/>
                    <a:gd name="connsiteY39" fmla="*/ 2643527 h 2653639"/>
                    <a:gd name="connsiteX40" fmla="*/ 10835 w 1189588"/>
                    <a:gd name="connsiteY40" fmla="*/ 2643527 h 2653639"/>
                    <a:gd name="connsiteX0" fmla="*/ 864096 w 1189588"/>
                    <a:gd name="connsiteY0" fmla="*/ 0 h 2520280"/>
                    <a:gd name="connsiteX1" fmla="*/ 864096 w 1189588"/>
                    <a:gd name="connsiteY1" fmla="*/ 0 h 2520280"/>
                    <a:gd name="connsiteX2" fmla="*/ 847229 w 1189588"/>
                    <a:gd name="connsiteY2" fmla="*/ 96325 h 2520280"/>
                    <a:gd name="connsiteX3" fmla="*/ 842896 w 1189588"/>
                    <a:gd name="connsiteY3" fmla="*/ 239335 h 2520280"/>
                    <a:gd name="connsiteX4" fmla="*/ 834228 w 1189588"/>
                    <a:gd name="connsiteY4" fmla="*/ 347677 h 2520280"/>
                    <a:gd name="connsiteX5" fmla="*/ 812560 w 1189588"/>
                    <a:gd name="connsiteY5" fmla="*/ 417015 h 2520280"/>
                    <a:gd name="connsiteX6" fmla="*/ 803893 w 1189588"/>
                    <a:gd name="connsiteY6" fmla="*/ 499354 h 2520280"/>
                    <a:gd name="connsiteX7" fmla="*/ 812560 w 1189588"/>
                    <a:gd name="connsiteY7" fmla="*/ 573026 h 2520280"/>
                    <a:gd name="connsiteX8" fmla="*/ 825561 w 1189588"/>
                    <a:gd name="connsiteY8" fmla="*/ 612029 h 2520280"/>
                    <a:gd name="connsiteX9" fmla="*/ 847229 w 1189588"/>
                    <a:gd name="connsiteY9" fmla="*/ 655366 h 2520280"/>
                    <a:gd name="connsiteX10" fmla="*/ 864564 w 1189588"/>
                    <a:gd name="connsiteY10" fmla="*/ 698702 h 2520280"/>
                    <a:gd name="connsiteX11" fmla="*/ 886232 w 1189588"/>
                    <a:gd name="connsiteY11" fmla="*/ 737705 h 2520280"/>
                    <a:gd name="connsiteX12" fmla="*/ 903567 w 1189588"/>
                    <a:gd name="connsiteY12" fmla="*/ 798376 h 2520280"/>
                    <a:gd name="connsiteX13" fmla="*/ 899233 w 1189588"/>
                    <a:gd name="connsiteY13" fmla="*/ 846046 h 2520280"/>
                    <a:gd name="connsiteX14" fmla="*/ 890566 w 1189588"/>
                    <a:gd name="connsiteY14" fmla="*/ 915385 h 2520280"/>
                    <a:gd name="connsiteX15" fmla="*/ 890566 w 1189588"/>
                    <a:gd name="connsiteY15" fmla="*/ 980389 h 2520280"/>
                    <a:gd name="connsiteX16" fmla="*/ 907901 w 1189588"/>
                    <a:gd name="connsiteY16" fmla="*/ 1023726 h 2520280"/>
                    <a:gd name="connsiteX17" fmla="*/ 938236 w 1189588"/>
                    <a:gd name="connsiteY17" fmla="*/ 1088731 h 2520280"/>
                    <a:gd name="connsiteX18" fmla="*/ 972905 w 1189588"/>
                    <a:gd name="connsiteY18" fmla="*/ 1171070 h 2520280"/>
                    <a:gd name="connsiteX19" fmla="*/ 1020575 w 1189588"/>
                    <a:gd name="connsiteY19" fmla="*/ 1262077 h 2520280"/>
                    <a:gd name="connsiteX20" fmla="*/ 1055245 w 1189588"/>
                    <a:gd name="connsiteY20" fmla="*/ 1301079 h 2520280"/>
                    <a:gd name="connsiteX21" fmla="*/ 1154919 w 1189588"/>
                    <a:gd name="connsiteY21" fmla="*/ 1379085 h 2520280"/>
                    <a:gd name="connsiteX22" fmla="*/ 1154919 w 1189588"/>
                    <a:gd name="connsiteY22" fmla="*/ 1396420 h 2520280"/>
                    <a:gd name="connsiteX23" fmla="*/ 946903 w 1189588"/>
                    <a:gd name="connsiteY23" fmla="*/ 1431089 h 2520280"/>
                    <a:gd name="connsiteX24" fmla="*/ 834228 w 1189588"/>
                    <a:gd name="connsiteY24" fmla="*/ 1431089 h 2520280"/>
                    <a:gd name="connsiteX25" fmla="*/ 751889 w 1189588"/>
                    <a:gd name="connsiteY25" fmla="*/ 1426755 h 2520280"/>
                    <a:gd name="connsiteX26" fmla="*/ 660883 w 1189588"/>
                    <a:gd name="connsiteY26" fmla="*/ 1474425 h 2520280"/>
                    <a:gd name="connsiteX27" fmla="*/ 578543 w 1189588"/>
                    <a:gd name="connsiteY27" fmla="*/ 1561098 h 2520280"/>
                    <a:gd name="connsiteX28" fmla="*/ 491870 w 1189588"/>
                    <a:gd name="connsiteY28" fmla="*/ 1634770 h 2520280"/>
                    <a:gd name="connsiteX29" fmla="*/ 422532 w 1189588"/>
                    <a:gd name="connsiteY29" fmla="*/ 1704109 h 2520280"/>
                    <a:gd name="connsiteX30" fmla="*/ 335859 w 1189588"/>
                    <a:gd name="connsiteY30" fmla="*/ 1760446 h 2520280"/>
                    <a:gd name="connsiteX31" fmla="*/ 322858 w 1189588"/>
                    <a:gd name="connsiteY31" fmla="*/ 1803783 h 2520280"/>
                    <a:gd name="connsiteX32" fmla="*/ 309857 w 1189588"/>
                    <a:gd name="connsiteY32" fmla="*/ 1985796 h 2520280"/>
                    <a:gd name="connsiteX33" fmla="*/ 279521 w 1189588"/>
                    <a:gd name="connsiteY33" fmla="*/ 2055134 h 2520280"/>
                    <a:gd name="connsiteX34" fmla="*/ 153846 w 1189588"/>
                    <a:gd name="connsiteY34" fmla="*/ 2159142 h 2520280"/>
                    <a:gd name="connsiteX35" fmla="*/ 123510 w 1189588"/>
                    <a:gd name="connsiteY35" fmla="*/ 2202478 h 2520280"/>
                    <a:gd name="connsiteX36" fmla="*/ 88841 w 1189588"/>
                    <a:gd name="connsiteY36" fmla="*/ 2284818 h 2520280"/>
                    <a:gd name="connsiteX37" fmla="*/ 62839 w 1189588"/>
                    <a:gd name="connsiteY37" fmla="*/ 2358490 h 2520280"/>
                    <a:gd name="connsiteX38" fmla="*/ 49838 w 1189588"/>
                    <a:gd name="connsiteY38" fmla="*/ 2449496 h 2520280"/>
                    <a:gd name="connsiteX39" fmla="*/ 6501 w 1189588"/>
                    <a:gd name="connsiteY39" fmla="*/ 2510168 h 2520280"/>
                    <a:gd name="connsiteX40" fmla="*/ 10835 w 1189588"/>
                    <a:gd name="connsiteY40" fmla="*/ 2510168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9588" h="2520280">
                      <a:moveTo>
                        <a:pt x="864096" y="0"/>
                      </a:moveTo>
                      <a:lnTo>
                        <a:pt x="864096" y="0"/>
                      </a:lnTo>
                      <a:cubicBezTo>
                        <a:pt x="861285" y="16054"/>
                        <a:pt x="850762" y="56436"/>
                        <a:pt x="847229" y="96325"/>
                      </a:cubicBezTo>
                      <a:cubicBezTo>
                        <a:pt x="843696" y="136214"/>
                        <a:pt x="845063" y="197443"/>
                        <a:pt x="842896" y="239335"/>
                      </a:cubicBezTo>
                      <a:cubicBezTo>
                        <a:pt x="840729" y="281227"/>
                        <a:pt x="839284" y="318064"/>
                        <a:pt x="834228" y="347677"/>
                      </a:cubicBezTo>
                      <a:cubicBezTo>
                        <a:pt x="829172" y="377290"/>
                        <a:pt x="817616" y="391736"/>
                        <a:pt x="812560" y="417015"/>
                      </a:cubicBezTo>
                      <a:cubicBezTo>
                        <a:pt x="807504" y="442294"/>
                        <a:pt x="803893" y="473352"/>
                        <a:pt x="803893" y="499354"/>
                      </a:cubicBezTo>
                      <a:cubicBezTo>
                        <a:pt x="803893" y="525356"/>
                        <a:pt x="808949" y="554247"/>
                        <a:pt x="812560" y="573026"/>
                      </a:cubicBezTo>
                      <a:cubicBezTo>
                        <a:pt x="816171" y="591805"/>
                        <a:pt x="819783" y="598306"/>
                        <a:pt x="825561" y="612029"/>
                      </a:cubicBezTo>
                      <a:cubicBezTo>
                        <a:pt x="831339" y="625752"/>
                        <a:pt x="840728" y="640920"/>
                        <a:pt x="847229" y="655366"/>
                      </a:cubicBezTo>
                      <a:cubicBezTo>
                        <a:pt x="853730" y="669812"/>
                        <a:pt x="858064" y="684979"/>
                        <a:pt x="864564" y="698702"/>
                      </a:cubicBezTo>
                      <a:cubicBezTo>
                        <a:pt x="871065" y="712425"/>
                        <a:pt x="879732" y="721093"/>
                        <a:pt x="886232" y="737705"/>
                      </a:cubicBezTo>
                      <a:cubicBezTo>
                        <a:pt x="892733" y="754317"/>
                        <a:pt x="901400" y="780319"/>
                        <a:pt x="903567" y="798376"/>
                      </a:cubicBezTo>
                      <a:cubicBezTo>
                        <a:pt x="905734" y="816433"/>
                        <a:pt x="901400" y="826544"/>
                        <a:pt x="899233" y="846046"/>
                      </a:cubicBezTo>
                      <a:cubicBezTo>
                        <a:pt x="897066" y="865548"/>
                        <a:pt x="892011" y="892995"/>
                        <a:pt x="890566" y="915385"/>
                      </a:cubicBezTo>
                      <a:cubicBezTo>
                        <a:pt x="889122" y="937776"/>
                        <a:pt x="887677" y="962332"/>
                        <a:pt x="890566" y="980389"/>
                      </a:cubicBezTo>
                      <a:cubicBezTo>
                        <a:pt x="893455" y="998446"/>
                        <a:pt x="899956" y="1005669"/>
                        <a:pt x="907901" y="1023726"/>
                      </a:cubicBezTo>
                      <a:cubicBezTo>
                        <a:pt x="915846" y="1041783"/>
                        <a:pt x="927402" y="1064174"/>
                        <a:pt x="938236" y="1088731"/>
                      </a:cubicBezTo>
                      <a:cubicBezTo>
                        <a:pt x="949070" y="1113288"/>
                        <a:pt x="959182" y="1142179"/>
                        <a:pt x="972905" y="1171070"/>
                      </a:cubicBezTo>
                      <a:cubicBezTo>
                        <a:pt x="986628" y="1199961"/>
                        <a:pt x="1006852" y="1240409"/>
                        <a:pt x="1020575" y="1262077"/>
                      </a:cubicBezTo>
                      <a:cubicBezTo>
                        <a:pt x="1034298" y="1283745"/>
                        <a:pt x="1032854" y="1281578"/>
                        <a:pt x="1055245" y="1301079"/>
                      </a:cubicBezTo>
                      <a:cubicBezTo>
                        <a:pt x="1077636" y="1320580"/>
                        <a:pt x="1138307" y="1363195"/>
                        <a:pt x="1154919" y="1379085"/>
                      </a:cubicBezTo>
                      <a:cubicBezTo>
                        <a:pt x="1171531" y="1394975"/>
                        <a:pt x="1189588" y="1387753"/>
                        <a:pt x="1154919" y="1396420"/>
                      </a:cubicBezTo>
                      <a:cubicBezTo>
                        <a:pt x="1120250" y="1405087"/>
                        <a:pt x="1000351" y="1425311"/>
                        <a:pt x="946903" y="1431089"/>
                      </a:cubicBezTo>
                      <a:cubicBezTo>
                        <a:pt x="893455" y="1436867"/>
                        <a:pt x="866730" y="1431811"/>
                        <a:pt x="834228" y="1431089"/>
                      </a:cubicBezTo>
                      <a:cubicBezTo>
                        <a:pt x="801726" y="1430367"/>
                        <a:pt x="780780" y="1419532"/>
                        <a:pt x="751889" y="1426755"/>
                      </a:cubicBezTo>
                      <a:cubicBezTo>
                        <a:pt x="722998" y="1433978"/>
                        <a:pt x="689774" y="1452035"/>
                        <a:pt x="660883" y="1474425"/>
                      </a:cubicBezTo>
                      <a:cubicBezTo>
                        <a:pt x="631992" y="1496816"/>
                        <a:pt x="606712" y="1534374"/>
                        <a:pt x="578543" y="1561098"/>
                      </a:cubicBezTo>
                      <a:cubicBezTo>
                        <a:pt x="550374" y="1587822"/>
                        <a:pt x="517872" y="1610935"/>
                        <a:pt x="491870" y="1634770"/>
                      </a:cubicBezTo>
                      <a:cubicBezTo>
                        <a:pt x="465868" y="1658605"/>
                        <a:pt x="448534" y="1683163"/>
                        <a:pt x="422532" y="1704109"/>
                      </a:cubicBezTo>
                      <a:cubicBezTo>
                        <a:pt x="396530" y="1725055"/>
                        <a:pt x="352471" y="1743834"/>
                        <a:pt x="335859" y="1760446"/>
                      </a:cubicBezTo>
                      <a:cubicBezTo>
                        <a:pt x="319247" y="1777058"/>
                        <a:pt x="327192" y="1766225"/>
                        <a:pt x="322858" y="1803783"/>
                      </a:cubicBezTo>
                      <a:cubicBezTo>
                        <a:pt x="318524" y="1841341"/>
                        <a:pt x="317080" y="1943904"/>
                        <a:pt x="309857" y="1985796"/>
                      </a:cubicBezTo>
                      <a:cubicBezTo>
                        <a:pt x="302634" y="2027688"/>
                        <a:pt x="305523" y="2026243"/>
                        <a:pt x="279521" y="2055134"/>
                      </a:cubicBezTo>
                      <a:cubicBezTo>
                        <a:pt x="253519" y="2084025"/>
                        <a:pt x="179848" y="2134585"/>
                        <a:pt x="153846" y="2159142"/>
                      </a:cubicBezTo>
                      <a:cubicBezTo>
                        <a:pt x="127844" y="2183699"/>
                        <a:pt x="134344" y="2181532"/>
                        <a:pt x="123510" y="2202478"/>
                      </a:cubicBezTo>
                      <a:cubicBezTo>
                        <a:pt x="112676" y="2223424"/>
                        <a:pt x="98953" y="2258816"/>
                        <a:pt x="88841" y="2284818"/>
                      </a:cubicBezTo>
                      <a:cubicBezTo>
                        <a:pt x="78729" y="2310820"/>
                        <a:pt x="69340" y="2331044"/>
                        <a:pt x="62839" y="2358490"/>
                      </a:cubicBezTo>
                      <a:cubicBezTo>
                        <a:pt x="56339" y="2385936"/>
                        <a:pt x="59228" y="2424216"/>
                        <a:pt x="49838" y="2449496"/>
                      </a:cubicBezTo>
                      <a:cubicBezTo>
                        <a:pt x="40448" y="2474776"/>
                        <a:pt x="13002" y="2500056"/>
                        <a:pt x="6501" y="2510168"/>
                      </a:cubicBezTo>
                      <a:cubicBezTo>
                        <a:pt x="0" y="2520280"/>
                        <a:pt x="5417" y="2515224"/>
                        <a:pt x="10835" y="2510168"/>
                      </a:cubicBezTo>
                    </a:path>
                  </a:pathLst>
                </a:custGeom>
                <a:ln w="22225" cap="rnd">
                  <a:solidFill>
                    <a:srgbClr val="00B050"/>
                  </a:solidFill>
                  <a:prstDash val="sysDot"/>
                  <a:roun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nvGrpSpPr>
                <p:cNvPr id="11" name="41 Grupo"/>
                <p:cNvGrpSpPr>
                  <a:grpSpLocks/>
                </p:cNvGrpSpPr>
                <p:nvPr/>
              </p:nvGrpSpPr>
              <p:grpSpPr bwMode="auto">
                <a:xfrm>
                  <a:off x="4700386" y="2492896"/>
                  <a:ext cx="771714" cy="1601540"/>
                  <a:chOff x="4700386" y="2492896"/>
                  <a:chExt cx="771714" cy="1601540"/>
                </a:xfrm>
              </p:grpSpPr>
              <p:grpSp>
                <p:nvGrpSpPr>
                  <p:cNvPr id="13" name="39 Grupo"/>
                  <p:cNvGrpSpPr>
                    <a:grpSpLocks/>
                  </p:cNvGrpSpPr>
                  <p:nvPr/>
                </p:nvGrpSpPr>
                <p:grpSpPr bwMode="auto">
                  <a:xfrm>
                    <a:off x="4700386" y="2492896"/>
                    <a:ext cx="771714" cy="1601540"/>
                    <a:chOff x="4692669" y="2492896"/>
                    <a:chExt cx="771714" cy="1601540"/>
                  </a:xfrm>
                </p:grpSpPr>
                <p:sp>
                  <p:nvSpPr>
                    <p:cNvPr id="17" name="16 Forma libre"/>
                    <p:cNvSpPr/>
                    <p:nvPr/>
                  </p:nvSpPr>
                  <p:spPr>
                    <a:xfrm>
                      <a:off x="4692871" y="2492375"/>
                      <a:ext cx="598487" cy="1470025"/>
                    </a:xfrm>
                    <a:custGeom>
                      <a:avLst/>
                      <a:gdLst>
                        <a:gd name="connsiteX0" fmla="*/ 599411 w 599411"/>
                        <a:gd name="connsiteY0" fmla="*/ 0 h 1469951"/>
                        <a:gd name="connsiteX1" fmla="*/ 591436 w 599411"/>
                        <a:gd name="connsiteY1" fmla="*/ 74428 h 1469951"/>
                        <a:gd name="connsiteX2" fmla="*/ 575487 w 599411"/>
                        <a:gd name="connsiteY2" fmla="*/ 114300 h 1469951"/>
                        <a:gd name="connsiteX3" fmla="*/ 517008 w 599411"/>
                        <a:gd name="connsiteY3" fmla="*/ 148856 h 1469951"/>
                        <a:gd name="connsiteX4" fmla="*/ 410683 w 599411"/>
                        <a:gd name="connsiteY4" fmla="*/ 186070 h 1469951"/>
                        <a:gd name="connsiteX5" fmla="*/ 291066 w 599411"/>
                        <a:gd name="connsiteY5" fmla="*/ 209993 h 1469951"/>
                        <a:gd name="connsiteX6" fmla="*/ 216638 w 599411"/>
                        <a:gd name="connsiteY6" fmla="*/ 186070 h 1469951"/>
                        <a:gd name="connsiteX7" fmla="*/ 158159 w 599411"/>
                        <a:gd name="connsiteY7" fmla="*/ 175437 h 1469951"/>
                        <a:gd name="connsiteX8" fmla="*/ 102338 w 599411"/>
                        <a:gd name="connsiteY8" fmla="*/ 217967 h 1469951"/>
                        <a:gd name="connsiteX9" fmla="*/ 22594 w 599411"/>
                        <a:gd name="connsiteY9" fmla="*/ 300370 h 1469951"/>
                        <a:gd name="connsiteX10" fmla="*/ 9304 w 599411"/>
                        <a:gd name="connsiteY10" fmla="*/ 305686 h 1469951"/>
                        <a:gd name="connsiteX11" fmla="*/ 17278 w 599411"/>
                        <a:gd name="connsiteY11" fmla="*/ 361507 h 1469951"/>
                        <a:gd name="connsiteX12" fmla="*/ 112971 w 599411"/>
                        <a:gd name="connsiteY12" fmla="*/ 396063 h 1469951"/>
                        <a:gd name="connsiteX13" fmla="*/ 195373 w 599411"/>
                        <a:gd name="connsiteY13" fmla="*/ 470491 h 1469951"/>
                        <a:gd name="connsiteX14" fmla="*/ 243220 w 599411"/>
                        <a:gd name="connsiteY14" fmla="*/ 584791 h 1469951"/>
                        <a:gd name="connsiteX15" fmla="*/ 275117 w 599411"/>
                        <a:gd name="connsiteY15" fmla="*/ 696433 h 1469951"/>
                        <a:gd name="connsiteX16" fmla="*/ 317648 w 599411"/>
                        <a:gd name="connsiteY16" fmla="*/ 784151 h 1469951"/>
                        <a:gd name="connsiteX17" fmla="*/ 352204 w 599411"/>
                        <a:gd name="connsiteY17" fmla="*/ 850605 h 1469951"/>
                        <a:gd name="connsiteX18" fmla="*/ 336255 w 599411"/>
                        <a:gd name="connsiteY18" fmla="*/ 919716 h 1469951"/>
                        <a:gd name="connsiteX19" fmla="*/ 301699 w 599411"/>
                        <a:gd name="connsiteY19" fmla="*/ 967563 h 1469951"/>
                        <a:gd name="connsiteX20" fmla="*/ 224613 w 599411"/>
                        <a:gd name="connsiteY20" fmla="*/ 986170 h 1469951"/>
                        <a:gd name="connsiteX21" fmla="*/ 150185 w 599411"/>
                        <a:gd name="connsiteY21" fmla="*/ 996802 h 1469951"/>
                        <a:gd name="connsiteX22" fmla="*/ 128920 w 599411"/>
                        <a:gd name="connsiteY22" fmla="*/ 1018067 h 1469951"/>
                        <a:gd name="connsiteX23" fmla="*/ 126262 w 599411"/>
                        <a:gd name="connsiteY23" fmla="*/ 1044649 h 1469951"/>
                        <a:gd name="connsiteX24" fmla="*/ 147527 w 599411"/>
                        <a:gd name="connsiteY24" fmla="*/ 1121735 h 1469951"/>
                        <a:gd name="connsiteX25" fmla="*/ 174108 w 599411"/>
                        <a:gd name="connsiteY25" fmla="*/ 1164265 h 1469951"/>
                        <a:gd name="connsiteX26" fmla="*/ 229929 w 599411"/>
                        <a:gd name="connsiteY26" fmla="*/ 1190847 h 1469951"/>
                        <a:gd name="connsiteX27" fmla="*/ 312331 w 599411"/>
                        <a:gd name="connsiteY27" fmla="*/ 1249326 h 1469951"/>
                        <a:gd name="connsiteX28" fmla="*/ 370811 w 599411"/>
                        <a:gd name="connsiteY28" fmla="*/ 1352993 h 1469951"/>
                        <a:gd name="connsiteX29" fmla="*/ 392076 w 599411"/>
                        <a:gd name="connsiteY29" fmla="*/ 1422105 h 1469951"/>
                        <a:gd name="connsiteX30" fmla="*/ 453213 w 599411"/>
                        <a:gd name="connsiteY30" fmla="*/ 1469951 h 14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9411" h="1469951">
                          <a:moveTo>
                            <a:pt x="599411" y="0"/>
                          </a:moveTo>
                          <a:cubicBezTo>
                            <a:pt x="597417" y="27689"/>
                            <a:pt x="595423" y="55378"/>
                            <a:pt x="591436" y="74428"/>
                          </a:cubicBezTo>
                          <a:cubicBezTo>
                            <a:pt x="587449" y="93478"/>
                            <a:pt x="587892" y="101895"/>
                            <a:pt x="575487" y="114300"/>
                          </a:cubicBezTo>
                          <a:cubicBezTo>
                            <a:pt x="563082" y="126705"/>
                            <a:pt x="544475" y="136894"/>
                            <a:pt x="517008" y="148856"/>
                          </a:cubicBezTo>
                          <a:cubicBezTo>
                            <a:pt x="489541" y="160818"/>
                            <a:pt x="448340" y="175881"/>
                            <a:pt x="410683" y="186070"/>
                          </a:cubicBezTo>
                          <a:cubicBezTo>
                            <a:pt x="373026" y="196259"/>
                            <a:pt x="323407" y="209993"/>
                            <a:pt x="291066" y="209993"/>
                          </a:cubicBezTo>
                          <a:cubicBezTo>
                            <a:pt x="258725" y="209993"/>
                            <a:pt x="238789" y="191829"/>
                            <a:pt x="216638" y="186070"/>
                          </a:cubicBezTo>
                          <a:cubicBezTo>
                            <a:pt x="194487" y="180311"/>
                            <a:pt x="177209" y="170121"/>
                            <a:pt x="158159" y="175437"/>
                          </a:cubicBezTo>
                          <a:cubicBezTo>
                            <a:pt x="139109" y="180753"/>
                            <a:pt x="124932" y="197145"/>
                            <a:pt x="102338" y="217967"/>
                          </a:cubicBezTo>
                          <a:cubicBezTo>
                            <a:pt x="79744" y="238789"/>
                            <a:pt x="38100" y="285750"/>
                            <a:pt x="22594" y="300370"/>
                          </a:cubicBezTo>
                          <a:cubicBezTo>
                            <a:pt x="7088" y="314990"/>
                            <a:pt x="10190" y="295497"/>
                            <a:pt x="9304" y="305686"/>
                          </a:cubicBezTo>
                          <a:cubicBezTo>
                            <a:pt x="8418" y="315875"/>
                            <a:pt x="0" y="346444"/>
                            <a:pt x="17278" y="361507"/>
                          </a:cubicBezTo>
                          <a:cubicBezTo>
                            <a:pt x="34556" y="376570"/>
                            <a:pt x="83289" y="377899"/>
                            <a:pt x="112971" y="396063"/>
                          </a:cubicBezTo>
                          <a:cubicBezTo>
                            <a:pt x="142653" y="414227"/>
                            <a:pt x="173665" y="439036"/>
                            <a:pt x="195373" y="470491"/>
                          </a:cubicBezTo>
                          <a:cubicBezTo>
                            <a:pt x="217081" y="501946"/>
                            <a:pt x="229929" y="547134"/>
                            <a:pt x="243220" y="584791"/>
                          </a:cubicBezTo>
                          <a:cubicBezTo>
                            <a:pt x="256511" y="622448"/>
                            <a:pt x="262712" y="663206"/>
                            <a:pt x="275117" y="696433"/>
                          </a:cubicBezTo>
                          <a:cubicBezTo>
                            <a:pt x="287522" y="729660"/>
                            <a:pt x="304800" y="758456"/>
                            <a:pt x="317648" y="784151"/>
                          </a:cubicBezTo>
                          <a:cubicBezTo>
                            <a:pt x="330496" y="809846"/>
                            <a:pt x="349103" y="828011"/>
                            <a:pt x="352204" y="850605"/>
                          </a:cubicBezTo>
                          <a:cubicBezTo>
                            <a:pt x="355305" y="873199"/>
                            <a:pt x="344673" y="900223"/>
                            <a:pt x="336255" y="919716"/>
                          </a:cubicBezTo>
                          <a:cubicBezTo>
                            <a:pt x="327838" y="939209"/>
                            <a:pt x="320306" y="956487"/>
                            <a:pt x="301699" y="967563"/>
                          </a:cubicBezTo>
                          <a:cubicBezTo>
                            <a:pt x="283092" y="978639"/>
                            <a:pt x="249865" y="981297"/>
                            <a:pt x="224613" y="986170"/>
                          </a:cubicBezTo>
                          <a:cubicBezTo>
                            <a:pt x="199361" y="991043"/>
                            <a:pt x="166134" y="991486"/>
                            <a:pt x="150185" y="996802"/>
                          </a:cubicBezTo>
                          <a:cubicBezTo>
                            <a:pt x="134236" y="1002118"/>
                            <a:pt x="132907" y="1010093"/>
                            <a:pt x="128920" y="1018067"/>
                          </a:cubicBezTo>
                          <a:cubicBezTo>
                            <a:pt x="124933" y="1026042"/>
                            <a:pt x="123161" y="1027371"/>
                            <a:pt x="126262" y="1044649"/>
                          </a:cubicBezTo>
                          <a:cubicBezTo>
                            <a:pt x="129363" y="1061927"/>
                            <a:pt x="139553" y="1101799"/>
                            <a:pt x="147527" y="1121735"/>
                          </a:cubicBezTo>
                          <a:cubicBezTo>
                            <a:pt x="155501" y="1141671"/>
                            <a:pt x="160374" y="1152746"/>
                            <a:pt x="174108" y="1164265"/>
                          </a:cubicBezTo>
                          <a:cubicBezTo>
                            <a:pt x="187842" y="1175784"/>
                            <a:pt x="206892" y="1176670"/>
                            <a:pt x="229929" y="1190847"/>
                          </a:cubicBezTo>
                          <a:cubicBezTo>
                            <a:pt x="252966" y="1205024"/>
                            <a:pt x="288851" y="1222302"/>
                            <a:pt x="312331" y="1249326"/>
                          </a:cubicBezTo>
                          <a:cubicBezTo>
                            <a:pt x="335811" y="1276350"/>
                            <a:pt x="357520" y="1324197"/>
                            <a:pt x="370811" y="1352993"/>
                          </a:cubicBezTo>
                          <a:cubicBezTo>
                            <a:pt x="384102" y="1381789"/>
                            <a:pt x="378342" y="1402612"/>
                            <a:pt x="392076" y="1422105"/>
                          </a:cubicBezTo>
                          <a:cubicBezTo>
                            <a:pt x="405810" y="1441598"/>
                            <a:pt x="429511" y="1455774"/>
                            <a:pt x="453213" y="1469951"/>
                          </a:cubicBezTo>
                        </a:path>
                      </a:pathLst>
                    </a:custGeom>
                    <a:ln w="190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18" name="17 Forma libre"/>
                    <p:cNvSpPr/>
                    <p:nvPr/>
                  </p:nvSpPr>
                  <p:spPr>
                    <a:xfrm>
                      <a:off x="5148483" y="3968750"/>
                      <a:ext cx="315913" cy="125413"/>
                    </a:xfrm>
                    <a:custGeom>
                      <a:avLst/>
                      <a:gdLst>
                        <a:gd name="connsiteX0" fmla="*/ 0 w 316319"/>
                        <a:gd name="connsiteY0" fmla="*/ 0 h 125376"/>
                        <a:gd name="connsiteX1" fmla="*/ 37214 w 316319"/>
                        <a:gd name="connsiteY1" fmla="*/ 55821 h 125376"/>
                        <a:gd name="connsiteX2" fmla="*/ 55821 w 316319"/>
                        <a:gd name="connsiteY2" fmla="*/ 66454 h 125376"/>
                        <a:gd name="connsiteX3" fmla="*/ 66454 w 316319"/>
                        <a:gd name="connsiteY3" fmla="*/ 74428 h 125376"/>
                        <a:gd name="connsiteX4" fmla="*/ 74428 w 316319"/>
                        <a:gd name="connsiteY4" fmla="*/ 101009 h 125376"/>
                        <a:gd name="connsiteX5" fmla="*/ 111642 w 316319"/>
                        <a:gd name="connsiteY5" fmla="*/ 119616 h 125376"/>
                        <a:gd name="connsiteX6" fmla="*/ 178096 w 316319"/>
                        <a:gd name="connsiteY6" fmla="*/ 124933 h 125376"/>
                        <a:gd name="connsiteX7" fmla="*/ 233917 w 316319"/>
                        <a:gd name="connsiteY7" fmla="*/ 116958 h 125376"/>
                        <a:gd name="connsiteX8" fmla="*/ 316319 w 316319"/>
                        <a:gd name="connsiteY8" fmla="*/ 108984 h 125376"/>
                        <a:gd name="connsiteX9" fmla="*/ 316319 w 316319"/>
                        <a:gd name="connsiteY9" fmla="*/ 108984 h 1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319" h="125376">
                          <a:moveTo>
                            <a:pt x="0" y="0"/>
                          </a:moveTo>
                          <a:cubicBezTo>
                            <a:pt x="13955" y="22372"/>
                            <a:pt x="27911" y="44745"/>
                            <a:pt x="37214" y="55821"/>
                          </a:cubicBezTo>
                          <a:cubicBezTo>
                            <a:pt x="46518" y="66897"/>
                            <a:pt x="50948" y="63353"/>
                            <a:pt x="55821" y="66454"/>
                          </a:cubicBezTo>
                          <a:cubicBezTo>
                            <a:pt x="60694" y="69555"/>
                            <a:pt x="63353" y="68669"/>
                            <a:pt x="66454" y="74428"/>
                          </a:cubicBezTo>
                          <a:cubicBezTo>
                            <a:pt x="69555" y="80187"/>
                            <a:pt x="66897" y="93478"/>
                            <a:pt x="74428" y="101009"/>
                          </a:cubicBezTo>
                          <a:cubicBezTo>
                            <a:pt x="81959" y="108540"/>
                            <a:pt x="94364" y="115629"/>
                            <a:pt x="111642" y="119616"/>
                          </a:cubicBezTo>
                          <a:cubicBezTo>
                            <a:pt x="128920" y="123603"/>
                            <a:pt x="157717" y="125376"/>
                            <a:pt x="178096" y="124933"/>
                          </a:cubicBezTo>
                          <a:cubicBezTo>
                            <a:pt x="198475" y="124490"/>
                            <a:pt x="210880" y="119616"/>
                            <a:pt x="233917" y="116958"/>
                          </a:cubicBezTo>
                          <a:cubicBezTo>
                            <a:pt x="256954" y="114300"/>
                            <a:pt x="316319" y="108984"/>
                            <a:pt x="316319" y="108984"/>
                          </a:cubicBezTo>
                          <a:lnTo>
                            <a:pt x="316319" y="108984"/>
                          </a:lnTo>
                        </a:path>
                      </a:pathLst>
                    </a:custGeom>
                    <a:ln w="190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grpSp>
                <p:nvGrpSpPr>
                  <p:cNvPr id="14" name="40 Grupo"/>
                  <p:cNvGrpSpPr>
                    <a:grpSpLocks/>
                  </p:cNvGrpSpPr>
                  <p:nvPr/>
                </p:nvGrpSpPr>
                <p:grpSpPr bwMode="auto">
                  <a:xfrm>
                    <a:off x="4706236" y="2495993"/>
                    <a:ext cx="761557" cy="1595327"/>
                    <a:chOff x="4706236" y="2495993"/>
                    <a:chExt cx="761557" cy="1595327"/>
                  </a:xfrm>
                </p:grpSpPr>
                <p:sp>
                  <p:nvSpPr>
                    <p:cNvPr id="15" name="14 Forma libre"/>
                    <p:cNvSpPr/>
                    <p:nvPr/>
                  </p:nvSpPr>
                  <p:spPr>
                    <a:xfrm>
                      <a:off x="4706938" y="2495550"/>
                      <a:ext cx="598487" cy="1470025"/>
                    </a:xfrm>
                    <a:custGeom>
                      <a:avLst/>
                      <a:gdLst>
                        <a:gd name="connsiteX0" fmla="*/ 599411 w 599411"/>
                        <a:gd name="connsiteY0" fmla="*/ 0 h 1469951"/>
                        <a:gd name="connsiteX1" fmla="*/ 591436 w 599411"/>
                        <a:gd name="connsiteY1" fmla="*/ 74428 h 1469951"/>
                        <a:gd name="connsiteX2" fmla="*/ 575487 w 599411"/>
                        <a:gd name="connsiteY2" fmla="*/ 114300 h 1469951"/>
                        <a:gd name="connsiteX3" fmla="*/ 517008 w 599411"/>
                        <a:gd name="connsiteY3" fmla="*/ 148856 h 1469951"/>
                        <a:gd name="connsiteX4" fmla="*/ 410683 w 599411"/>
                        <a:gd name="connsiteY4" fmla="*/ 186070 h 1469951"/>
                        <a:gd name="connsiteX5" fmla="*/ 291066 w 599411"/>
                        <a:gd name="connsiteY5" fmla="*/ 209993 h 1469951"/>
                        <a:gd name="connsiteX6" fmla="*/ 216638 w 599411"/>
                        <a:gd name="connsiteY6" fmla="*/ 186070 h 1469951"/>
                        <a:gd name="connsiteX7" fmla="*/ 158159 w 599411"/>
                        <a:gd name="connsiteY7" fmla="*/ 175437 h 1469951"/>
                        <a:gd name="connsiteX8" fmla="*/ 102338 w 599411"/>
                        <a:gd name="connsiteY8" fmla="*/ 217967 h 1469951"/>
                        <a:gd name="connsiteX9" fmla="*/ 22594 w 599411"/>
                        <a:gd name="connsiteY9" fmla="*/ 300370 h 1469951"/>
                        <a:gd name="connsiteX10" fmla="*/ 9304 w 599411"/>
                        <a:gd name="connsiteY10" fmla="*/ 305686 h 1469951"/>
                        <a:gd name="connsiteX11" fmla="*/ 17278 w 599411"/>
                        <a:gd name="connsiteY11" fmla="*/ 361507 h 1469951"/>
                        <a:gd name="connsiteX12" fmla="*/ 112971 w 599411"/>
                        <a:gd name="connsiteY12" fmla="*/ 396063 h 1469951"/>
                        <a:gd name="connsiteX13" fmla="*/ 195373 w 599411"/>
                        <a:gd name="connsiteY13" fmla="*/ 470491 h 1469951"/>
                        <a:gd name="connsiteX14" fmla="*/ 243220 w 599411"/>
                        <a:gd name="connsiteY14" fmla="*/ 584791 h 1469951"/>
                        <a:gd name="connsiteX15" fmla="*/ 275117 w 599411"/>
                        <a:gd name="connsiteY15" fmla="*/ 696433 h 1469951"/>
                        <a:gd name="connsiteX16" fmla="*/ 317648 w 599411"/>
                        <a:gd name="connsiteY16" fmla="*/ 784151 h 1469951"/>
                        <a:gd name="connsiteX17" fmla="*/ 352204 w 599411"/>
                        <a:gd name="connsiteY17" fmla="*/ 850605 h 1469951"/>
                        <a:gd name="connsiteX18" fmla="*/ 336255 w 599411"/>
                        <a:gd name="connsiteY18" fmla="*/ 919716 h 1469951"/>
                        <a:gd name="connsiteX19" fmla="*/ 301699 w 599411"/>
                        <a:gd name="connsiteY19" fmla="*/ 967563 h 1469951"/>
                        <a:gd name="connsiteX20" fmla="*/ 224613 w 599411"/>
                        <a:gd name="connsiteY20" fmla="*/ 986170 h 1469951"/>
                        <a:gd name="connsiteX21" fmla="*/ 150185 w 599411"/>
                        <a:gd name="connsiteY21" fmla="*/ 996802 h 1469951"/>
                        <a:gd name="connsiteX22" fmla="*/ 128920 w 599411"/>
                        <a:gd name="connsiteY22" fmla="*/ 1018067 h 1469951"/>
                        <a:gd name="connsiteX23" fmla="*/ 126262 w 599411"/>
                        <a:gd name="connsiteY23" fmla="*/ 1044649 h 1469951"/>
                        <a:gd name="connsiteX24" fmla="*/ 147527 w 599411"/>
                        <a:gd name="connsiteY24" fmla="*/ 1121735 h 1469951"/>
                        <a:gd name="connsiteX25" fmla="*/ 174108 w 599411"/>
                        <a:gd name="connsiteY25" fmla="*/ 1164265 h 1469951"/>
                        <a:gd name="connsiteX26" fmla="*/ 229929 w 599411"/>
                        <a:gd name="connsiteY26" fmla="*/ 1190847 h 1469951"/>
                        <a:gd name="connsiteX27" fmla="*/ 312331 w 599411"/>
                        <a:gd name="connsiteY27" fmla="*/ 1249326 h 1469951"/>
                        <a:gd name="connsiteX28" fmla="*/ 370811 w 599411"/>
                        <a:gd name="connsiteY28" fmla="*/ 1352993 h 1469951"/>
                        <a:gd name="connsiteX29" fmla="*/ 392076 w 599411"/>
                        <a:gd name="connsiteY29" fmla="*/ 1422105 h 1469951"/>
                        <a:gd name="connsiteX30" fmla="*/ 453213 w 599411"/>
                        <a:gd name="connsiteY30" fmla="*/ 1469951 h 14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9411" h="1469951">
                          <a:moveTo>
                            <a:pt x="599411" y="0"/>
                          </a:moveTo>
                          <a:cubicBezTo>
                            <a:pt x="597417" y="27689"/>
                            <a:pt x="595423" y="55378"/>
                            <a:pt x="591436" y="74428"/>
                          </a:cubicBezTo>
                          <a:cubicBezTo>
                            <a:pt x="587449" y="93478"/>
                            <a:pt x="587892" y="101895"/>
                            <a:pt x="575487" y="114300"/>
                          </a:cubicBezTo>
                          <a:cubicBezTo>
                            <a:pt x="563082" y="126705"/>
                            <a:pt x="544475" y="136894"/>
                            <a:pt x="517008" y="148856"/>
                          </a:cubicBezTo>
                          <a:cubicBezTo>
                            <a:pt x="489541" y="160818"/>
                            <a:pt x="448340" y="175881"/>
                            <a:pt x="410683" y="186070"/>
                          </a:cubicBezTo>
                          <a:cubicBezTo>
                            <a:pt x="373026" y="196259"/>
                            <a:pt x="323407" y="209993"/>
                            <a:pt x="291066" y="209993"/>
                          </a:cubicBezTo>
                          <a:cubicBezTo>
                            <a:pt x="258725" y="209993"/>
                            <a:pt x="238789" y="191829"/>
                            <a:pt x="216638" y="186070"/>
                          </a:cubicBezTo>
                          <a:cubicBezTo>
                            <a:pt x="194487" y="180311"/>
                            <a:pt x="177209" y="170121"/>
                            <a:pt x="158159" y="175437"/>
                          </a:cubicBezTo>
                          <a:cubicBezTo>
                            <a:pt x="139109" y="180753"/>
                            <a:pt x="124932" y="197145"/>
                            <a:pt x="102338" y="217967"/>
                          </a:cubicBezTo>
                          <a:cubicBezTo>
                            <a:pt x="79744" y="238789"/>
                            <a:pt x="38100" y="285750"/>
                            <a:pt x="22594" y="300370"/>
                          </a:cubicBezTo>
                          <a:cubicBezTo>
                            <a:pt x="7088" y="314990"/>
                            <a:pt x="10190" y="295497"/>
                            <a:pt x="9304" y="305686"/>
                          </a:cubicBezTo>
                          <a:cubicBezTo>
                            <a:pt x="8418" y="315875"/>
                            <a:pt x="0" y="346444"/>
                            <a:pt x="17278" y="361507"/>
                          </a:cubicBezTo>
                          <a:cubicBezTo>
                            <a:pt x="34556" y="376570"/>
                            <a:pt x="83289" y="377899"/>
                            <a:pt x="112971" y="396063"/>
                          </a:cubicBezTo>
                          <a:cubicBezTo>
                            <a:pt x="142653" y="414227"/>
                            <a:pt x="173665" y="439036"/>
                            <a:pt x="195373" y="470491"/>
                          </a:cubicBezTo>
                          <a:cubicBezTo>
                            <a:pt x="217081" y="501946"/>
                            <a:pt x="229929" y="547134"/>
                            <a:pt x="243220" y="584791"/>
                          </a:cubicBezTo>
                          <a:cubicBezTo>
                            <a:pt x="256511" y="622448"/>
                            <a:pt x="262712" y="663206"/>
                            <a:pt x="275117" y="696433"/>
                          </a:cubicBezTo>
                          <a:cubicBezTo>
                            <a:pt x="287522" y="729660"/>
                            <a:pt x="304800" y="758456"/>
                            <a:pt x="317648" y="784151"/>
                          </a:cubicBezTo>
                          <a:cubicBezTo>
                            <a:pt x="330496" y="809846"/>
                            <a:pt x="349103" y="828011"/>
                            <a:pt x="352204" y="850605"/>
                          </a:cubicBezTo>
                          <a:cubicBezTo>
                            <a:pt x="355305" y="873199"/>
                            <a:pt x="344673" y="900223"/>
                            <a:pt x="336255" y="919716"/>
                          </a:cubicBezTo>
                          <a:cubicBezTo>
                            <a:pt x="327838" y="939209"/>
                            <a:pt x="320306" y="956487"/>
                            <a:pt x="301699" y="967563"/>
                          </a:cubicBezTo>
                          <a:cubicBezTo>
                            <a:pt x="283092" y="978639"/>
                            <a:pt x="249865" y="981297"/>
                            <a:pt x="224613" y="986170"/>
                          </a:cubicBezTo>
                          <a:cubicBezTo>
                            <a:pt x="199361" y="991043"/>
                            <a:pt x="166134" y="991486"/>
                            <a:pt x="150185" y="996802"/>
                          </a:cubicBezTo>
                          <a:cubicBezTo>
                            <a:pt x="134236" y="1002118"/>
                            <a:pt x="132907" y="1010093"/>
                            <a:pt x="128920" y="1018067"/>
                          </a:cubicBezTo>
                          <a:cubicBezTo>
                            <a:pt x="124933" y="1026042"/>
                            <a:pt x="123161" y="1027371"/>
                            <a:pt x="126262" y="1044649"/>
                          </a:cubicBezTo>
                          <a:cubicBezTo>
                            <a:pt x="129363" y="1061927"/>
                            <a:pt x="139553" y="1101799"/>
                            <a:pt x="147527" y="1121735"/>
                          </a:cubicBezTo>
                          <a:cubicBezTo>
                            <a:pt x="155501" y="1141671"/>
                            <a:pt x="160374" y="1152746"/>
                            <a:pt x="174108" y="1164265"/>
                          </a:cubicBezTo>
                          <a:cubicBezTo>
                            <a:pt x="187842" y="1175784"/>
                            <a:pt x="206892" y="1176670"/>
                            <a:pt x="229929" y="1190847"/>
                          </a:cubicBezTo>
                          <a:cubicBezTo>
                            <a:pt x="252966" y="1205024"/>
                            <a:pt x="288851" y="1222302"/>
                            <a:pt x="312331" y="1249326"/>
                          </a:cubicBezTo>
                          <a:cubicBezTo>
                            <a:pt x="335811" y="1276350"/>
                            <a:pt x="357520" y="1324197"/>
                            <a:pt x="370811" y="1352993"/>
                          </a:cubicBezTo>
                          <a:cubicBezTo>
                            <a:pt x="384102" y="1381789"/>
                            <a:pt x="378342" y="1402612"/>
                            <a:pt x="392076" y="1422105"/>
                          </a:cubicBezTo>
                          <a:cubicBezTo>
                            <a:pt x="405810" y="1441598"/>
                            <a:pt x="429511" y="1455774"/>
                            <a:pt x="453213" y="1469951"/>
                          </a:cubicBezTo>
                        </a:path>
                      </a:pathLst>
                    </a:cu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16" name="15 Forma libre"/>
                    <p:cNvSpPr/>
                    <p:nvPr/>
                  </p:nvSpPr>
                  <p:spPr>
                    <a:xfrm>
                      <a:off x="5151438" y="3965575"/>
                      <a:ext cx="315912" cy="125413"/>
                    </a:xfrm>
                    <a:custGeom>
                      <a:avLst/>
                      <a:gdLst>
                        <a:gd name="connsiteX0" fmla="*/ 0 w 316319"/>
                        <a:gd name="connsiteY0" fmla="*/ 0 h 125376"/>
                        <a:gd name="connsiteX1" fmla="*/ 37214 w 316319"/>
                        <a:gd name="connsiteY1" fmla="*/ 55821 h 125376"/>
                        <a:gd name="connsiteX2" fmla="*/ 55821 w 316319"/>
                        <a:gd name="connsiteY2" fmla="*/ 66454 h 125376"/>
                        <a:gd name="connsiteX3" fmla="*/ 66454 w 316319"/>
                        <a:gd name="connsiteY3" fmla="*/ 74428 h 125376"/>
                        <a:gd name="connsiteX4" fmla="*/ 74428 w 316319"/>
                        <a:gd name="connsiteY4" fmla="*/ 101009 h 125376"/>
                        <a:gd name="connsiteX5" fmla="*/ 111642 w 316319"/>
                        <a:gd name="connsiteY5" fmla="*/ 119616 h 125376"/>
                        <a:gd name="connsiteX6" fmla="*/ 178096 w 316319"/>
                        <a:gd name="connsiteY6" fmla="*/ 124933 h 125376"/>
                        <a:gd name="connsiteX7" fmla="*/ 233917 w 316319"/>
                        <a:gd name="connsiteY7" fmla="*/ 116958 h 125376"/>
                        <a:gd name="connsiteX8" fmla="*/ 316319 w 316319"/>
                        <a:gd name="connsiteY8" fmla="*/ 108984 h 125376"/>
                        <a:gd name="connsiteX9" fmla="*/ 316319 w 316319"/>
                        <a:gd name="connsiteY9" fmla="*/ 108984 h 1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319" h="125376">
                          <a:moveTo>
                            <a:pt x="0" y="0"/>
                          </a:moveTo>
                          <a:cubicBezTo>
                            <a:pt x="13955" y="22372"/>
                            <a:pt x="27911" y="44745"/>
                            <a:pt x="37214" y="55821"/>
                          </a:cubicBezTo>
                          <a:cubicBezTo>
                            <a:pt x="46518" y="66897"/>
                            <a:pt x="50948" y="63353"/>
                            <a:pt x="55821" y="66454"/>
                          </a:cubicBezTo>
                          <a:cubicBezTo>
                            <a:pt x="60694" y="69555"/>
                            <a:pt x="63353" y="68669"/>
                            <a:pt x="66454" y="74428"/>
                          </a:cubicBezTo>
                          <a:cubicBezTo>
                            <a:pt x="69555" y="80187"/>
                            <a:pt x="66897" y="93478"/>
                            <a:pt x="74428" y="101009"/>
                          </a:cubicBezTo>
                          <a:cubicBezTo>
                            <a:pt x="81959" y="108540"/>
                            <a:pt x="94364" y="115629"/>
                            <a:pt x="111642" y="119616"/>
                          </a:cubicBezTo>
                          <a:cubicBezTo>
                            <a:pt x="128920" y="123603"/>
                            <a:pt x="157717" y="125376"/>
                            <a:pt x="178096" y="124933"/>
                          </a:cubicBezTo>
                          <a:cubicBezTo>
                            <a:pt x="198475" y="124490"/>
                            <a:pt x="210880" y="119616"/>
                            <a:pt x="233917" y="116958"/>
                          </a:cubicBezTo>
                          <a:cubicBezTo>
                            <a:pt x="256954" y="114300"/>
                            <a:pt x="316319" y="108984"/>
                            <a:pt x="316319" y="108984"/>
                          </a:cubicBezTo>
                          <a:lnTo>
                            <a:pt x="316319" y="108984"/>
                          </a:lnTo>
                        </a:path>
                      </a:pathLst>
                    </a:cu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grpSp>
            <p:sp>
              <p:nvSpPr>
                <p:cNvPr id="12" name="11 Forma libre"/>
                <p:cNvSpPr/>
                <p:nvPr/>
              </p:nvSpPr>
              <p:spPr>
                <a:xfrm>
                  <a:off x="4333875" y="1590675"/>
                  <a:ext cx="369888" cy="1393825"/>
                </a:xfrm>
                <a:custGeom>
                  <a:avLst/>
                  <a:gdLst>
                    <a:gd name="connsiteX0" fmla="*/ 59370 w 370715"/>
                    <a:gd name="connsiteY0" fmla="*/ 0 h 1394039"/>
                    <a:gd name="connsiteX1" fmla="*/ 48150 w 370715"/>
                    <a:gd name="connsiteY1" fmla="*/ 56098 h 1394039"/>
                    <a:gd name="connsiteX2" fmla="*/ 42540 w 370715"/>
                    <a:gd name="connsiteY2" fmla="*/ 106586 h 1394039"/>
                    <a:gd name="connsiteX3" fmla="*/ 39736 w 370715"/>
                    <a:gd name="connsiteY3" fmla="*/ 157075 h 1394039"/>
                    <a:gd name="connsiteX4" fmla="*/ 39736 w 370715"/>
                    <a:gd name="connsiteY4" fmla="*/ 213173 h 1394039"/>
                    <a:gd name="connsiteX5" fmla="*/ 36931 w 370715"/>
                    <a:gd name="connsiteY5" fmla="*/ 277686 h 1394039"/>
                    <a:gd name="connsiteX6" fmla="*/ 34126 w 370715"/>
                    <a:gd name="connsiteY6" fmla="*/ 308540 h 1394039"/>
                    <a:gd name="connsiteX7" fmla="*/ 31321 w 370715"/>
                    <a:gd name="connsiteY7" fmla="*/ 339394 h 1394039"/>
                    <a:gd name="connsiteX8" fmla="*/ 20101 w 370715"/>
                    <a:gd name="connsiteY8" fmla="*/ 378662 h 1394039"/>
                    <a:gd name="connsiteX9" fmla="*/ 3272 w 370715"/>
                    <a:gd name="connsiteY9" fmla="*/ 437565 h 1394039"/>
                    <a:gd name="connsiteX10" fmla="*/ 467 w 370715"/>
                    <a:gd name="connsiteY10" fmla="*/ 493664 h 1394039"/>
                    <a:gd name="connsiteX11" fmla="*/ 6077 w 370715"/>
                    <a:gd name="connsiteY11" fmla="*/ 555372 h 1394039"/>
                    <a:gd name="connsiteX12" fmla="*/ 34126 w 370715"/>
                    <a:gd name="connsiteY12" fmla="*/ 642324 h 1394039"/>
                    <a:gd name="connsiteX13" fmla="*/ 73394 w 370715"/>
                    <a:gd name="connsiteY13" fmla="*/ 729276 h 1394039"/>
                    <a:gd name="connsiteX14" fmla="*/ 95834 w 370715"/>
                    <a:gd name="connsiteY14" fmla="*/ 768545 h 1394039"/>
                    <a:gd name="connsiteX15" fmla="*/ 98639 w 370715"/>
                    <a:gd name="connsiteY15" fmla="*/ 802204 h 1394039"/>
                    <a:gd name="connsiteX16" fmla="*/ 93029 w 370715"/>
                    <a:gd name="connsiteY16" fmla="*/ 875131 h 1394039"/>
                    <a:gd name="connsiteX17" fmla="*/ 84614 w 370715"/>
                    <a:gd name="connsiteY17" fmla="*/ 964888 h 1394039"/>
                    <a:gd name="connsiteX18" fmla="*/ 107053 w 370715"/>
                    <a:gd name="connsiteY18" fmla="*/ 1029401 h 1394039"/>
                    <a:gd name="connsiteX19" fmla="*/ 149127 w 370715"/>
                    <a:gd name="connsiteY19" fmla="*/ 1121963 h 1394039"/>
                    <a:gd name="connsiteX20" fmla="*/ 182786 w 370715"/>
                    <a:gd name="connsiteY20" fmla="*/ 1203305 h 1394039"/>
                    <a:gd name="connsiteX21" fmla="*/ 227664 w 370715"/>
                    <a:gd name="connsiteY21" fmla="*/ 1279038 h 1394039"/>
                    <a:gd name="connsiteX22" fmla="*/ 278153 w 370715"/>
                    <a:gd name="connsiteY22" fmla="*/ 1323916 h 1394039"/>
                    <a:gd name="connsiteX23" fmla="*/ 370715 w 370715"/>
                    <a:gd name="connsiteY23" fmla="*/ 1394039 h 13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715" h="1394039">
                      <a:moveTo>
                        <a:pt x="59370" y="0"/>
                      </a:moveTo>
                      <a:cubicBezTo>
                        <a:pt x="55162" y="19167"/>
                        <a:pt x="50955" y="38334"/>
                        <a:pt x="48150" y="56098"/>
                      </a:cubicBezTo>
                      <a:cubicBezTo>
                        <a:pt x="45345" y="73862"/>
                        <a:pt x="43942" y="89757"/>
                        <a:pt x="42540" y="106586"/>
                      </a:cubicBezTo>
                      <a:cubicBezTo>
                        <a:pt x="41138" y="123416"/>
                        <a:pt x="40203" y="139311"/>
                        <a:pt x="39736" y="157075"/>
                      </a:cubicBezTo>
                      <a:cubicBezTo>
                        <a:pt x="39269" y="174839"/>
                        <a:pt x="40203" y="193071"/>
                        <a:pt x="39736" y="213173"/>
                      </a:cubicBezTo>
                      <a:cubicBezTo>
                        <a:pt x="39269" y="233275"/>
                        <a:pt x="37866" y="261792"/>
                        <a:pt x="36931" y="277686"/>
                      </a:cubicBezTo>
                      <a:cubicBezTo>
                        <a:pt x="35996" y="293580"/>
                        <a:pt x="34126" y="308540"/>
                        <a:pt x="34126" y="308540"/>
                      </a:cubicBezTo>
                      <a:cubicBezTo>
                        <a:pt x="33191" y="318825"/>
                        <a:pt x="33658" y="327707"/>
                        <a:pt x="31321" y="339394"/>
                      </a:cubicBezTo>
                      <a:cubicBezTo>
                        <a:pt x="28984" y="351081"/>
                        <a:pt x="20101" y="378662"/>
                        <a:pt x="20101" y="378662"/>
                      </a:cubicBezTo>
                      <a:cubicBezTo>
                        <a:pt x="15426" y="395024"/>
                        <a:pt x="6544" y="418398"/>
                        <a:pt x="3272" y="437565"/>
                      </a:cubicBezTo>
                      <a:cubicBezTo>
                        <a:pt x="0" y="456732"/>
                        <a:pt x="0" y="474030"/>
                        <a:pt x="467" y="493664"/>
                      </a:cubicBezTo>
                      <a:cubicBezTo>
                        <a:pt x="934" y="513298"/>
                        <a:pt x="467" y="530595"/>
                        <a:pt x="6077" y="555372"/>
                      </a:cubicBezTo>
                      <a:cubicBezTo>
                        <a:pt x="11687" y="580149"/>
                        <a:pt x="22907" y="613340"/>
                        <a:pt x="34126" y="642324"/>
                      </a:cubicBezTo>
                      <a:cubicBezTo>
                        <a:pt x="45345" y="671308"/>
                        <a:pt x="63109" y="708239"/>
                        <a:pt x="73394" y="729276"/>
                      </a:cubicBezTo>
                      <a:cubicBezTo>
                        <a:pt x="83679" y="750313"/>
                        <a:pt x="91627" y="756390"/>
                        <a:pt x="95834" y="768545"/>
                      </a:cubicBezTo>
                      <a:cubicBezTo>
                        <a:pt x="100041" y="780700"/>
                        <a:pt x="99106" y="784440"/>
                        <a:pt x="98639" y="802204"/>
                      </a:cubicBezTo>
                      <a:cubicBezTo>
                        <a:pt x="98172" y="819968"/>
                        <a:pt x="95367" y="848017"/>
                        <a:pt x="93029" y="875131"/>
                      </a:cubicBezTo>
                      <a:cubicBezTo>
                        <a:pt x="90691" y="902245"/>
                        <a:pt x="82277" y="939176"/>
                        <a:pt x="84614" y="964888"/>
                      </a:cubicBezTo>
                      <a:cubicBezTo>
                        <a:pt x="86951" y="990600"/>
                        <a:pt x="96301" y="1003222"/>
                        <a:pt x="107053" y="1029401"/>
                      </a:cubicBezTo>
                      <a:cubicBezTo>
                        <a:pt x="117805" y="1055580"/>
                        <a:pt x="136505" y="1092979"/>
                        <a:pt x="149127" y="1121963"/>
                      </a:cubicBezTo>
                      <a:cubicBezTo>
                        <a:pt x="161749" y="1150947"/>
                        <a:pt x="169697" y="1177126"/>
                        <a:pt x="182786" y="1203305"/>
                      </a:cubicBezTo>
                      <a:cubicBezTo>
                        <a:pt x="195875" y="1229484"/>
                        <a:pt x="211770" y="1258936"/>
                        <a:pt x="227664" y="1279038"/>
                      </a:cubicBezTo>
                      <a:cubicBezTo>
                        <a:pt x="243558" y="1299140"/>
                        <a:pt x="254311" y="1304749"/>
                        <a:pt x="278153" y="1323916"/>
                      </a:cubicBezTo>
                      <a:cubicBezTo>
                        <a:pt x="301995" y="1343083"/>
                        <a:pt x="336355" y="1368561"/>
                        <a:pt x="370715" y="1394039"/>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pic>
            <p:nvPicPr>
              <p:cNvPr id="6" name="Picture 33" descr="E:\CONSTRUCCION 10-16\02 DIRECCION\03 PRESENTACIONES\39 6-02-14 PRESENTACION CORREDORES CONAGO 2014\00 PRESENTACION CONAGO 2014\01 CORREDOR ECONOMICO DEL NORTE\SIMBOLOGIA GASODUCTOS.jpg"/>
              <p:cNvPicPr>
                <a:picLocks noChangeAspect="1" noChangeArrowheads="1"/>
              </p:cNvPicPr>
              <p:nvPr/>
            </p:nvPicPr>
            <p:blipFill>
              <a:blip r:embed="rId6" cstate="print"/>
              <a:srcRect b="46761"/>
              <a:stretch>
                <a:fillRect/>
              </a:stretch>
            </p:blipFill>
            <p:spPr bwMode="auto">
              <a:xfrm>
                <a:off x="7337561" y="5301208"/>
                <a:ext cx="1158875" cy="720080"/>
              </a:xfrm>
              <a:prstGeom prst="rect">
                <a:avLst/>
              </a:prstGeom>
              <a:noFill/>
              <a:ln w="9525">
                <a:noFill/>
                <a:miter lim="800000"/>
                <a:headEnd/>
                <a:tailEnd/>
              </a:ln>
            </p:spPr>
          </p:pic>
        </p:grpSp>
        <p:pic>
          <p:nvPicPr>
            <p:cNvPr id="66" name="Picture 19" descr="E:\CONSTRUCCION 10-16\02 DIRECCION\03 PRESENTACIONES\39 6-02-14 PRESENTACION CORREDORES CONAGO 2014\00 PRESENTACION CONAGO 2014\00 MATERIAL DE APOYO\Mapa General CORREDORES.JPG"/>
            <p:cNvPicPr>
              <a:picLocks noChangeAspect="1" noChangeArrowheads="1"/>
            </p:cNvPicPr>
            <p:nvPr/>
          </p:nvPicPr>
          <p:blipFill>
            <a:blip r:embed="rId3" cstate="print"/>
            <a:srcRect l="893" t="29432" r="91965" b="59867"/>
            <a:stretch>
              <a:fillRect/>
            </a:stretch>
          </p:blipFill>
          <p:spPr bwMode="auto">
            <a:xfrm>
              <a:off x="503548" y="2204864"/>
              <a:ext cx="576064" cy="576064"/>
            </a:xfrm>
            <a:prstGeom prst="rect">
              <a:avLst/>
            </a:prstGeom>
            <a:ln>
              <a:noFill/>
            </a:ln>
            <a:effectLst>
              <a:softEdge rad="112500"/>
            </a:effectLst>
          </p:spPr>
        </p:pic>
      </p:grpSp>
      <p:pic>
        <p:nvPicPr>
          <p:cNvPr id="39" name="Picture 30" descr="E:\39 6-02-14 PRESENTACION CORREDORES CONAGO 2014\00 PRESENTACION CONAGO 2014\01 CORREDOR ECONOMICO DEL NORTE\Mapa General CORREDORES mazatl.PNG"/>
          <p:cNvPicPr>
            <a:picLocks noChangeAspect="1" noChangeArrowheads="1"/>
          </p:cNvPicPr>
          <p:nvPr/>
        </p:nvPicPr>
        <p:blipFill>
          <a:blip r:embed="rId2" cstate="print"/>
          <a:srcRect l="8569" t="1994" r="27068" b="3291"/>
          <a:stretch>
            <a:fillRect/>
          </a:stretch>
        </p:blipFill>
        <p:spPr bwMode="auto">
          <a:xfrm>
            <a:off x="3887788" y="1153182"/>
            <a:ext cx="1800225" cy="4294187"/>
          </a:xfrm>
          <a:prstGeom prst="rect">
            <a:avLst/>
          </a:prstGeom>
          <a:noFill/>
          <a:ln w="9525">
            <a:noFill/>
            <a:miter lim="800000"/>
            <a:headEnd/>
            <a:tailEnd/>
          </a:ln>
        </p:spPr>
      </p:pic>
      <p:pic>
        <p:nvPicPr>
          <p:cNvPr id="46" name="Picture 18" descr="E:\CONSTRUCCION 10-16\02 DIRECCION\03 PRESENTACIONES\39 6-02-14 PRESENTACION CORREDORES CONAGO 2014\00 PRESENTACION CONAGO 2014\00 MATERIAL DE APOYO\Mapa General EJE DALLAS - TOPOLOBAMPO.PNG"/>
          <p:cNvPicPr>
            <a:picLocks noChangeAspect="1" noChangeArrowheads="1"/>
          </p:cNvPicPr>
          <p:nvPr/>
        </p:nvPicPr>
        <p:blipFill>
          <a:blip r:embed="rId7" cstate="print"/>
          <a:srcRect l="1332" t="6168" r="2126" b="18372"/>
          <a:stretch>
            <a:fillRect/>
          </a:stretch>
        </p:blipFill>
        <p:spPr bwMode="auto">
          <a:xfrm>
            <a:off x="2877008" y="1376772"/>
            <a:ext cx="5259388" cy="3232150"/>
          </a:xfrm>
          <a:prstGeom prst="rect">
            <a:avLst/>
          </a:prstGeom>
          <a:noFill/>
          <a:ln w="9525">
            <a:noFill/>
            <a:miter lim="800000"/>
            <a:headEnd/>
            <a:tailEnd/>
          </a:ln>
        </p:spPr>
      </p:pic>
      <p:pic>
        <p:nvPicPr>
          <p:cNvPr id="38" name="Picture 29" descr="E:\39 6-02-14 PRESENTACION CORREDORES CONAGO 2014\00 PRESENTACION CONAGO 2014\01 CORREDOR ECONOMICO DEL NORTE\Simbologia eje mazatlan.png"/>
          <p:cNvPicPr>
            <a:picLocks noChangeAspect="1" noChangeArrowheads="1"/>
          </p:cNvPicPr>
          <p:nvPr/>
        </p:nvPicPr>
        <p:blipFill>
          <a:blip r:embed="rId8" cstate="print"/>
          <a:srcRect l="5301" t="11060" r="1785" b="6354"/>
          <a:stretch>
            <a:fillRect/>
          </a:stretch>
        </p:blipFill>
        <p:spPr bwMode="auto">
          <a:xfrm>
            <a:off x="539750" y="5516971"/>
            <a:ext cx="3779838" cy="468313"/>
          </a:xfrm>
          <a:prstGeom prst="rect">
            <a:avLst/>
          </a:prstGeom>
          <a:noFill/>
          <a:ln w="9525">
            <a:noFill/>
            <a:miter lim="800000"/>
            <a:headEnd/>
            <a:tailEnd/>
          </a:ln>
        </p:spPr>
      </p:pic>
      <p:pic>
        <p:nvPicPr>
          <p:cNvPr id="40" name="Picture 6" descr="Y:\Javier Rocha\03 CONSTRUCCION 2016-2021\08 LOGOTIPOS DE GOBIERNO\PLECAS Y DISEÑOS\Diseño Pleca Azul Inf Corral.png"/>
          <p:cNvPicPr>
            <a:picLocks noChangeAspect="1" noChangeArrowheads="1"/>
          </p:cNvPicPr>
          <p:nvPr/>
        </p:nvPicPr>
        <p:blipFill>
          <a:blip r:embed="rId9" cstate="print"/>
          <a:srcRect b="2801"/>
          <a:stretch>
            <a:fillRect/>
          </a:stretch>
        </p:blipFill>
        <p:spPr bwMode="auto">
          <a:xfrm>
            <a:off x="0" y="6465291"/>
            <a:ext cx="9144000" cy="392709"/>
          </a:xfrm>
          <a:prstGeom prst="rect">
            <a:avLst/>
          </a:prstGeom>
          <a:noFill/>
        </p:spPr>
      </p:pic>
      <p:pic>
        <p:nvPicPr>
          <p:cNvPr id="41" name="Picture 7" descr="Y:\Javier Rocha\03 CONSTRUCCION 2016-2021\08 LOGOTIPOS DE GOBIERNO\PLECAS Y DISEÑOS\franja azul cielo.png"/>
          <p:cNvPicPr>
            <a:picLocks noChangeAspect="1" noChangeArrowheads="1"/>
          </p:cNvPicPr>
          <p:nvPr/>
        </p:nvPicPr>
        <p:blipFill>
          <a:blip r:embed="rId10" cstate="print"/>
          <a:srcRect/>
          <a:stretch>
            <a:fillRect/>
          </a:stretch>
        </p:blipFill>
        <p:spPr bwMode="auto">
          <a:xfrm>
            <a:off x="215516" y="224644"/>
            <a:ext cx="8676964" cy="648072"/>
          </a:xfrm>
          <a:prstGeom prst="rect">
            <a:avLst/>
          </a:prstGeom>
          <a:noFill/>
          <a:effectLst>
            <a:outerShdw blurRad="317500" dist="152400" dir="5400000" sx="103000" sy="103000" algn="t" rotWithShape="0">
              <a:prstClr val="black">
                <a:alpha val="27000"/>
              </a:prstClr>
            </a:outerShdw>
          </a:effectLst>
        </p:spPr>
      </p:pic>
      <p:pic>
        <p:nvPicPr>
          <p:cNvPr id="42" name="20 Imagen" descr="logo Gob Edo JC.png"/>
          <p:cNvPicPr>
            <a:picLocks noChangeAspect="1"/>
          </p:cNvPicPr>
          <p:nvPr/>
        </p:nvPicPr>
        <p:blipFill>
          <a:blip r:embed="rId11" cstate="print"/>
          <a:srcRect l="39058" t="11810" r="34883" b="26050"/>
          <a:stretch>
            <a:fillRect/>
          </a:stretch>
        </p:blipFill>
        <p:spPr bwMode="auto">
          <a:xfrm>
            <a:off x="143508" y="260649"/>
            <a:ext cx="949771" cy="576064"/>
          </a:xfrm>
          <a:prstGeom prst="rect">
            <a:avLst/>
          </a:prstGeom>
          <a:noFill/>
          <a:ln w="9525">
            <a:noFill/>
            <a:miter lim="800000"/>
            <a:headEnd/>
            <a:tailEnd/>
          </a:ln>
        </p:spPr>
      </p:pic>
      <p:pic>
        <p:nvPicPr>
          <p:cNvPr id="43" name="Picture 2" descr="Y:\Javier Rocha\03 CONSTRUCCION 2016-2021\02 DIRECCION\03 PRESENTACIONES\05 24-05-17 FORO DE CONSULTA INFRAESTRUCTURA 2030\00 MATERIAL DE APOYO\3 Tema Infra Estrategica.png"/>
          <p:cNvPicPr>
            <a:picLocks noChangeAspect="1" noChangeArrowheads="1"/>
          </p:cNvPicPr>
          <p:nvPr/>
        </p:nvPicPr>
        <p:blipFill>
          <a:blip r:embed="rId12" cstate="print"/>
          <a:srcRect l="30120" t="53536" r="34381" b="19696"/>
          <a:stretch>
            <a:fillRect/>
          </a:stretch>
        </p:blipFill>
        <p:spPr bwMode="auto">
          <a:xfrm>
            <a:off x="3563888" y="255000"/>
            <a:ext cx="5148572" cy="572064"/>
          </a:xfrm>
          <a:prstGeom prst="rect">
            <a:avLst/>
          </a:prstGeom>
          <a:noFill/>
        </p:spPr>
      </p:pic>
      <p:pic>
        <p:nvPicPr>
          <p:cNvPr id="45" name="Picture 31" descr="E:\39 6-02-14 PRESENTACION CORREDORES CONAGO 2014\00 PRESENTACION CONAGO 2014\01 CORREDOR ECONOMICO DEL NORTE\Mapa General CORREDORES mazatl.PNG"/>
          <p:cNvPicPr>
            <a:picLocks noChangeAspect="1" noChangeArrowheads="1"/>
          </p:cNvPicPr>
          <p:nvPr/>
        </p:nvPicPr>
        <p:blipFill>
          <a:blip r:embed="rId13" cstate="print"/>
          <a:srcRect l="6110" t="25008" r="1639" b="18761"/>
          <a:stretch>
            <a:fillRect/>
          </a:stretch>
        </p:blipFill>
        <p:spPr bwMode="auto">
          <a:xfrm>
            <a:off x="611646" y="6021474"/>
            <a:ext cx="3816350" cy="323850"/>
          </a:xfrm>
          <a:prstGeom prst="rect">
            <a:avLst/>
          </a:prstGeom>
          <a:noFill/>
          <a:ln w="9525">
            <a:noFill/>
            <a:miter lim="800000"/>
            <a:headEnd/>
            <a:tailEnd/>
          </a:ln>
        </p:spPr>
      </p:pic>
      <p:pic>
        <p:nvPicPr>
          <p:cNvPr id="3077" name="Picture 5" descr="Y:\Javier Rocha\03 CONSTRUCCION 2016-2021\02 DIRECCION\03 PRESENTACIONES\05 24-05-17 FORO DE CONSULTA INFRAESTRUCTURA 2030\01 PROYECTOS ESTRATEGICOS\29 19-FEB-13 CARRETERAS INTERESTATALES DEL NOROESTE\Mapa General CARR INTERESTATALES 2017.png"/>
          <p:cNvPicPr>
            <a:picLocks noChangeAspect="1" noChangeArrowheads="1"/>
          </p:cNvPicPr>
          <p:nvPr/>
        </p:nvPicPr>
        <p:blipFill>
          <a:blip r:embed="rId14" cstate="print"/>
          <a:srcRect l="25011" t="43031" r="10076" b="39656"/>
          <a:stretch>
            <a:fillRect/>
          </a:stretch>
        </p:blipFill>
        <p:spPr bwMode="auto">
          <a:xfrm>
            <a:off x="611560" y="5265204"/>
            <a:ext cx="2268252" cy="224025"/>
          </a:xfrm>
          <a:prstGeom prst="rect">
            <a:avLst/>
          </a:prstGeom>
          <a:noFill/>
        </p:spPr>
      </p:pic>
      <p:pic>
        <p:nvPicPr>
          <p:cNvPr id="47" name="46 Imagen" descr="Trazos Carreteras Interestatales.png"/>
          <p:cNvPicPr>
            <a:picLocks noChangeAspect="1"/>
          </p:cNvPicPr>
          <p:nvPr/>
        </p:nvPicPr>
        <p:blipFill>
          <a:blip r:embed="rId15" cstate="print"/>
          <a:srcRect l="23362" t="10749" r="22835" b="15964"/>
          <a:stretch>
            <a:fillRect/>
          </a:stretch>
        </p:blipFill>
        <p:spPr>
          <a:xfrm>
            <a:off x="3347864" y="1844824"/>
            <a:ext cx="2736304" cy="27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1000"/>
                                        <p:tgtEl>
                                          <p:spTgt spid="307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3000"/>
                                        <p:tgtEl>
                                          <p:spTgt spid="38"/>
                                        </p:tgtEl>
                                      </p:cBhvr>
                                    </p:animEffect>
                                  </p:childTnLst>
                                </p:cTn>
                              </p:par>
                            </p:childTnLst>
                          </p:cTn>
                        </p:par>
                        <p:par>
                          <p:cTn id="20" fill="hold">
                            <p:stCondLst>
                              <p:cond delay="80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0"/>
                                        <p:tgtEl>
                                          <p:spTgt spid="39"/>
                                        </p:tgtEl>
                                      </p:cBhvr>
                                    </p:animEffect>
                                  </p:childTnLst>
                                </p:cTn>
                              </p:par>
                            </p:childTnLst>
                          </p:cTn>
                        </p:par>
                        <p:par>
                          <p:cTn id="24" fill="hold">
                            <p:stCondLst>
                              <p:cond delay="13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0"/>
                                        <p:tgtEl>
                                          <p:spTgt spid="45"/>
                                        </p:tgtEl>
                                      </p:cBhvr>
                                    </p:animEffect>
                                  </p:childTnLst>
                                </p:cTn>
                              </p:par>
                            </p:childTnLst>
                          </p:cTn>
                        </p:par>
                        <p:par>
                          <p:cTn id="28" fill="hold">
                            <p:stCondLst>
                              <p:cond delay="16000"/>
                            </p:stCondLst>
                            <p:childTnLst>
                              <p:par>
                                <p:cTn id="29" presetID="2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108012" y="2564904"/>
            <a:ext cx="8676964" cy="1224136"/>
          </a:xfrm>
          <a:prstGeom prst="rect">
            <a:avLst/>
          </a:prstGeom>
          <a:noFill/>
          <a:effectLst>
            <a:outerShdw blurRad="317500" dist="152400" dir="5400000" sx="103000" sy="103000" algn="t" rotWithShape="0">
              <a:prstClr val="black">
                <a:alpha val="27000"/>
              </a:prstClr>
            </a:outerShdw>
          </a:effectLst>
        </p:spPr>
      </p:pic>
      <p:pic>
        <p:nvPicPr>
          <p:cNvPr id="13" name="20 Imagen" descr="logo Gob Edo JC.png"/>
          <p:cNvPicPr>
            <a:picLocks noChangeAspect="1"/>
          </p:cNvPicPr>
          <p:nvPr/>
        </p:nvPicPr>
        <p:blipFill>
          <a:blip r:embed="rId4" cstate="print"/>
          <a:srcRect l="39058" t="11810" r="34883" b="26050"/>
          <a:stretch>
            <a:fillRect/>
          </a:stretch>
        </p:blipFill>
        <p:spPr bwMode="auto">
          <a:xfrm>
            <a:off x="8100392" y="5985284"/>
            <a:ext cx="1187214" cy="720080"/>
          </a:xfrm>
          <a:prstGeom prst="rect">
            <a:avLst/>
          </a:prstGeom>
          <a:noFill/>
          <a:ln w="9525">
            <a:noFill/>
            <a:miter lim="800000"/>
            <a:headEnd/>
            <a:tailEnd/>
          </a:ln>
        </p:spPr>
      </p:pic>
      <p:pic>
        <p:nvPicPr>
          <p:cNvPr id="1027"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3131840" y="2512133"/>
            <a:ext cx="3204877" cy="1259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 xmlns:p14="http://schemas.microsoft.com/office/powerpoint/2010/main" val="342519946"/>
              </p:ext>
            </p:extLst>
          </p:nvPr>
        </p:nvGraphicFramePr>
        <p:xfrm>
          <a:off x="347658" y="1664804"/>
          <a:ext cx="8364802" cy="4689567"/>
        </p:xfrm>
        <a:graphic>
          <a:graphicData uri="http://schemas.openxmlformats.org/drawingml/2006/table">
            <a:tbl>
              <a:tblPr firstRow="1" bandRow="1">
                <a:tableStyleId>{5C22544A-7EE6-4342-B048-85BDC9FD1C3A}</a:tableStyleId>
              </a:tblPr>
              <a:tblGrid>
                <a:gridCol w="4189289"/>
                <a:gridCol w="1007162"/>
                <a:gridCol w="663044"/>
                <a:gridCol w="705108"/>
                <a:gridCol w="792088"/>
                <a:gridCol w="1008111"/>
              </a:tblGrid>
              <a:tr h="221383">
                <a:tc rowSpan="2">
                  <a:txBody>
                    <a:bodyPr/>
                    <a:lstStyle/>
                    <a:p>
                      <a:pPr algn="ctr"/>
                      <a:r>
                        <a:rPr lang="es-MX" sz="1400" b="1" dirty="0" smtClean="0"/>
                        <a:t>Comunicaciones y </a:t>
                      </a:r>
                      <a:r>
                        <a:rPr lang="es-MX" sz="1400" b="1" dirty="0" smtClean="0"/>
                        <a:t>Transportes</a:t>
                      </a:r>
                      <a:endParaRPr lang="es-MX" sz="1400" b="1" dirty="0"/>
                    </a:p>
                  </a:txBody>
                  <a:tcPr anchor="ctr">
                    <a:solidFill>
                      <a:schemeClr val="tx2">
                        <a:lumMod val="60000"/>
                        <a:lumOff val="40000"/>
                      </a:schemeClr>
                    </a:solidFill>
                  </a:tcPr>
                </a:tc>
                <a:tc gridSpan="5">
                  <a:txBody>
                    <a:bodyPr/>
                    <a:lstStyle/>
                    <a:p>
                      <a:pPr marL="0" algn="ctr" defTabSz="914400" rtl="0" eaLnBrk="1" latinLnBrk="0" hangingPunct="1"/>
                      <a:r>
                        <a:rPr lang="es-MX" sz="1400" b="1" kern="1200" dirty="0" smtClean="0">
                          <a:solidFill>
                            <a:schemeClr val="lt1"/>
                          </a:solidFill>
                          <a:latin typeface="+mn-lt"/>
                          <a:ea typeface="+mn-ea"/>
                          <a:cs typeface="+mn-cs"/>
                        </a:rPr>
                        <a:t>Inversión  Estimada   (Mdp</a:t>
                      </a:r>
                      <a:r>
                        <a:rPr lang="es-MX" sz="1400" b="1" kern="1200" dirty="0" smtClean="0">
                          <a:solidFill>
                            <a:schemeClr val="lt1"/>
                          </a:solidFill>
                          <a:latin typeface="+mn-lt"/>
                          <a:ea typeface="+mn-ea"/>
                          <a:cs typeface="+mn-cs"/>
                        </a:rPr>
                        <a:t>)</a:t>
                      </a:r>
                      <a:endParaRPr lang="es-MX" sz="1400" b="1" kern="1200" dirty="0">
                        <a:solidFill>
                          <a:schemeClr val="lt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s-MX" sz="1000" b="0" dirty="0"/>
                    </a:p>
                  </a:txBody>
                  <a:tcPr anchor="ctr">
                    <a:lnB w="12700" cap="flat" cmpd="sng" algn="ctr">
                      <a:solidFill>
                        <a:schemeClr val="bg1"/>
                      </a:solidFill>
                      <a:prstDash val="solid"/>
                      <a:round/>
                      <a:headEnd type="none" w="med" len="med"/>
                      <a:tailEnd type="none" w="med" len="med"/>
                    </a:lnB>
                  </a:tcPr>
                </a:tc>
                <a:tc hMerge="1">
                  <a:txBody>
                    <a:bodyPr/>
                    <a:lstStyle/>
                    <a:p>
                      <a:pPr algn="ctr"/>
                      <a:endParaRPr lang="es-MX" sz="1000" b="0" dirty="0"/>
                    </a:p>
                  </a:txBody>
                  <a:tcPr anchor="ctr">
                    <a:lnB w="12700" cap="flat" cmpd="sng" algn="ctr">
                      <a:solidFill>
                        <a:schemeClr val="bg1"/>
                      </a:solidFill>
                      <a:prstDash val="solid"/>
                      <a:round/>
                      <a:headEnd type="none" w="med" len="med"/>
                      <a:tailEnd type="none" w="med" len="med"/>
                    </a:lnB>
                  </a:tcPr>
                </a:tc>
                <a:tc hMerge="1">
                  <a:txBody>
                    <a:bodyPr/>
                    <a:lstStyle/>
                    <a:p>
                      <a:pPr algn="ctr"/>
                      <a:endParaRPr lang="es-MX" sz="1000" b="0" dirty="0"/>
                    </a:p>
                  </a:txBody>
                  <a:tcPr anchor="ctr">
                    <a:lnB w="12700" cap="flat" cmpd="sng" algn="ctr">
                      <a:solidFill>
                        <a:schemeClr val="bg1"/>
                      </a:solidFill>
                      <a:prstDash val="solid"/>
                      <a:round/>
                      <a:headEnd type="none" w="med" len="med"/>
                      <a:tailEnd type="none" w="med" len="med"/>
                    </a:lnB>
                  </a:tcPr>
                </a:tc>
                <a:tc hMerge="1">
                  <a:txBody>
                    <a:bodyPr/>
                    <a:lstStyle/>
                    <a:p>
                      <a:pPr algn="ctr"/>
                      <a:endParaRPr lang="es-MX" sz="1000" b="0" dirty="0"/>
                    </a:p>
                  </a:txBody>
                  <a:tcPr anchor="ctr">
                    <a:lnB w="12700" cap="flat" cmpd="sng" algn="ctr">
                      <a:solidFill>
                        <a:schemeClr val="bg1"/>
                      </a:solidFill>
                      <a:prstDash val="solid"/>
                      <a:round/>
                      <a:headEnd type="none" w="med" len="med"/>
                      <a:tailEnd type="none" w="med" len="med"/>
                    </a:lnB>
                  </a:tcPr>
                </a:tc>
              </a:tr>
              <a:tr h="221383">
                <a:tc vMerge="1">
                  <a:txBody>
                    <a:bodyPr/>
                    <a:lstStyle/>
                    <a:p>
                      <a:pPr algn="ctr"/>
                      <a:endParaRPr lang="es-MX" sz="1400" b="1" dirty="0"/>
                    </a:p>
                  </a:txBody>
                  <a:tcPr anchor="ctr">
                    <a:lnT w="127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s-MX" sz="900" b="1" kern="1200" dirty="0" smtClean="0">
                          <a:solidFill>
                            <a:schemeClr val="lt1"/>
                          </a:solidFill>
                          <a:latin typeface="+mn-lt"/>
                          <a:ea typeface="+mn-ea"/>
                          <a:cs typeface="+mn-cs"/>
                        </a:rPr>
                        <a:t>Federal</a:t>
                      </a:r>
                      <a:endParaRPr lang="es-MX" sz="90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Estatal</a:t>
                      </a:r>
                      <a:endParaRPr lang="es-MX" sz="90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Municipal</a:t>
                      </a:r>
                      <a:endParaRPr lang="es-MX" sz="90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Privada</a:t>
                      </a:r>
                      <a:endParaRPr lang="es-MX" sz="90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Total</a:t>
                      </a:r>
                      <a:endParaRPr lang="es-MX" sz="900" b="1" kern="1200" dirty="0">
                        <a:solidFill>
                          <a:schemeClr val="lt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tx2">
                        <a:lumMod val="60000"/>
                        <a:lumOff val="40000"/>
                      </a:schemeClr>
                    </a:solidFill>
                  </a:tcPr>
                </a:tc>
              </a:tr>
              <a:tr h="414383">
                <a:tc>
                  <a:txBody>
                    <a:bodyPr/>
                    <a:lstStyle/>
                    <a:p>
                      <a:r>
                        <a:rPr lang="es-MX" sz="1100" b="1" dirty="0" smtClean="0"/>
                        <a:t>Construcción del Libramiento Poniente en Chihuahua</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a:p>
                  </a:txBody>
                  <a:tcPr anchor="ctr"/>
                </a:tc>
                <a:tc>
                  <a:txBody>
                    <a:bodyPr/>
                    <a:lstStyle/>
                    <a:p>
                      <a:endParaRPr lang="es-MX" sz="1100"/>
                    </a:p>
                  </a:txBody>
                  <a:tcPr anchor="ctr"/>
                </a:tc>
                <a:tc>
                  <a:txBody>
                    <a:bodyPr/>
                    <a:lstStyle/>
                    <a:p>
                      <a:endParaRPr lang="es-MX" sz="1100"/>
                    </a:p>
                  </a:txBody>
                  <a:tcPr anchor="ctr"/>
                </a:tc>
                <a:tc>
                  <a:txBody>
                    <a:bodyPr/>
                    <a:lstStyle/>
                    <a:p>
                      <a:pPr algn="r" fontAlgn="ctr"/>
                      <a:r>
                        <a:rPr lang="es-MX" sz="1000" b="1" i="0" u="none" strike="noStrike" dirty="0">
                          <a:latin typeface="Arial"/>
                        </a:rPr>
                        <a:t> $         </a:t>
                      </a:r>
                      <a:r>
                        <a:rPr lang="es-MX" sz="1000" b="1" i="0" u="none" strike="noStrike" dirty="0" smtClean="0">
                          <a:latin typeface="Arial"/>
                        </a:rPr>
                        <a:t>900.00 </a:t>
                      </a:r>
                      <a:endParaRPr lang="es-MX" sz="1000" b="1" i="0" u="none" strike="noStrike" dirty="0">
                        <a:latin typeface="Arial"/>
                      </a:endParaRPr>
                    </a:p>
                  </a:txBody>
                  <a:tcPr marL="9525" marR="114300" marT="9525" marB="0" anchor="ctr"/>
                </a:tc>
              </a:tr>
              <a:tr h="414383">
                <a:tc>
                  <a:txBody>
                    <a:bodyPr/>
                    <a:lstStyle/>
                    <a:p>
                      <a:r>
                        <a:rPr lang="es-MX" sz="1100" b="1" dirty="0" smtClean="0"/>
                        <a:t>Construcción del Libramiento en Villa Matamoros</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a:p>
                  </a:txBody>
                  <a:tcPr anchor="ctr"/>
                </a:tc>
                <a:tc>
                  <a:txBody>
                    <a:bodyPr/>
                    <a:lstStyle/>
                    <a:p>
                      <a:endParaRPr lang="es-MX" sz="1100"/>
                    </a:p>
                  </a:txBody>
                  <a:tcPr anchor="ctr"/>
                </a:tc>
                <a:tc>
                  <a:txBody>
                    <a:bodyPr/>
                    <a:lstStyle/>
                    <a:p>
                      <a:pPr algn="r" fontAlgn="ctr"/>
                      <a:r>
                        <a:rPr lang="es-MX" sz="1000" b="1" i="0" u="none" strike="noStrike" dirty="0">
                          <a:latin typeface="Arial"/>
                        </a:rPr>
                        <a:t> $         </a:t>
                      </a:r>
                      <a:r>
                        <a:rPr lang="es-MX" sz="1000" b="1" i="0" u="none" strike="noStrike" dirty="0" smtClean="0">
                          <a:latin typeface="Arial"/>
                        </a:rPr>
                        <a:t>125.00 </a:t>
                      </a:r>
                      <a:endParaRPr lang="es-MX" sz="1000" b="1" i="0" u="none" strike="noStrike" dirty="0">
                        <a:latin typeface="Arial"/>
                      </a:endParaRPr>
                    </a:p>
                  </a:txBody>
                  <a:tcPr marL="9525" marR="114300" marT="9525" marB="0" anchor="ctr"/>
                </a:tc>
              </a:tr>
              <a:tr h="414383">
                <a:tc>
                  <a:txBody>
                    <a:bodyPr/>
                    <a:lstStyle/>
                    <a:p>
                      <a:r>
                        <a:rPr lang="es-MX" sz="1100" b="1" dirty="0" smtClean="0"/>
                        <a:t>Construcción del Libramiento Ferroviario en Cd. Juárez</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a:p>
                  </a:txBody>
                  <a:tcPr anchor="ctr"/>
                </a:tc>
                <a:tc>
                  <a:txBody>
                    <a:bodyPr/>
                    <a:lstStyle/>
                    <a:p>
                      <a:pPr algn="r" fontAlgn="ctr"/>
                      <a:r>
                        <a:rPr lang="es-MX" sz="1000" b="1" i="0" u="none" strike="noStrike" dirty="0">
                          <a:latin typeface="Arial"/>
                        </a:rPr>
                        <a:t> $ </a:t>
                      </a:r>
                      <a:r>
                        <a:rPr lang="es-MX" sz="1000" b="1" i="0" u="none" strike="noStrike" dirty="0" smtClean="0">
                          <a:latin typeface="Arial"/>
                        </a:rPr>
                        <a:t>     </a:t>
                      </a:r>
                      <a:r>
                        <a:rPr lang="es-MX" sz="1000" b="1" i="0" u="none" strike="noStrike" dirty="0" smtClean="0">
                          <a:latin typeface="Arial"/>
                        </a:rPr>
                        <a:t>2,200.00 </a:t>
                      </a:r>
                      <a:endParaRPr lang="es-MX" sz="1000" b="1" i="0" u="none" strike="noStrike" dirty="0">
                        <a:latin typeface="Arial"/>
                      </a:endParaRPr>
                    </a:p>
                  </a:txBody>
                  <a:tcPr marL="9525" marR="114300" marT="9525" marB="0" anchor="ctr"/>
                </a:tc>
              </a:tr>
              <a:tr h="414383">
                <a:tc>
                  <a:txBody>
                    <a:bodyPr/>
                    <a:lstStyle/>
                    <a:p>
                      <a:r>
                        <a:rPr lang="es-MX" sz="1100" b="1" dirty="0" smtClean="0"/>
                        <a:t>Construcción del Libramiento Oriente en Cd. Juárez</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smtClean="0">
                          <a:latin typeface="Arial"/>
                        </a:rPr>
                        <a:t>$         900.00    </a:t>
                      </a:r>
                      <a:endParaRPr lang="es-MX" sz="1000" b="1" i="0" u="none" strike="noStrike" dirty="0">
                        <a:latin typeface="Arial"/>
                      </a:endParaRPr>
                    </a:p>
                  </a:txBody>
                  <a:tcPr marL="9525" marR="114300" marT="9525" marB="0" anchor="ctr"/>
                </a:tc>
              </a:tr>
              <a:tr h="414383">
                <a:tc>
                  <a:txBody>
                    <a:bodyPr/>
                    <a:lstStyle/>
                    <a:p>
                      <a:r>
                        <a:rPr lang="es-MX" sz="1100" b="1" dirty="0" smtClean="0"/>
                        <a:t>Modernización del Ramal a Jerónimo</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         </a:t>
                      </a:r>
                      <a:r>
                        <a:rPr lang="es-MX" sz="1000" b="1" i="0" u="none" strike="noStrike" dirty="0" smtClean="0">
                          <a:latin typeface="Arial"/>
                        </a:rPr>
                        <a:t>160.00 </a:t>
                      </a:r>
                      <a:endParaRPr lang="es-MX" sz="1000" b="1" i="0" u="none" strike="noStrike" dirty="0">
                        <a:latin typeface="Arial"/>
                      </a:endParaRPr>
                    </a:p>
                  </a:txBody>
                  <a:tcPr marL="9525" marR="114300" marT="9525" marB="0" anchor="ctr"/>
                </a:tc>
              </a:tr>
              <a:tr h="414383">
                <a:tc>
                  <a:txBody>
                    <a:bodyPr/>
                    <a:lstStyle/>
                    <a:p>
                      <a:r>
                        <a:rPr lang="es-MX" sz="1100" b="1" dirty="0" smtClean="0"/>
                        <a:t>Modernización de la Carretera Chihuahua - Cd. Juárez </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       </a:t>
                      </a:r>
                      <a:r>
                        <a:rPr lang="es-MX" sz="1000" b="1" i="0" u="none" strike="noStrike" dirty="0" smtClean="0">
                          <a:latin typeface="Arial"/>
                        </a:rPr>
                        <a:t>7,150.00 </a:t>
                      </a:r>
                      <a:endParaRPr lang="es-MX" sz="1000" b="1" i="0" u="none" strike="noStrike" dirty="0">
                        <a:latin typeface="Arial"/>
                      </a:endParaRPr>
                    </a:p>
                  </a:txBody>
                  <a:tcPr marL="9525" marR="114300" marT="9525" marB="0" anchor="ctr"/>
                </a:tc>
              </a:tr>
              <a:tr h="414383">
                <a:tc>
                  <a:txBody>
                    <a:bodyPr/>
                    <a:lstStyle/>
                    <a:p>
                      <a:r>
                        <a:rPr lang="es-MX" sz="1100" b="1" dirty="0" smtClean="0"/>
                        <a:t>Modernización de la Carretera Chihuahua - Cuauhtémoc</a:t>
                      </a:r>
                    </a:p>
                    <a:p>
                      <a:r>
                        <a:rPr lang="es-MX" sz="1100" b="0" dirty="0" smtClean="0"/>
                        <a:t>Tramo: Km 10+700 a Entronque Palomas</a:t>
                      </a:r>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         </a:t>
                      </a:r>
                      <a:r>
                        <a:rPr lang="es-MX" sz="1000" b="1" i="0" u="none" strike="noStrike" dirty="0" smtClean="0">
                          <a:latin typeface="Arial"/>
                        </a:rPr>
                        <a:t>165.00 </a:t>
                      </a:r>
                      <a:endParaRPr lang="es-MX" sz="1000" b="1" i="0" u="none" strike="noStrike" dirty="0">
                        <a:latin typeface="Arial"/>
                      </a:endParaRPr>
                    </a:p>
                  </a:txBody>
                  <a:tcPr marL="9525" marR="114300" marT="9525" marB="0" anchor="ctr"/>
                </a:tc>
              </a:tr>
              <a:tr h="414383">
                <a:tc>
                  <a:txBody>
                    <a:bodyPr/>
                    <a:lstStyle/>
                    <a:p>
                      <a:r>
                        <a:rPr lang="es-MX" sz="1100" b="1" dirty="0" smtClean="0"/>
                        <a:t>Modernización de la Carretera Chihuahua - Parral (vía corta)</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       </a:t>
                      </a:r>
                      <a:r>
                        <a:rPr lang="es-MX" sz="1000" b="1" i="0" u="none" strike="noStrike" dirty="0" smtClean="0">
                          <a:latin typeface="Arial"/>
                        </a:rPr>
                        <a:t>1,520.00 </a:t>
                      </a:r>
                      <a:endParaRPr lang="es-MX" sz="1000" b="1" i="0" u="none" strike="noStrike" dirty="0">
                        <a:latin typeface="Arial"/>
                      </a:endParaRPr>
                    </a:p>
                  </a:txBody>
                  <a:tcPr marL="9525" marR="114300" marT="9525" marB="0" anchor="ctr"/>
                </a:tc>
              </a:tr>
              <a:tr h="414383">
                <a:tc>
                  <a:txBody>
                    <a:bodyPr/>
                    <a:lstStyle/>
                    <a:p>
                      <a:r>
                        <a:rPr lang="es-MX" sz="1100" b="1" dirty="0" smtClean="0"/>
                        <a:t>Modernización Carretera  Parral - Matamoros - </a:t>
                      </a:r>
                      <a:r>
                        <a:rPr lang="es-MX" sz="1100" b="1" dirty="0" err="1" smtClean="0"/>
                        <a:t>Lim</a:t>
                      </a:r>
                      <a:r>
                        <a:rPr lang="es-MX" sz="1100" b="1" dirty="0" smtClean="0"/>
                        <a:t>. de </a:t>
                      </a:r>
                      <a:r>
                        <a:rPr lang="es-MX" sz="1100" b="1" dirty="0" err="1" smtClean="0"/>
                        <a:t>Edos</a:t>
                      </a:r>
                      <a:r>
                        <a:rPr lang="es-MX" sz="1100" b="1" dirty="0" smtClean="0"/>
                        <a:t>. (Dgo)</a:t>
                      </a:r>
                      <a:endParaRPr lang="es-MX" sz="1100" b="1" dirty="0"/>
                    </a:p>
                  </a:txBody>
                  <a:tcPr anchor="ctr"/>
                </a:tc>
                <a:tc>
                  <a:txBody>
                    <a:bodyPr/>
                    <a:lstStyle/>
                    <a:p>
                      <a:pPr algn="r" fontAlgn="ctr"/>
                      <a:endParaRPr lang="es-MX" sz="1000" b="0" i="0" u="none" strike="noStrike" dirty="0">
                        <a:latin typeface="Arial"/>
                      </a:endParaRPr>
                    </a:p>
                  </a:txBody>
                  <a:tcPr marL="9525" marR="114300"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         </a:t>
                      </a:r>
                      <a:r>
                        <a:rPr lang="es-MX" sz="1000" b="1" i="0" u="none" strike="noStrike" dirty="0" smtClean="0">
                          <a:latin typeface="Arial"/>
                        </a:rPr>
                        <a:t>210.00 </a:t>
                      </a:r>
                      <a:endParaRPr lang="es-MX" sz="1000" b="1" i="0" u="none" strike="noStrike" dirty="0">
                        <a:latin typeface="Arial"/>
                      </a:endParaRPr>
                    </a:p>
                  </a:txBody>
                  <a:tcPr marL="9525" marR="114300" marT="9525" marB="0" anchor="ctr"/>
                </a:tc>
              </a:tr>
              <a:tr h="414383">
                <a:tc>
                  <a:txBody>
                    <a:bodyPr/>
                    <a:lstStyle/>
                    <a:p>
                      <a:pPr algn="r"/>
                      <a:r>
                        <a:rPr lang="es-MX" sz="1600" b="1" dirty="0" smtClean="0"/>
                        <a:t>Total</a:t>
                      </a:r>
                      <a:endParaRPr lang="es-MX" sz="1600" b="1"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000" b="1" i="0" u="none" strike="noStrike" dirty="0">
                          <a:latin typeface="Arial"/>
                        </a:rPr>
                        <a:t> </a:t>
                      </a:r>
                      <a:r>
                        <a:rPr lang="es-MX" sz="1000" b="1" i="0" u="none" strike="noStrike" dirty="0" smtClean="0">
                          <a:latin typeface="Arial"/>
                        </a:rPr>
                        <a:t>$</a:t>
                      </a:r>
                      <a:r>
                        <a:rPr lang="es-MX" sz="1000" b="1" i="0" u="none" strike="noStrike" baseline="0" dirty="0" smtClean="0">
                          <a:latin typeface="Arial"/>
                        </a:rPr>
                        <a:t> </a:t>
                      </a:r>
                      <a:r>
                        <a:rPr lang="es-MX" sz="1000" b="1" i="0" u="none" strike="noStrike" dirty="0" smtClean="0">
                          <a:latin typeface="Arial"/>
                        </a:rPr>
                        <a:t>   </a:t>
                      </a:r>
                      <a:r>
                        <a:rPr lang="es-MX" sz="1000" b="1" i="0" u="none" strike="noStrike" dirty="0" smtClean="0">
                          <a:latin typeface="Arial"/>
                        </a:rPr>
                        <a:t>13,330.00 </a:t>
                      </a:r>
                      <a:endParaRPr lang="es-MX" sz="1000" b="1" i="0" u="none" strike="noStrike" dirty="0">
                        <a:latin typeface="Arial"/>
                      </a:endParaRPr>
                    </a:p>
                  </a:txBody>
                  <a:tcPr marL="9525" marR="114300" marT="9525" marB="0" anchor="ctr"/>
                </a:tc>
              </a:tr>
            </a:tbl>
          </a:graphicData>
        </a:graphic>
      </p:graphicFrame>
      <p:pic>
        <p:nvPicPr>
          <p:cNvPr id="6"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612068"/>
          </a:xfrm>
          <a:prstGeom prst="rect">
            <a:avLst/>
          </a:prstGeom>
          <a:noFill/>
          <a:effectLst>
            <a:outerShdw blurRad="317500" dist="152400" dir="5400000" sx="103000" sy="103000" algn="t" rotWithShape="0">
              <a:prstClr val="black">
                <a:alpha val="27000"/>
              </a:prstClr>
            </a:outerShdw>
          </a:effectLst>
        </p:spPr>
      </p:pic>
      <p:pic>
        <p:nvPicPr>
          <p:cNvPr id="9" name="20 Imagen" descr="logo Gob Edo JC.png"/>
          <p:cNvPicPr>
            <a:picLocks noChangeAspect="1"/>
          </p:cNvPicPr>
          <p:nvPr/>
        </p:nvPicPr>
        <p:blipFill>
          <a:blip r:embed="rId4" cstate="print"/>
          <a:srcRect l="39058" t="11810" r="34883" b="26050"/>
          <a:stretch>
            <a:fillRect/>
          </a:stretch>
        </p:blipFill>
        <p:spPr bwMode="auto">
          <a:xfrm>
            <a:off x="179512" y="260648"/>
            <a:ext cx="864096" cy="524100"/>
          </a:xfrm>
          <a:prstGeom prst="rect">
            <a:avLst/>
          </a:prstGeom>
          <a:noFill/>
          <a:ln w="9525">
            <a:noFill/>
            <a:miter lim="800000"/>
            <a:headEnd/>
            <a:tailEnd/>
          </a:ln>
        </p:spPr>
      </p:pic>
      <p:sp>
        <p:nvSpPr>
          <p:cNvPr id="11" name="1 Título"/>
          <p:cNvSpPr>
            <a:spLocks noGrp="1"/>
          </p:cNvSpPr>
          <p:nvPr>
            <p:ph type="title"/>
          </p:nvPr>
        </p:nvSpPr>
        <p:spPr>
          <a:xfrm>
            <a:off x="1079612" y="764704"/>
            <a:ext cx="6972320" cy="1143000"/>
          </a:xfrm>
        </p:spPr>
        <p:txBody>
          <a:bodyPr>
            <a:noAutofit/>
          </a:bodyPr>
          <a:lstStyle/>
          <a:p>
            <a:r>
              <a:rPr lang="es-MX" sz="2000" b="1" dirty="0" smtClean="0">
                <a:solidFill>
                  <a:srgbClr val="003366"/>
                </a:solidFill>
                <a:latin typeface="Arial" pitchFamily="34" charset="0"/>
                <a:cs typeface="Arial" pitchFamily="34" charset="0"/>
              </a:rPr>
              <a:t>Anexo 1 – Corredor Económico del Norte</a:t>
            </a:r>
            <a:endParaRPr lang="es-ES" sz="2000" b="1" dirty="0">
              <a:solidFill>
                <a:srgbClr val="003366"/>
              </a:solidFill>
              <a:latin typeface="Arial" pitchFamily="34" charset="0"/>
              <a:cs typeface="Arial" pitchFamily="34" charset="0"/>
            </a:endParaRPr>
          </a:p>
        </p:txBody>
      </p:sp>
      <p:pic>
        <p:nvPicPr>
          <p:cNvPr id="12"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7200292" y="188640"/>
            <a:ext cx="1557991" cy="612068"/>
          </a:xfrm>
          <a:prstGeom prst="rect">
            <a:avLst/>
          </a:prstGeom>
          <a:noFill/>
        </p:spPr>
      </p:pic>
    </p:spTree>
    <p:extLst>
      <p:ext uri="{BB962C8B-B14F-4D97-AF65-F5344CB8AC3E}">
        <p14:creationId xmlns="" xmlns:p14="http://schemas.microsoft.com/office/powerpoint/2010/main" val="1453889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612" y="764704"/>
            <a:ext cx="6972320" cy="1143000"/>
          </a:xfrm>
        </p:spPr>
        <p:txBody>
          <a:bodyPr>
            <a:noAutofit/>
          </a:bodyPr>
          <a:lstStyle/>
          <a:p>
            <a:r>
              <a:rPr lang="es-MX" sz="2000" b="1" dirty="0" smtClean="0">
                <a:solidFill>
                  <a:srgbClr val="003366"/>
                </a:solidFill>
                <a:latin typeface="Arial" pitchFamily="34" charset="0"/>
                <a:cs typeface="Arial" pitchFamily="34" charset="0"/>
              </a:rPr>
              <a:t>Anexo 2 – Corredor Dallas – Ojinaga - Topolobampo</a:t>
            </a:r>
            <a:endParaRPr lang="es-ES" sz="2000" b="1" dirty="0">
              <a:solidFill>
                <a:srgbClr val="003366"/>
              </a:solidFill>
              <a:latin typeface="Arial" pitchFamily="34" charset="0"/>
              <a:cs typeface="Arial" pitchFamily="34" charset="0"/>
            </a:endParaRPr>
          </a:p>
        </p:txBody>
      </p:sp>
      <p:graphicFrame>
        <p:nvGraphicFramePr>
          <p:cNvPr id="7" name="Tabla 6"/>
          <p:cNvGraphicFramePr>
            <a:graphicFrameLocks noGrp="1"/>
          </p:cNvGraphicFramePr>
          <p:nvPr>
            <p:extLst>
              <p:ext uri="{D42A27DB-BD31-4B8C-83A1-F6EECF244321}">
                <p14:modId xmlns="" xmlns:p14="http://schemas.microsoft.com/office/powerpoint/2010/main" val="342519946"/>
              </p:ext>
            </p:extLst>
          </p:nvPr>
        </p:nvGraphicFramePr>
        <p:xfrm>
          <a:off x="347658" y="1664804"/>
          <a:ext cx="8364802" cy="4455161"/>
        </p:xfrm>
        <a:graphic>
          <a:graphicData uri="http://schemas.openxmlformats.org/drawingml/2006/table">
            <a:tbl>
              <a:tblPr firstRow="1" bandRow="1">
                <a:tableStyleId>{5C22544A-7EE6-4342-B048-85BDC9FD1C3A}</a:tableStyleId>
              </a:tblPr>
              <a:tblGrid>
                <a:gridCol w="4189289"/>
                <a:gridCol w="1007162"/>
                <a:gridCol w="663044"/>
                <a:gridCol w="705108"/>
                <a:gridCol w="792088"/>
                <a:gridCol w="1008111"/>
              </a:tblGrid>
              <a:tr h="216024">
                <a:tc rowSpan="2">
                  <a:txBody>
                    <a:bodyPr/>
                    <a:lstStyle/>
                    <a:p>
                      <a:pPr algn="ctr"/>
                      <a:r>
                        <a:rPr lang="es-MX" sz="1400" b="1" dirty="0" smtClean="0"/>
                        <a:t>Comunicaciones y Transportes</a:t>
                      </a:r>
                      <a:endParaRPr lang="es-MX" sz="1400" b="1" dirty="0"/>
                    </a:p>
                  </a:txBody>
                  <a:tcPr anchor="ctr">
                    <a:solidFill>
                      <a:schemeClr val="tx2">
                        <a:lumMod val="60000"/>
                        <a:lumOff val="40000"/>
                      </a:schemeClr>
                    </a:solidFill>
                  </a:tcPr>
                </a:tc>
                <a:tc gridSpan="5">
                  <a:txBody>
                    <a:bodyPr/>
                    <a:lstStyle/>
                    <a:p>
                      <a:pPr marL="0" algn="ctr" defTabSz="914400" rtl="0" eaLnBrk="1" latinLnBrk="0" hangingPunct="1"/>
                      <a:r>
                        <a:rPr lang="es-MX" sz="1400" b="1" kern="1200" dirty="0" smtClean="0">
                          <a:solidFill>
                            <a:schemeClr val="lt1"/>
                          </a:solidFill>
                          <a:latin typeface="+mn-lt"/>
                          <a:ea typeface="+mn-ea"/>
                          <a:cs typeface="+mn-cs"/>
                        </a:rPr>
                        <a:t>Inversión  Estimada   (Mdp)</a:t>
                      </a:r>
                      <a:endParaRPr lang="es-MX" sz="1400" b="1" kern="1200" dirty="0">
                        <a:solidFill>
                          <a:schemeClr val="lt1"/>
                        </a:solidFill>
                        <a:latin typeface="+mn-lt"/>
                        <a:ea typeface="+mn-ea"/>
                        <a:cs typeface="+mn-cs"/>
                      </a:endParaRPr>
                    </a:p>
                  </a:txBody>
                  <a:tcPr anchor="ctr">
                    <a:lnB w="28575"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r>
              <a:tr h="127248">
                <a:tc vMerge="1">
                  <a:txBody>
                    <a:bodyPr/>
                    <a:lstStyle/>
                    <a:p>
                      <a:pPr algn="ctr"/>
                      <a:endParaRPr lang="es-MX" sz="1400" b="1" dirty="0"/>
                    </a:p>
                  </a:txBody>
                  <a:tcPr anchor="ctr"/>
                </a:tc>
                <a:tc>
                  <a:txBody>
                    <a:bodyPr/>
                    <a:lstStyle/>
                    <a:p>
                      <a:pPr marL="0" algn="ctr" defTabSz="914400" rtl="0" eaLnBrk="1" latinLnBrk="0" hangingPunct="1"/>
                      <a:r>
                        <a:rPr lang="es-MX" sz="900" b="1" kern="1200" dirty="0" smtClean="0">
                          <a:solidFill>
                            <a:schemeClr val="lt1"/>
                          </a:solidFill>
                          <a:latin typeface="+mn-lt"/>
                          <a:ea typeface="+mn-ea"/>
                          <a:cs typeface="+mn-cs"/>
                        </a:rPr>
                        <a:t>Federal</a:t>
                      </a:r>
                      <a:endParaRPr lang="es-MX" sz="9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Estatal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Municipal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Privada</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Total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r>
              <a:tr h="414383">
                <a:tc>
                  <a:txBody>
                    <a:bodyPr/>
                    <a:lstStyle/>
                    <a:p>
                      <a:r>
                        <a:rPr lang="es-MX" sz="1100" b="1" dirty="0" smtClean="0"/>
                        <a:t>Construcción del Libramiento Sur en Chihuahua</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780.00 </a:t>
                      </a:r>
                      <a:endParaRPr lang="es-MX" sz="1000" b="1" i="0" u="none" strike="noStrike" dirty="0">
                        <a:latin typeface="Arial"/>
                      </a:endParaRPr>
                    </a:p>
                  </a:txBody>
                  <a:tcPr marL="9525" marR="9525" marT="9525" marB="0" anchor="ctr"/>
                </a:tc>
              </a:tr>
              <a:tr h="414383">
                <a:tc>
                  <a:txBody>
                    <a:bodyPr/>
                    <a:lstStyle/>
                    <a:p>
                      <a:r>
                        <a:rPr lang="es-MX" sz="1100" b="1" dirty="0" smtClean="0"/>
                        <a:t>Construcción del Libramiento Sur en Cuauhtémoc</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320.00 </a:t>
                      </a:r>
                      <a:endParaRPr lang="es-MX" sz="1000" b="1" i="0" u="none" strike="noStrike" dirty="0">
                        <a:latin typeface="Arial"/>
                      </a:endParaRPr>
                    </a:p>
                  </a:txBody>
                  <a:tcPr marL="9525" marR="9525" marT="9525" marB="0" anchor="ctr"/>
                </a:tc>
              </a:tr>
              <a:tr h="414383">
                <a:tc>
                  <a:txBody>
                    <a:bodyPr/>
                    <a:lstStyle/>
                    <a:p>
                      <a:r>
                        <a:rPr lang="es-MX" sz="1100" b="1" dirty="0" smtClean="0"/>
                        <a:t>Construcción del la</a:t>
                      </a:r>
                      <a:r>
                        <a:rPr lang="es-MX" sz="1100" b="1" baseline="0" dirty="0" smtClean="0"/>
                        <a:t> Carretera Bocoyna - </a:t>
                      </a:r>
                      <a:r>
                        <a:rPr lang="es-MX" sz="1100" b="1" baseline="0" dirty="0" err="1" smtClean="0"/>
                        <a:t>Sisoguichi</a:t>
                      </a:r>
                      <a:r>
                        <a:rPr lang="es-MX" sz="1100" b="1" baseline="0" dirty="0" smtClean="0"/>
                        <a:t> - Carichi</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720.00 </a:t>
                      </a:r>
                      <a:endParaRPr lang="es-MX" sz="1000" b="1" i="0" u="none" strike="noStrike" dirty="0">
                        <a:latin typeface="Arial"/>
                      </a:endParaRPr>
                    </a:p>
                  </a:txBody>
                  <a:tcPr marL="9525" marR="9525" marT="9525" marB="0" anchor="ctr"/>
                </a:tc>
              </a:tr>
              <a:tr h="414383">
                <a:tc>
                  <a:txBody>
                    <a:bodyPr/>
                    <a:lstStyle/>
                    <a:p>
                      <a:r>
                        <a:rPr lang="es-MX" sz="1100" b="1" dirty="0" smtClean="0"/>
                        <a:t>Construcción de la Carretera San Rafael - Bahuichivo - Limite de Estados - </a:t>
                      </a:r>
                      <a:r>
                        <a:rPr lang="es-MX" sz="1100" b="1" dirty="0" err="1" smtClean="0"/>
                        <a:t>Choix</a:t>
                      </a:r>
                      <a:r>
                        <a:rPr lang="es-MX" sz="1100" b="1" dirty="0" smtClean="0"/>
                        <a:t> (Sin)  </a:t>
                      </a:r>
                    </a:p>
                    <a:p>
                      <a:r>
                        <a:rPr lang="es-MX" sz="1100" b="0" dirty="0" smtClean="0"/>
                        <a:t>Tramo:</a:t>
                      </a:r>
                      <a:r>
                        <a:rPr lang="es-MX" sz="1100" b="0" baseline="0" dirty="0" smtClean="0"/>
                        <a:t> Bahuichivo – Témoris – Limite de Estados</a:t>
                      </a:r>
                      <a:r>
                        <a:rPr lang="es-MX" sz="1100" b="0" dirty="0" smtClean="0"/>
                        <a:t>)</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7,100.00 </a:t>
                      </a:r>
                      <a:endParaRPr lang="es-MX" sz="1000" b="1" i="0" u="none" strike="noStrike" dirty="0">
                        <a:latin typeface="Arial"/>
                      </a:endParaRPr>
                    </a:p>
                  </a:txBody>
                  <a:tcPr marL="9525" marR="9525" marT="9525" marB="0" anchor="ctr"/>
                </a:tc>
              </a:tr>
              <a:tr h="414383">
                <a:tc>
                  <a:txBody>
                    <a:bodyPr/>
                    <a:lstStyle/>
                    <a:p>
                      <a:r>
                        <a:rPr lang="es-MX" sz="1100" b="1" dirty="0" smtClean="0"/>
                        <a:t>Modernización de la Carretera Chihuahua – Ojinaga</a:t>
                      </a:r>
                    </a:p>
                    <a:p>
                      <a:r>
                        <a:rPr lang="es-MX" sz="1100" b="0" dirty="0" smtClean="0"/>
                        <a:t>Tramos: La Mula – Ojinaga, Aldama – Km 85 y Chihuahua - Aldama</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1,350.00 </a:t>
                      </a:r>
                      <a:endParaRPr lang="es-MX" sz="1000" b="1" i="0" u="none" strike="noStrike" dirty="0">
                        <a:latin typeface="Arial"/>
                      </a:endParaRPr>
                    </a:p>
                  </a:txBody>
                  <a:tcPr marL="9525" marR="9525" marT="9525" marB="0" anchor="ctr"/>
                </a:tc>
              </a:tr>
              <a:tr h="414383">
                <a:tc>
                  <a:txBody>
                    <a:bodyPr/>
                    <a:lstStyle/>
                    <a:p>
                      <a:r>
                        <a:rPr lang="es-MX" sz="1100" b="1" dirty="0" smtClean="0"/>
                        <a:t>Modernización de la Carretera Cuauhtémoc - Carichi</a:t>
                      </a:r>
                      <a:endParaRPr lang="es-MX" sz="1100" b="0" dirty="0" smtClean="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500.00 </a:t>
                      </a:r>
                      <a:endParaRPr lang="es-MX" sz="1000" b="1" i="0" u="none" strike="noStrike" dirty="0">
                        <a:latin typeface="Arial"/>
                      </a:endParaRPr>
                    </a:p>
                  </a:txBody>
                  <a:tcPr marL="9525" marR="9525" marT="9525" marB="0" anchor="ctr"/>
                </a:tc>
              </a:tr>
              <a:tr h="414383">
                <a:tc>
                  <a:txBody>
                    <a:bodyPr/>
                    <a:lstStyle/>
                    <a:p>
                      <a:r>
                        <a:rPr lang="es-MX" sz="1100" b="1" dirty="0" smtClean="0"/>
                        <a:t>Modernización de la Carretera Bocoyna  - Creel - San Rafael</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770.00 </a:t>
                      </a:r>
                    </a:p>
                  </a:txBody>
                  <a:tcPr marL="9525" marR="9525" marT="9525" marB="0" anchor="ctr"/>
                </a:tc>
              </a:tr>
              <a:tr h="414383">
                <a:tc>
                  <a:txBody>
                    <a:bodyPr/>
                    <a:lstStyle/>
                    <a:p>
                      <a:r>
                        <a:rPr lang="es-MX" sz="1100" b="1" dirty="0" smtClean="0"/>
                        <a:t>Modernización Carretera  San Rafael - Bahuichivo</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250.00 </a:t>
                      </a:r>
                      <a:endParaRPr lang="es-MX" sz="1000" b="1" i="0" u="none" strike="noStrike" dirty="0">
                        <a:latin typeface="Arial"/>
                      </a:endParaRPr>
                    </a:p>
                  </a:txBody>
                  <a:tcPr marL="9525" marR="9525" marT="9525" marB="0" anchor="ctr"/>
                </a:tc>
              </a:tr>
              <a:tr h="414383">
                <a:tc>
                  <a:txBody>
                    <a:bodyPr/>
                    <a:lstStyle/>
                    <a:p>
                      <a:pPr algn="r"/>
                      <a:r>
                        <a:rPr lang="es-MX" sz="1600" b="1" dirty="0" smtClean="0"/>
                        <a:t>Total</a:t>
                      </a:r>
                      <a:endParaRPr lang="es-MX" sz="1600" b="1"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11,790.00</a:t>
                      </a:r>
                      <a:endParaRPr lang="es-MX" sz="1000" b="1" i="0" u="none" strike="noStrike" dirty="0">
                        <a:latin typeface="Arial"/>
                      </a:endParaRPr>
                    </a:p>
                  </a:txBody>
                  <a:tcPr marL="9525" marR="9525" marT="9525" marB="0" anchor="ctr"/>
                </a:tc>
              </a:tr>
            </a:tbl>
          </a:graphicData>
        </a:graphic>
      </p:graphicFrame>
      <p:pic>
        <p:nvPicPr>
          <p:cNvPr id="6"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612068"/>
          </a:xfrm>
          <a:prstGeom prst="rect">
            <a:avLst/>
          </a:prstGeom>
          <a:noFill/>
          <a:effectLst>
            <a:outerShdw blurRad="317500" dist="152400" dir="5400000" sx="103000" sy="103000" algn="t" rotWithShape="0">
              <a:prstClr val="black">
                <a:alpha val="27000"/>
              </a:prstClr>
            </a:outerShdw>
          </a:effectLst>
        </p:spPr>
      </p:pic>
      <p:pic>
        <p:nvPicPr>
          <p:cNvPr id="9" name="20 Imagen" descr="logo Gob Edo JC.png"/>
          <p:cNvPicPr>
            <a:picLocks noChangeAspect="1"/>
          </p:cNvPicPr>
          <p:nvPr/>
        </p:nvPicPr>
        <p:blipFill>
          <a:blip r:embed="rId4" cstate="print"/>
          <a:srcRect l="39058" t="11810" r="34883" b="26050"/>
          <a:stretch>
            <a:fillRect/>
          </a:stretch>
        </p:blipFill>
        <p:spPr bwMode="auto">
          <a:xfrm>
            <a:off x="179512" y="260648"/>
            <a:ext cx="864096" cy="524100"/>
          </a:xfrm>
          <a:prstGeom prst="rect">
            <a:avLst/>
          </a:prstGeom>
          <a:noFill/>
          <a:ln w="9525">
            <a:noFill/>
            <a:miter lim="800000"/>
            <a:headEnd/>
            <a:tailEnd/>
          </a:ln>
        </p:spPr>
      </p:pic>
      <p:pic>
        <p:nvPicPr>
          <p:cNvPr id="10"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7200292" y="188640"/>
            <a:ext cx="1557991" cy="612068"/>
          </a:xfrm>
          <a:prstGeom prst="rect">
            <a:avLst/>
          </a:prstGeom>
          <a:noFill/>
        </p:spPr>
      </p:pic>
    </p:spTree>
    <p:extLst>
      <p:ext uri="{BB962C8B-B14F-4D97-AF65-F5344CB8AC3E}">
        <p14:creationId xmlns="" xmlns:p14="http://schemas.microsoft.com/office/powerpoint/2010/main" val="145388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612" y="764704"/>
            <a:ext cx="6972320" cy="1143000"/>
          </a:xfrm>
        </p:spPr>
        <p:txBody>
          <a:bodyPr>
            <a:noAutofit/>
          </a:bodyPr>
          <a:lstStyle/>
          <a:p>
            <a:r>
              <a:rPr lang="es-MX" sz="2000" b="1" dirty="0" smtClean="0">
                <a:solidFill>
                  <a:srgbClr val="003366"/>
                </a:solidFill>
                <a:latin typeface="Arial" pitchFamily="34" charset="0"/>
                <a:cs typeface="Arial" pitchFamily="34" charset="0"/>
              </a:rPr>
              <a:t>Anexo 3 – Carreteras Interestatales</a:t>
            </a:r>
            <a:endParaRPr lang="es-ES" sz="2000" b="1" dirty="0">
              <a:solidFill>
                <a:srgbClr val="003366"/>
              </a:solidFill>
              <a:latin typeface="Arial" pitchFamily="34" charset="0"/>
              <a:cs typeface="Arial" pitchFamily="34" charset="0"/>
            </a:endParaRPr>
          </a:p>
        </p:txBody>
      </p:sp>
      <p:graphicFrame>
        <p:nvGraphicFramePr>
          <p:cNvPr id="7" name="Tabla 6"/>
          <p:cNvGraphicFramePr>
            <a:graphicFrameLocks noGrp="1"/>
          </p:cNvGraphicFramePr>
          <p:nvPr>
            <p:extLst>
              <p:ext uri="{D42A27DB-BD31-4B8C-83A1-F6EECF244321}">
                <p14:modId xmlns="" xmlns:p14="http://schemas.microsoft.com/office/powerpoint/2010/main" val="342519946"/>
              </p:ext>
            </p:extLst>
          </p:nvPr>
        </p:nvGraphicFramePr>
        <p:xfrm>
          <a:off x="347658" y="1660838"/>
          <a:ext cx="8364802" cy="4696823"/>
        </p:xfrm>
        <a:graphic>
          <a:graphicData uri="http://schemas.openxmlformats.org/drawingml/2006/table">
            <a:tbl>
              <a:tblPr firstRow="1" bandRow="1">
                <a:tableStyleId>{5C22544A-7EE6-4342-B048-85BDC9FD1C3A}</a:tableStyleId>
              </a:tblPr>
              <a:tblGrid>
                <a:gridCol w="4189289"/>
                <a:gridCol w="1007162"/>
                <a:gridCol w="663044"/>
                <a:gridCol w="705108"/>
                <a:gridCol w="792088"/>
                <a:gridCol w="1008111"/>
              </a:tblGrid>
              <a:tr h="183986">
                <a:tc rowSpan="2">
                  <a:txBody>
                    <a:bodyPr/>
                    <a:lstStyle/>
                    <a:p>
                      <a:pPr algn="ctr"/>
                      <a:r>
                        <a:rPr lang="es-MX" sz="1400" b="1" dirty="0" smtClean="0"/>
                        <a:t>Comunicaciones y Transportes</a:t>
                      </a:r>
                      <a:endParaRPr lang="es-MX" sz="1400" b="1" dirty="0"/>
                    </a:p>
                  </a:txBody>
                  <a:tcPr anchor="ctr">
                    <a:solidFill>
                      <a:schemeClr val="tx2">
                        <a:lumMod val="60000"/>
                        <a:lumOff val="40000"/>
                      </a:schemeClr>
                    </a:solidFill>
                  </a:tcPr>
                </a:tc>
                <a:tc gridSpan="5">
                  <a:txBody>
                    <a:bodyPr/>
                    <a:lstStyle/>
                    <a:p>
                      <a:pPr marL="0" algn="ctr" defTabSz="914400" rtl="0" eaLnBrk="1" latinLnBrk="0" hangingPunct="1"/>
                      <a:r>
                        <a:rPr lang="es-MX" sz="1400" b="1" kern="1200" dirty="0" smtClean="0">
                          <a:solidFill>
                            <a:schemeClr val="lt1"/>
                          </a:solidFill>
                          <a:latin typeface="+mn-lt"/>
                          <a:ea typeface="+mn-ea"/>
                          <a:cs typeface="+mn-cs"/>
                        </a:rPr>
                        <a:t>Inversión  Estimada   (Mdp)</a:t>
                      </a:r>
                      <a:endParaRPr lang="es-MX" sz="1400" b="1" kern="1200" dirty="0">
                        <a:solidFill>
                          <a:schemeClr val="lt1"/>
                        </a:solidFill>
                        <a:latin typeface="+mn-lt"/>
                        <a:ea typeface="+mn-ea"/>
                        <a:cs typeface="+mn-cs"/>
                      </a:endParaRPr>
                    </a:p>
                  </a:txBody>
                  <a:tcPr anchor="ctr">
                    <a:lnB w="28575"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r>
              <a:tr h="180020">
                <a:tc vMerge="1">
                  <a:txBody>
                    <a:bodyPr/>
                    <a:lstStyle/>
                    <a:p>
                      <a:pPr algn="ctr"/>
                      <a:endParaRPr lang="es-MX" sz="1400" b="1" dirty="0"/>
                    </a:p>
                  </a:txBody>
                  <a:tcPr anchor="ctr"/>
                </a:tc>
                <a:tc>
                  <a:txBody>
                    <a:bodyPr/>
                    <a:lstStyle/>
                    <a:p>
                      <a:pPr marL="0" algn="ctr" defTabSz="914400" rtl="0" eaLnBrk="1" latinLnBrk="0" hangingPunct="1"/>
                      <a:r>
                        <a:rPr lang="es-MX" sz="900" b="1" kern="1200" dirty="0" smtClean="0">
                          <a:solidFill>
                            <a:schemeClr val="lt1"/>
                          </a:solidFill>
                          <a:latin typeface="+mn-lt"/>
                          <a:ea typeface="+mn-ea"/>
                          <a:cs typeface="+mn-cs"/>
                        </a:rPr>
                        <a:t>Federal</a:t>
                      </a:r>
                      <a:endParaRPr lang="es-MX" sz="9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Estatal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Municipal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Privada</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Total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r>
              <a:tr h="414383">
                <a:tc>
                  <a:txBody>
                    <a:bodyPr/>
                    <a:lstStyle/>
                    <a:p>
                      <a:r>
                        <a:rPr lang="es-MX" sz="1100" b="1" dirty="0" smtClean="0"/>
                        <a:t>Carretera </a:t>
                      </a:r>
                      <a:r>
                        <a:rPr lang="es-MX" sz="1100" b="1" dirty="0" smtClean="0"/>
                        <a:t>Manuel Benavides</a:t>
                      </a:r>
                      <a:r>
                        <a:rPr lang="es-MX" sz="1100" b="1" baseline="0" dirty="0" smtClean="0"/>
                        <a:t> (Chih) – Nueva Rosita (Coah)</a:t>
                      </a:r>
                    </a:p>
                    <a:p>
                      <a:pPr marL="0" marR="0" indent="0" algn="l" defTabSz="914400" rtl="0" eaLnBrk="1" fontAlgn="auto" latinLnBrk="0" hangingPunct="1">
                        <a:lnSpc>
                          <a:spcPct val="100000"/>
                        </a:lnSpc>
                        <a:spcBef>
                          <a:spcPts val="0"/>
                        </a:spcBef>
                        <a:spcAft>
                          <a:spcPts val="0"/>
                        </a:spcAft>
                        <a:buClrTx/>
                        <a:buSzTx/>
                        <a:buFontTx/>
                        <a:buNone/>
                        <a:tabLst/>
                        <a:defRPr/>
                      </a:pPr>
                      <a:r>
                        <a:rPr lang="es-MX" sz="1100" b="0" dirty="0" smtClean="0"/>
                        <a:t>Tramo: Manuel Benavides – Limite de Estados (Coah)</a:t>
                      </a:r>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      790.00 </a:t>
                      </a:r>
                      <a:endParaRPr lang="es-MX" sz="1000" b="1" i="0" u="none" strike="noStrike" dirty="0">
                        <a:latin typeface="Arial"/>
                      </a:endParaRPr>
                    </a:p>
                  </a:txBody>
                  <a:tcPr marL="9525" marR="9525" marT="9525" marB="0" anchor="ctr"/>
                </a:tc>
              </a:tr>
              <a:tr h="414383">
                <a:tc>
                  <a:txBody>
                    <a:bodyPr/>
                    <a:lstStyle/>
                    <a:p>
                      <a:r>
                        <a:rPr lang="es-MX" sz="1100" b="1" dirty="0" smtClean="0"/>
                        <a:t>Carretera San Fernando (Chihuahua) - </a:t>
                      </a:r>
                      <a:r>
                        <a:rPr lang="es-MX" sz="1100" b="1" dirty="0" smtClean="0"/>
                        <a:t>Hércules </a:t>
                      </a:r>
                      <a:r>
                        <a:rPr lang="es-MX" sz="1100" b="1" dirty="0" smtClean="0"/>
                        <a:t>(</a:t>
                      </a:r>
                      <a:r>
                        <a:rPr lang="es-MX" sz="1100" b="1" dirty="0" smtClean="0"/>
                        <a:t>Coah) </a:t>
                      </a:r>
                      <a:endParaRPr lang="es-MX" sz="1100" b="1" dirty="0" smtClean="0"/>
                    </a:p>
                    <a:p>
                      <a:r>
                        <a:rPr lang="es-MX" sz="1100" b="0" dirty="0" smtClean="0"/>
                        <a:t>Tramo: San Fernando - Limites de Estados (Coah)</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550.00 </a:t>
                      </a:r>
                      <a:endParaRPr lang="es-MX" sz="1000" b="1" i="0" u="none" strike="noStrike" dirty="0">
                        <a:latin typeface="Arial"/>
                      </a:endParaRPr>
                    </a:p>
                  </a:txBody>
                  <a:tcPr marL="9525" marR="9525" marT="9525" marB="0" anchor="ctr"/>
                </a:tc>
              </a:tr>
              <a:tr h="414383">
                <a:tc>
                  <a:txBody>
                    <a:bodyPr/>
                    <a:lstStyle/>
                    <a:p>
                      <a:r>
                        <a:rPr lang="es-MX" sz="1100" b="1" dirty="0" smtClean="0"/>
                        <a:t>Carretera </a:t>
                      </a:r>
                      <a:r>
                        <a:rPr lang="es-MX" sz="1100" b="1" dirty="0" smtClean="0"/>
                        <a:t> Escalón (Chih)</a:t>
                      </a:r>
                      <a:r>
                        <a:rPr lang="es-MX" sz="1100" b="1" baseline="0" dirty="0" smtClean="0"/>
                        <a:t> – Cuatro Ciénegas (Coah)</a:t>
                      </a:r>
                      <a:endParaRPr lang="es-MX" sz="1100" b="1" dirty="0" smtClean="0"/>
                    </a:p>
                    <a:p>
                      <a:r>
                        <a:rPr lang="es-MX" sz="1100" b="0" dirty="0" smtClean="0"/>
                        <a:t>Tramo: Escalón  </a:t>
                      </a:r>
                      <a:r>
                        <a:rPr lang="es-MX" sz="1100" b="0" dirty="0" smtClean="0"/>
                        <a:t>- Estación Carrillo - Limite de </a:t>
                      </a:r>
                      <a:r>
                        <a:rPr lang="es-MX" sz="1100" b="0" dirty="0" smtClean="0"/>
                        <a:t>Estados (Coah)</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300.00 </a:t>
                      </a:r>
                      <a:endParaRPr lang="es-MX" sz="1000" b="1" i="0" u="none" strike="noStrike" dirty="0">
                        <a:latin typeface="Arial"/>
                      </a:endParaRPr>
                    </a:p>
                  </a:txBody>
                  <a:tcPr marL="9525" marR="9525" marT="9525" marB="0" anchor="ctr"/>
                </a:tc>
              </a:tr>
              <a:tr h="414383">
                <a:tc>
                  <a:txBody>
                    <a:bodyPr/>
                    <a:lstStyle/>
                    <a:p>
                      <a:r>
                        <a:rPr lang="es-MX" sz="1100" b="1" dirty="0" smtClean="0"/>
                        <a:t>Carretera Ciénega  Larga - Limite de Estados -Guanaceví (Dgo)</a:t>
                      </a:r>
                    </a:p>
                    <a:p>
                      <a:r>
                        <a:rPr lang="es-MX" sz="1100" b="0" dirty="0" smtClean="0"/>
                        <a:t>Tramo: Ciénega Larga – Limite de Estados.</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150.00 </a:t>
                      </a:r>
                      <a:endParaRPr lang="es-MX" sz="1000" b="1" i="0" u="none" strike="noStrike" dirty="0">
                        <a:latin typeface="Arial"/>
                      </a:endParaRPr>
                    </a:p>
                  </a:txBody>
                  <a:tcPr marL="9525" marR="9525" marT="9525" marB="0" anchor="ctr"/>
                </a:tc>
              </a:tr>
              <a:tr h="414383">
                <a:tc>
                  <a:txBody>
                    <a:bodyPr/>
                    <a:lstStyle/>
                    <a:p>
                      <a:r>
                        <a:rPr lang="es-MX" sz="1100" b="1" dirty="0" smtClean="0"/>
                        <a:t>Carretera Santa Bárbara (Chih) - Providencia (Dgo</a:t>
                      </a:r>
                      <a:r>
                        <a:rPr lang="es-MX" sz="1100" b="1" dirty="0" smtClean="0"/>
                        <a:t>)</a:t>
                      </a:r>
                    </a:p>
                    <a:p>
                      <a:r>
                        <a:rPr lang="es-MX" sz="1100" b="0" dirty="0" smtClean="0"/>
                        <a:t>Tramo: Santa Bárbara</a:t>
                      </a:r>
                      <a:r>
                        <a:rPr lang="es-MX" sz="1100" b="0" baseline="0" dirty="0" smtClean="0"/>
                        <a:t> – Limite de Estados (Dgo)</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140.00 </a:t>
                      </a:r>
                      <a:endParaRPr lang="es-MX" sz="1000" b="1" i="0" u="none" strike="noStrike" dirty="0">
                        <a:latin typeface="Arial"/>
                      </a:endParaRPr>
                    </a:p>
                  </a:txBody>
                  <a:tcPr marL="9525" marR="9525" marT="9525" marB="0" anchor="ctr"/>
                </a:tc>
              </a:tr>
              <a:tr h="414383">
                <a:tc>
                  <a:txBody>
                    <a:bodyPr/>
                    <a:lstStyle/>
                    <a:p>
                      <a:r>
                        <a:rPr lang="es-MX" sz="1100" b="1" dirty="0" smtClean="0"/>
                        <a:t>Carretera Parral - Puerto Sabinal - Los Frailes - Badiraguato - Culiacán</a:t>
                      </a:r>
                    </a:p>
                    <a:p>
                      <a:r>
                        <a:rPr lang="es-MX" sz="1100" b="0" dirty="0" smtClean="0"/>
                        <a:t>Tramo: Puerto Sabinal – Limite de  Estados</a:t>
                      </a:r>
                      <a:r>
                        <a:rPr lang="es-MX" sz="1100" b="0" baseline="0" dirty="0" smtClean="0"/>
                        <a:t> </a:t>
                      </a:r>
                      <a:r>
                        <a:rPr lang="es-MX" sz="1100" b="0" dirty="0" smtClean="0"/>
                        <a:t>(Los Frailes)  </a:t>
                      </a:r>
                      <a:r>
                        <a:rPr lang="es-MX" sz="1100" b="1" dirty="0" smtClean="0"/>
                        <a:t>(CONEXIÓN)</a:t>
                      </a:r>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a:latin typeface="Arial"/>
                        </a:rPr>
                        <a:t> $               0.00 </a:t>
                      </a:r>
                    </a:p>
                  </a:txBody>
                  <a:tcPr marL="9525" marR="9525" marT="9525" marB="0" anchor="ctr"/>
                </a:tc>
              </a:tr>
              <a:tr h="414383">
                <a:tc>
                  <a:txBody>
                    <a:bodyPr/>
                    <a:lstStyle/>
                    <a:p>
                      <a:r>
                        <a:rPr lang="es-MX" sz="1100" b="1" dirty="0" smtClean="0"/>
                        <a:t>Carretera E.C. Km 41 (Mata Ortiz-Mesa del Huracán) - El Willy - Limite de Estados (Son) - Huachinera</a:t>
                      </a:r>
                      <a:endParaRPr lang="es-MX" sz="1100" b="1"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500.00 </a:t>
                      </a:r>
                      <a:endParaRPr lang="es-MX" sz="1000" b="1" i="0" u="none" strike="noStrike" dirty="0">
                        <a:latin typeface="Arial"/>
                      </a:endParaRPr>
                    </a:p>
                  </a:txBody>
                  <a:tcPr marL="9525" marR="9525" marT="9525" marB="0" anchor="ctr"/>
                </a:tc>
              </a:tr>
              <a:tr h="414383">
                <a:tc>
                  <a:txBody>
                    <a:bodyPr/>
                    <a:lstStyle/>
                    <a:p>
                      <a:r>
                        <a:rPr lang="es-MX" sz="1100" b="1" dirty="0" smtClean="0"/>
                        <a:t>Carretera Madera </a:t>
                      </a:r>
                      <a:r>
                        <a:rPr lang="es-MX" sz="1100" b="1" dirty="0" smtClean="0"/>
                        <a:t>(Chih) – Sahuaripa (Son) </a:t>
                      </a:r>
                    </a:p>
                    <a:p>
                      <a:r>
                        <a:rPr lang="es-MX" sz="1100" b="0" dirty="0" smtClean="0"/>
                        <a:t>Tramo: Madera – Límite de Estados (Son)</a:t>
                      </a:r>
                      <a:endParaRPr lang="es-MX" sz="1100" b="0" dirty="0"/>
                    </a:p>
                  </a:txBody>
                  <a:tcPr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a:t>
                      </a:r>
                      <a:r>
                        <a:rPr lang="es-MX" sz="1000" b="1" i="0" u="none" strike="noStrike" dirty="0" smtClean="0">
                          <a:latin typeface="Arial"/>
                        </a:rPr>
                        <a:t>500.00 </a:t>
                      </a:r>
                      <a:endParaRPr lang="es-MX" sz="1000" b="1" i="0" u="none" strike="noStrike" dirty="0">
                        <a:latin typeface="Arial"/>
                      </a:endParaRPr>
                    </a:p>
                  </a:txBody>
                  <a:tcPr marL="9525" marR="9525" marT="9525" marB="0" anchor="ctr"/>
                </a:tc>
              </a:tr>
              <a:tr h="414383">
                <a:tc>
                  <a:txBody>
                    <a:bodyPr/>
                    <a:lstStyle/>
                    <a:p>
                      <a:pPr algn="l" fontAlgn="ctr"/>
                      <a:r>
                        <a:rPr lang="es-MX" sz="900" b="1" i="0" u="none" strike="noStrike" dirty="0" smtClean="0">
                          <a:latin typeface="Arial"/>
                        </a:rPr>
                        <a:t>   Carretera </a:t>
                      </a:r>
                      <a:r>
                        <a:rPr lang="es-MX" sz="900" b="1" i="0" u="none" strike="noStrike" dirty="0">
                          <a:latin typeface="Arial"/>
                        </a:rPr>
                        <a:t>Janos </a:t>
                      </a:r>
                      <a:r>
                        <a:rPr lang="es-MX" sz="900" b="1" i="0" u="none" strike="noStrike" dirty="0" smtClean="0">
                          <a:latin typeface="Arial"/>
                        </a:rPr>
                        <a:t>(Chih)</a:t>
                      </a:r>
                      <a:r>
                        <a:rPr lang="es-MX" sz="900" b="1" i="0" u="none" strike="noStrike" baseline="0" dirty="0" smtClean="0">
                          <a:latin typeface="Arial"/>
                        </a:rPr>
                        <a:t> – </a:t>
                      </a:r>
                      <a:r>
                        <a:rPr lang="es-MX" sz="900" b="1" i="0" u="none" strike="noStrike" dirty="0" err="1" smtClean="0">
                          <a:latin typeface="Arial"/>
                        </a:rPr>
                        <a:t>Bavispe</a:t>
                      </a:r>
                      <a:r>
                        <a:rPr lang="es-MX" sz="900" b="1" i="0" u="none" strike="noStrike" dirty="0" smtClean="0">
                          <a:latin typeface="Arial"/>
                        </a:rPr>
                        <a:t> (Son)</a:t>
                      </a:r>
                    </a:p>
                    <a:p>
                      <a:pPr algn="l" fontAlgn="ctr"/>
                      <a:r>
                        <a:rPr lang="es-MX" sz="900" b="1" i="0" u="none" strike="noStrike" dirty="0" smtClean="0">
                          <a:latin typeface="Arial"/>
                        </a:rPr>
                        <a:t>   </a:t>
                      </a:r>
                      <a:r>
                        <a:rPr lang="es-MX" sz="900" b="0" i="0" u="none" strike="noStrike" dirty="0" smtClean="0">
                          <a:latin typeface="Arial"/>
                        </a:rPr>
                        <a:t>Tramo: Janos –Limite de Estados</a:t>
                      </a:r>
                      <a:r>
                        <a:rPr lang="es-MX" sz="900" b="0" i="0" u="none" strike="noStrike" baseline="0" dirty="0" smtClean="0">
                          <a:latin typeface="Arial"/>
                        </a:rPr>
                        <a:t> (Son)</a:t>
                      </a:r>
                      <a:endParaRPr lang="es-MX" sz="900" b="1" i="0" u="none" strike="noStrike" dirty="0">
                        <a:latin typeface="Arial"/>
                      </a:endParaRPr>
                    </a:p>
                  </a:txBody>
                  <a:tcPr marL="9525" marR="9525" marT="9525" marB="0" anchor="ctr"/>
                </a:tc>
                <a:tc>
                  <a:txBody>
                    <a:bodyPr/>
                    <a:lstStyle/>
                    <a:p>
                      <a:pPr algn="ctr" fontAlgn="ctr"/>
                      <a:endParaRPr lang="es-MX" sz="1000" b="0" i="0" u="none" strike="noStrike" dirty="0">
                        <a:latin typeface="Arial"/>
                      </a:endParaRPr>
                    </a:p>
                  </a:txBody>
                  <a:tcPr marL="9525" marR="9525"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ctr" fontAlgn="ctr"/>
                      <a:r>
                        <a:rPr lang="es-MX" sz="1000" b="1" i="0" u="none" strike="noStrike" dirty="0">
                          <a:latin typeface="Arial"/>
                        </a:rPr>
                        <a:t> $          720.00 </a:t>
                      </a:r>
                      <a:r>
                        <a:rPr lang="es-MX" sz="1000" b="1" i="0" u="none" strike="noStrike" dirty="0" smtClean="0">
                          <a:latin typeface="Arial"/>
                        </a:rPr>
                        <a:t>  </a:t>
                      </a:r>
                      <a:endParaRPr lang="es-MX" sz="1000" b="1" i="0" u="none" strike="noStrike" dirty="0">
                        <a:latin typeface="Arial"/>
                      </a:endParaRPr>
                    </a:p>
                  </a:txBody>
                  <a:tcPr marL="9525" marR="9525" marT="9525" marB="0" anchor="ctr"/>
                </a:tc>
              </a:tr>
              <a:tr h="331314">
                <a:tc>
                  <a:txBody>
                    <a:bodyPr/>
                    <a:lstStyle/>
                    <a:p>
                      <a:pPr algn="r"/>
                      <a:r>
                        <a:rPr lang="es-MX" sz="1600" b="1" dirty="0" smtClean="0"/>
                        <a:t>Total</a:t>
                      </a:r>
                      <a:endParaRPr lang="es-MX" sz="1600" b="1"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ctr" fontAlgn="ctr"/>
                      <a:r>
                        <a:rPr lang="es-MX" sz="1000" b="1" i="0" u="none" strike="noStrike" dirty="0">
                          <a:latin typeface="Arial"/>
                        </a:rPr>
                        <a:t> </a:t>
                      </a:r>
                      <a:r>
                        <a:rPr lang="es-MX" sz="1000" b="1" i="0" u="none" strike="noStrike" dirty="0" smtClean="0">
                          <a:latin typeface="Arial"/>
                        </a:rPr>
                        <a:t>$ </a:t>
                      </a:r>
                      <a:r>
                        <a:rPr lang="es-MX" sz="1000" b="1" i="0" u="none" strike="noStrike" dirty="0" smtClean="0">
                          <a:latin typeface="Arial"/>
                        </a:rPr>
                        <a:t>      3,650.00</a:t>
                      </a:r>
                      <a:endParaRPr lang="es-MX" sz="1000" b="1" i="0" u="none" strike="noStrike" dirty="0">
                        <a:latin typeface="Arial"/>
                      </a:endParaRPr>
                    </a:p>
                  </a:txBody>
                  <a:tcPr marL="9525" marR="9525" marT="9525" marB="0" anchor="ctr"/>
                </a:tc>
              </a:tr>
            </a:tbl>
          </a:graphicData>
        </a:graphic>
      </p:graphicFrame>
      <p:pic>
        <p:nvPicPr>
          <p:cNvPr id="6"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612068"/>
          </a:xfrm>
          <a:prstGeom prst="rect">
            <a:avLst/>
          </a:prstGeom>
          <a:noFill/>
          <a:effectLst>
            <a:outerShdw blurRad="317500" dist="152400" dir="5400000" sx="103000" sy="103000" algn="t" rotWithShape="0">
              <a:prstClr val="black">
                <a:alpha val="27000"/>
              </a:prstClr>
            </a:outerShdw>
          </a:effectLst>
        </p:spPr>
      </p:pic>
      <p:pic>
        <p:nvPicPr>
          <p:cNvPr id="9" name="20 Imagen" descr="logo Gob Edo JC.png"/>
          <p:cNvPicPr>
            <a:picLocks noChangeAspect="1"/>
          </p:cNvPicPr>
          <p:nvPr/>
        </p:nvPicPr>
        <p:blipFill>
          <a:blip r:embed="rId4" cstate="print"/>
          <a:srcRect l="39058" t="11810" r="34883" b="26050"/>
          <a:stretch>
            <a:fillRect/>
          </a:stretch>
        </p:blipFill>
        <p:spPr bwMode="auto">
          <a:xfrm>
            <a:off x="179512" y="260648"/>
            <a:ext cx="864096" cy="524100"/>
          </a:xfrm>
          <a:prstGeom prst="rect">
            <a:avLst/>
          </a:prstGeom>
          <a:noFill/>
          <a:ln w="9525">
            <a:noFill/>
            <a:miter lim="800000"/>
            <a:headEnd/>
            <a:tailEnd/>
          </a:ln>
        </p:spPr>
      </p:pic>
      <p:pic>
        <p:nvPicPr>
          <p:cNvPr id="10"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7200292" y="188640"/>
            <a:ext cx="1557991" cy="612068"/>
          </a:xfrm>
          <a:prstGeom prst="rect">
            <a:avLst/>
          </a:prstGeom>
          <a:noFill/>
        </p:spPr>
      </p:pic>
    </p:spTree>
    <p:extLst>
      <p:ext uri="{BB962C8B-B14F-4D97-AF65-F5344CB8AC3E}">
        <p14:creationId xmlns="" xmlns:p14="http://schemas.microsoft.com/office/powerpoint/2010/main" val="1453889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612" y="764704"/>
            <a:ext cx="6972320" cy="1143000"/>
          </a:xfrm>
        </p:spPr>
        <p:txBody>
          <a:bodyPr>
            <a:noAutofit/>
          </a:bodyPr>
          <a:lstStyle/>
          <a:p>
            <a:r>
              <a:rPr lang="es-MX" sz="2000" b="1" dirty="0" smtClean="0">
                <a:solidFill>
                  <a:srgbClr val="003366"/>
                </a:solidFill>
                <a:latin typeface="Arial" pitchFamily="34" charset="0"/>
                <a:cs typeface="Arial" pitchFamily="34" charset="0"/>
              </a:rPr>
              <a:t>Anexo </a:t>
            </a:r>
            <a:r>
              <a:rPr lang="es-MX" sz="2000" b="1" dirty="0" smtClean="0">
                <a:solidFill>
                  <a:srgbClr val="003366"/>
                </a:solidFill>
                <a:latin typeface="Arial" pitchFamily="34" charset="0"/>
                <a:cs typeface="Arial" pitchFamily="34" charset="0"/>
              </a:rPr>
              <a:t>4 </a:t>
            </a:r>
            <a:r>
              <a:rPr lang="es-MX" sz="2000" b="1" dirty="0" smtClean="0">
                <a:solidFill>
                  <a:srgbClr val="003366"/>
                </a:solidFill>
                <a:latin typeface="Arial" pitchFamily="34" charset="0"/>
                <a:cs typeface="Arial" pitchFamily="34" charset="0"/>
              </a:rPr>
              <a:t>– Infraestructura Fronteriza</a:t>
            </a:r>
            <a:endParaRPr lang="es-ES" sz="2000" b="1" dirty="0">
              <a:solidFill>
                <a:srgbClr val="003366"/>
              </a:solidFill>
              <a:latin typeface="Arial" pitchFamily="34" charset="0"/>
              <a:cs typeface="Arial" pitchFamily="34" charset="0"/>
            </a:endParaRPr>
          </a:p>
        </p:txBody>
      </p:sp>
      <p:graphicFrame>
        <p:nvGraphicFramePr>
          <p:cNvPr id="7" name="Tabla 6"/>
          <p:cNvGraphicFramePr>
            <a:graphicFrameLocks noGrp="1"/>
          </p:cNvGraphicFramePr>
          <p:nvPr>
            <p:extLst>
              <p:ext uri="{D42A27DB-BD31-4B8C-83A1-F6EECF244321}">
                <p14:modId xmlns="" xmlns:p14="http://schemas.microsoft.com/office/powerpoint/2010/main" val="342519946"/>
              </p:ext>
            </p:extLst>
          </p:nvPr>
        </p:nvGraphicFramePr>
        <p:xfrm>
          <a:off x="347658" y="1664804"/>
          <a:ext cx="8364802" cy="3068412"/>
        </p:xfrm>
        <a:graphic>
          <a:graphicData uri="http://schemas.openxmlformats.org/drawingml/2006/table">
            <a:tbl>
              <a:tblPr firstRow="1" bandRow="1">
                <a:tableStyleId>{5C22544A-7EE6-4342-B048-85BDC9FD1C3A}</a:tableStyleId>
              </a:tblPr>
              <a:tblGrid>
                <a:gridCol w="4189289"/>
                <a:gridCol w="1007162"/>
                <a:gridCol w="663044"/>
                <a:gridCol w="705108"/>
                <a:gridCol w="720080"/>
                <a:gridCol w="1080119"/>
              </a:tblGrid>
              <a:tr h="288032">
                <a:tc rowSpan="2">
                  <a:txBody>
                    <a:bodyPr/>
                    <a:lstStyle/>
                    <a:p>
                      <a:pPr algn="ctr"/>
                      <a:r>
                        <a:rPr lang="es-MX" sz="1400" b="1" dirty="0" smtClean="0"/>
                        <a:t>Comunicaciones y Transportes</a:t>
                      </a:r>
                      <a:endParaRPr lang="es-MX" sz="1400" b="1" dirty="0"/>
                    </a:p>
                  </a:txBody>
                  <a:tcPr anchor="ctr">
                    <a:solidFill>
                      <a:schemeClr val="tx2">
                        <a:lumMod val="60000"/>
                        <a:lumOff val="40000"/>
                      </a:schemeClr>
                    </a:solidFill>
                  </a:tcPr>
                </a:tc>
                <a:tc gridSpan="5">
                  <a:txBody>
                    <a:bodyPr/>
                    <a:lstStyle/>
                    <a:p>
                      <a:pPr marL="0" algn="ctr" defTabSz="914400" rtl="0" eaLnBrk="1" latinLnBrk="0" hangingPunct="1"/>
                      <a:r>
                        <a:rPr lang="es-MX" sz="1400" b="1" kern="1200" dirty="0" smtClean="0">
                          <a:solidFill>
                            <a:schemeClr val="lt1"/>
                          </a:solidFill>
                          <a:latin typeface="+mn-lt"/>
                          <a:ea typeface="+mn-ea"/>
                          <a:cs typeface="+mn-cs"/>
                        </a:rPr>
                        <a:t>Inversión  Estimada   (Mdp)</a:t>
                      </a:r>
                      <a:endParaRPr lang="es-MX" sz="1400" b="1" kern="1200" dirty="0">
                        <a:solidFill>
                          <a:schemeClr val="lt1"/>
                        </a:solidFill>
                        <a:latin typeface="+mn-lt"/>
                        <a:ea typeface="+mn-ea"/>
                        <a:cs typeface="+mn-cs"/>
                      </a:endParaRPr>
                    </a:p>
                  </a:txBody>
                  <a:tcPr anchor="ctr">
                    <a:lnB w="28575"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r>
              <a:tr h="277314">
                <a:tc vMerge="1">
                  <a:txBody>
                    <a:bodyPr/>
                    <a:lstStyle/>
                    <a:p>
                      <a:pPr algn="ctr"/>
                      <a:endParaRPr lang="es-MX" sz="1400" b="1" dirty="0"/>
                    </a:p>
                  </a:txBody>
                  <a:tcPr anchor="ctr"/>
                </a:tc>
                <a:tc>
                  <a:txBody>
                    <a:bodyPr/>
                    <a:lstStyle/>
                    <a:p>
                      <a:pPr marL="0" algn="ctr" defTabSz="914400" rtl="0" eaLnBrk="1" latinLnBrk="0" hangingPunct="1"/>
                      <a:r>
                        <a:rPr lang="es-MX" sz="900" b="1" kern="1200" dirty="0" smtClean="0">
                          <a:solidFill>
                            <a:schemeClr val="lt1"/>
                          </a:solidFill>
                          <a:latin typeface="+mn-lt"/>
                          <a:ea typeface="+mn-ea"/>
                          <a:cs typeface="+mn-cs"/>
                        </a:rPr>
                        <a:t>Federal</a:t>
                      </a:r>
                      <a:endParaRPr lang="es-MX" sz="9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Estatal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Municipal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Privada</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Total</a:t>
                      </a:r>
                      <a:endParaRPr lang="es-MX" sz="900" b="1" kern="1200" dirty="0">
                        <a:solidFill>
                          <a:schemeClr val="lt1"/>
                        </a:solidFill>
                        <a:latin typeface="+mn-lt"/>
                        <a:ea typeface="+mn-ea"/>
                        <a:cs typeface="+mn-cs"/>
                      </a:endParaRPr>
                    </a:p>
                  </a:txBody>
                  <a:tcPr anchor="ctr">
                    <a:lnT w="28575" cap="flat" cmpd="sng" algn="ctr">
                      <a:solidFill>
                        <a:schemeClr val="bg1"/>
                      </a:solidFill>
                      <a:prstDash val="solid"/>
                      <a:round/>
                      <a:headEnd type="none" w="med" len="med"/>
                      <a:tailEnd type="none" w="med" len="med"/>
                    </a:lnT>
                    <a:solidFill>
                      <a:schemeClr val="tx2">
                        <a:lumMod val="60000"/>
                        <a:lumOff val="40000"/>
                      </a:schemeClr>
                    </a:solidFill>
                  </a:tcPr>
                </a:tc>
              </a:tr>
              <a:tr h="414383">
                <a:tc>
                  <a:txBody>
                    <a:bodyPr/>
                    <a:lstStyle/>
                    <a:p>
                      <a:pPr algn="l" fontAlgn="ctr"/>
                      <a:r>
                        <a:rPr lang="es-MX" sz="1000" b="1" i="0" u="none" strike="noStrike" dirty="0" smtClean="0">
                          <a:latin typeface="Arial"/>
                        </a:rPr>
                        <a:t>Modernización </a:t>
                      </a:r>
                      <a:r>
                        <a:rPr lang="es-MX" sz="1000" b="1" i="0" u="none" strike="noStrike" dirty="0">
                          <a:latin typeface="Arial"/>
                        </a:rPr>
                        <a:t>del Cruce </a:t>
                      </a:r>
                      <a:r>
                        <a:rPr lang="es-MX" sz="1000" b="1" i="0" u="none" strike="noStrike" dirty="0" smtClean="0">
                          <a:latin typeface="Arial"/>
                        </a:rPr>
                        <a:t>Fronterizo </a:t>
                      </a:r>
                      <a:r>
                        <a:rPr lang="es-MX" sz="1000" b="1" i="0" u="none" strike="noStrike" dirty="0">
                          <a:latin typeface="Arial"/>
                        </a:rPr>
                        <a:t>Puerto Palomas - Columbus, NM</a:t>
                      </a:r>
                    </a:p>
                  </a:txBody>
                  <a:tcPr marL="9525" marR="9525" marT="9525" marB="0" anchor="ctr"/>
                </a:tc>
                <a:tc>
                  <a:txBody>
                    <a:bodyPr/>
                    <a:lstStyle/>
                    <a:p>
                      <a:pPr algn="r" fontAlgn="ctr"/>
                      <a:endParaRPr lang="es-MX" sz="1100" b="0" i="0" u="none" strike="noStrike" dirty="0">
                        <a:latin typeface="Arial"/>
                      </a:endParaRP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a:p>
                  </a:txBody>
                  <a:tcPr anchor="ctr"/>
                </a:tc>
                <a:tc>
                  <a:txBody>
                    <a:bodyPr/>
                    <a:lstStyle/>
                    <a:p>
                      <a:pPr algn="r" fontAlgn="ctr"/>
                      <a:r>
                        <a:rPr lang="es-MX" sz="1100" b="1" i="0" u="none" strike="noStrike">
                          <a:latin typeface="Arial"/>
                        </a:rPr>
                        <a:t> $       150.00 </a:t>
                      </a:r>
                    </a:p>
                  </a:txBody>
                  <a:tcPr marL="9525" marR="114300" marT="9525" marB="0" anchor="ctr"/>
                </a:tc>
              </a:tr>
              <a:tr h="414383">
                <a:tc>
                  <a:txBody>
                    <a:bodyPr/>
                    <a:lstStyle/>
                    <a:p>
                      <a:pPr algn="l" fontAlgn="ctr"/>
                      <a:r>
                        <a:rPr lang="es-MX" sz="1000" b="1" i="0" u="none" strike="noStrike">
                          <a:latin typeface="Arial"/>
                        </a:rPr>
                        <a:t>Reordenamiento Integral del Puerto Fronterizo Zaragoza - Ysleta, TX</a:t>
                      </a:r>
                    </a:p>
                  </a:txBody>
                  <a:tcPr marL="9525" marR="9525" marT="9525" marB="0" anchor="ctr"/>
                </a:tc>
                <a:tc>
                  <a:txBody>
                    <a:bodyPr/>
                    <a:lstStyle/>
                    <a:p>
                      <a:pPr algn="r" fontAlgn="ctr"/>
                      <a:endParaRPr lang="es-MX" sz="1100" b="0" i="0" u="none" strike="noStrike" dirty="0">
                        <a:latin typeface="Arial"/>
                      </a:endParaRP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r" fontAlgn="ctr"/>
                      <a:r>
                        <a:rPr lang="es-MX" sz="1100" b="1" i="0" u="none" strike="noStrike" dirty="0">
                          <a:latin typeface="Arial"/>
                        </a:rPr>
                        <a:t> $       </a:t>
                      </a:r>
                      <a:r>
                        <a:rPr lang="es-MX" sz="1100" b="1" i="0" u="none" strike="noStrike" dirty="0" smtClean="0">
                          <a:latin typeface="Arial"/>
                        </a:rPr>
                        <a:t>330.00 </a:t>
                      </a:r>
                      <a:endParaRPr lang="es-MX" sz="1100" b="1" i="0" u="none" strike="noStrike" dirty="0">
                        <a:latin typeface="Arial"/>
                      </a:endParaRPr>
                    </a:p>
                  </a:txBody>
                  <a:tcPr marL="9525" marR="114300" marT="9525" marB="0" anchor="ctr"/>
                </a:tc>
              </a:tr>
              <a:tr h="414383">
                <a:tc>
                  <a:txBody>
                    <a:bodyPr/>
                    <a:lstStyle/>
                    <a:p>
                      <a:pPr algn="l" fontAlgn="ctr"/>
                      <a:r>
                        <a:rPr lang="es-MX" sz="1000" b="1" i="0" u="none" strike="noStrike" dirty="0">
                          <a:latin typeface="Arial"/>
                        </a:rPr>
                        <a:t>Modernización del Puerto Fronterizo de Ojinaga - Presidio, TX</a:t>
                      </a:r>
                    </a:p>
                  </a:txBody>
                  <a:tcPr marL="9525" marR="9525" marT="9525" marB="0" anchor="ctr"/>
                </a:tc>
                <a:tc>
                  <a:txBody>
                    <a:bodyPr/>
                    <a:lstStyle/>
                    <a:p>
                      <a:pPr algn="r" fontAlgn="ctr"/>
                      <a:endParaRPr lang="es-MX" sz="1100" b="0" i="0" u="none" strike="noStrike" dirty="0">
                        <a:latin typeface="Arial"/>
                      </a:endParaRP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r" fontAlgn="ctr"/>
                      <a:r>
                        <a:rPr lang="es-MX" sz="1100" b="1" i="0" u="none" strike="noStrike" dirty="0">
                          <a:latin typeface="Arial"/>
                        </a:rPr>
                        <a:t> $       </a:t>
                      </a:r>
                      <a:r>
                        <a:rPr lang="es-MX" sz="1100" b="1" i="0" u="none" strike="noStrike" dirty="0" smtClean="0">
                          <a:latin typeface="Arial"/>
                        </a:rPr>
                        <a:t>375.00 </a:t>
                      </a:r>
                      <a:endParaRPr lang="es-MX" sz="1100" b="1" i="0" u="none" strike="noStrike" dirty="0">
                        <a:latin typeface="Arial"/>
                      </a:endParaRPr>
                    </a:p>
                  </a:txBody>
                  <a:tcPr marL="9525" marR="114300" marT="9525" marB="0" anchor="ctr"/>
                </a:tc>
              </a:tr>
              <a:tr h="414383">
                <a:tc>
                  <a:txBody>
                    <a:bodyPr/>
                    <a:lstStyle/>
                    <a:p>
                      <a:pPr algn="l" fontAlgn="ctr"/>
                      <a:r>
                        <a:rPr lang="es-MX" sz="1000" b="1" i="0" u="none" strike="noStrike" dirty="0" smtClean="0">
                          <a:latin typeface="Arial"/>
                        </a:rPr>
                        <a:t>Construcción del Puerto Fronterizo Guadalupe – Tornillo,</a:t>
                      </a:r>
                      <a:r>
                        <a:rPr lang="es-MX" sz="1000" b="1" i="0" u="none" strike="noStrike" baseline="0" dirty="0" smtClean="0">
                          <a:latin typeface="Arial"/>
                        </a:rPr>
                        <a:t> TX</a:t>
                      </a:r>
                      <a:endParaRPr lang="es-MX" sz="1000" b="1" i="0" u="none" strike="noStrike" dirty="0">
                        <a:latin typeface="Arial"/>
                      </a:endParaRPr>
                    </a:p>
                  </a:txBody>
                  <a:tcPr marL="9525" marR="9525" marT="9525" marB="0" anchor="ctr"/>
                </a:tc>
                <a:tc>
                  <a:txBody>
                    <a:bodyPr/>
                    <a:lstStyle/>
                    <a:p>
                      <a:pPr algn="r" fontAlgn="ctr"/>
                      <a:endParaRPr lang="es-MX" sz="1100" b="0" i="0" u="none" strike="noStrike" dirty="0">
                        <a:latin typeface="Arial"/>
                      </a:endParaRP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r" fontAlgn="ctr"/>
                      <a:r>
                        <a:rPr lang="es-MX" sz="1100" b="1" i="0" u="none" strike="noStrike" dirty="0" smtClean="0">
                          <a:latin typeface="Arial"/>
                        </a:rPr>
                        <a:t>$       275.00</a:t>
                      </a:r>
                      <a:endParaRPr lang="es-MX" sz="1100" b="1" i="0" u="none" strike="noStrike" dirty="0">
                        <a:latin typeface="Arial"/>
                      </a:endParaRPr>
                    </a:p>
                  </a:txBody>
                  <a:tcPr marL="9525" marR="114300" marT="9525" marB="0" anchor="ctr"/>
                </a:tc>
              </a:tr>
              <a:tr h="414383">
                <a:tc>
                  <a:txBody>
                    <a:bodyPr/>
                    <a:lstStyle/>
                    <a:p>
                      <a:pPr algn="l" fontAlgn="ctr"/>
                      <a:r>
                        <a:rPr lang="es-MX" sz="1000" b="1" i="0" u="none" strike="noStrike" dirty="0" smtClean="0">
                          <a:latin typeface="Arial"/>
                        </a:rPr>
                        <a:t>Modernización del Puerto </a:t>
                      </a:r>
                      <a:r>
                        <a:rPr lang="es-MX" sz="1000" b="1" i="0" u="none" strike="noStrike" dirty="0">
                          <a:latin typeface="Arial"/>
                        </a:rPr>
                        <a:t>Fronterizo de El Berrendo - </a:t>
                      </a:r>
                      <a:r>
                        <a:rPr lang="es-MX" sz="1000" b="1" i="0" u="none" strike="noStrike" dirty="0" err="1" smtClean="0">
                          <a:latin typeface="Arial"/>
                        </a:rPr>
                        <a:t>Antelope</a:t>
                      </a:r>
                      <a:r>
                        <a:rPr lang="es-MX" sz="1000" b="1" i="0" u="none" strike="noStrike" dirty="0" smtClean="0">
                          <a:latin typeface="Arial"/>
                        </a:rPr>
                        <a:t> </a:t>
                      </a:r>
                      <a:r>
                        <a:rPr lang="es-MX" sz="1000" b="1" i="0" u="none" strike="noStrike" dirty="0">
                          <a:latin typeface="Arial"/>
                        </a:rPr>
                        <a:t>Wells, Nm</a:t>
                      </a:r>
                    </a:p>
                  </a:txBody>
                  <a:tcPr marL="9525" marR="9525" marT="9525" marB="0" anchor="ctr"/>
                </a:tc>
                <a:tc>
                  <a:txBody>
                    <a:bodyPr/>
                    <a:lstStyle/>
                    <a:p>
                      <a:pPr algn="r" fontAlgn="ctr"/>
                      <a:endParaRPr lang="es-MX" sz="1100" b="0" i="0" u="none" strike="noStrike" dirty="0">
                        <a:latin typeface="Arial"/>
                      </a:endParaRP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dirty="0"/>
                    </a:p>
                  </a:txBody>
                  <a:tcPr anchor="ctr"/>
                </a:tc>
                <a:tc>
                  <a:txBody>
                    <a:bodyPr/>
                    <a:lstStyle/>
                    <a:p>
                      <a:pPr algn="r" fontAlgn="ctr"/>
                      <a:r>
                        <a:rPr lang="es-MX" sz="1100" b="1" i="0" u="none" strike="noStrike" dirty="0">
                          <a:latin typeface="Arial"/>
                        </a:rPr>
                        <a:t> $ </a:t>
                      </a:r>
                      <a:r>
                        <a:rPr lang="es-MX" sz="1100" b="1" i="0" u="none" strike="noStrike" dirty="0" smtClean="0">
                          <a:latin typeface="Arial"/>
                        </a:rPr>
                        <a:t>  </a:t>
                      </a:r>
                      <a:r>
                        <a:rPr lang="es-MX" sz="1100" b="1" i="0" u="none" strike="noStrike" dirty="0" smtClean="0">
                          <a:latin typeface="Arial"/>
                        </a:rPr>
                        <a:t>      </a:t>
                      </a:r>
                      <a:r>
                        <a:rPr lang="es-MX" sz="1100" b="1" i="0" u="none" strike="noStrike" dirty="0" smtClean="0">
                          <a:latin typeface="Arial"/>
                        </a:rPr>
                        <a:t>80.00 </a:t>
                      </a:r>
                      <a:endParaRPr lang="es-MX" sz="1100" b="1" i="0" u="none" strike="noStrike" dirty="0">
                        <a:latin typeface="Arial"/>
                      </a:endParaRPr>
                    </a:p>
                  </a:txBody>
                  <a:tcPr marL="9525" marR="114300" marT="9525" marB="0" anchor="ctr"/>
                </a:tc>
              </a:tr>
              <a:tr h="414383">
                <a:tc>
                  <a:txBody>
                    <a:bodyPr/>
                    <a:lstStyle/>
                    <a:p>
                      <a:pPr algn="r"/>
                      <a:r>
                        <a:rPr lang="es-MX" sz="1600" b="1" dirty="0" smtClean="0"/>
                        <a:t>Total</a:t>
                      </a:r>
                      <a:endParaRPr lang="es-MX" sz="1600" b="1"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200" b="1" i="0" u="none" strike="noStrike" dirty="0">
                          <a:latin typeface="Arial"/>
                        </a:rPr>
                        <a:t> </a:t>
                      </a:r>
                      <a:r>
                        <a:rPr lang="es-MX" sz="1200" b="1" i="0" u="none" strike="noStrike" dirty="0" smtClean="0">
                          <a:latin typeface="Arial"/>
                        </a:rPr>
                        <a:t>$  1,210.00</a:t>
                      </a:r>
                      <a:endParaRPr lang="es-MX" sz="1200" b="1" i="0" u="none" strike="noStrike" dirty="0">
                        <a:latin typeface="Arial"/>
                      </a:endParaRPr>
                    </a:p>
                  </a:txBody>
                  <a:tcPr marL="9525" marR="114300" marT="9525" marB="0" anchor="ctr"/>
                </a:tc>
              </a:tr>
            </a:tbl>
          </a:graphicData>
        </a:graphic>
      </p:graphicFrame>
      <p:pic>
        <p:nvPicPr>
          <p:cNvPr id="6"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612068"/>
          </a:xfrm>
          <a:prstGeom prst="rect">
            <a:avLst/>
          </a:prstGeom>
          <a:noFill/>
          <a:effectLst>
            <a:outerShdw blurRad="317500" dist="152400" dir="5400000" sx="103000" sy="103000" algn="t" rotWithShape="0">
              <a:prstClr val="black">
                <a:alpha val="27000"/>
              </a:prstClr>
            </a:outerShdw>
          </a:effectLst>
        </p:spPr>
      </p:pic>
      <p:pic>
        <p:nvPicPr>
          <p:cNvPr id="9" name="20 Imagen" descr="logo Gob Edo JC.png"/>
          <p:cNvPicPr>
            <a:picLocks noChangeAspect="1"/>
          </p:cNvPicPr>
          <p:nvPr/>
        </p:nvPicPr>
        <p:blipFill>
          <a:blip r:embed="rId4" cstate="print"/>
          <a:srcRect l="39058" t="11810" r="34883" b="26050"/>
          <a:stretch>
            <a:fillRect/>
          </a:stretch>
        </p:blipFill>
        <p:spPr bwMode="auto">
          <a:xfrm>
            <a:off x="179512" y="260648"/>
            <a:ext cx="864096" cy="524100"/>
          </a:xfrm>
          <a:prstGeom prst="rect">
            <a:avLst/>
          </a:prstGeom>
          <a:noFill/>
          <a:ln w="9525">
            <a:noFill/>
            <a:miter lim="800000"/>
            <a:headEnd/>
            <a:tailEnd/>
          </a:ln>
        </p:spPr>
      </p:pic>
      <p:pic>
        <p:nvPicPr>
          <p:cNvPr id="10"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7200292" y="188640"/>
            <a:ext cx="1557991" cy="612068"/>
          </a:xfrm>
          <a:prstGeom prst="rect">
            <a:avLst/>
          </a:prstGeom>
          <a:noFill/>
        </p:spPr>
      </p:pic>
    </p:spTree>
    <p:extLst>
      <p:ext uri="{BB962C8B-B14F-4D97-AF65-F5344CB8AC3E}">
        <p14:creationId xmlns="" xmlns:p14="http://schemas.microsoft.com/office/powerpoint/2010/main" val="1453889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049" name="Picture 1" descr="Y:\Javier Rocha\03 CONSTRUCCION 2016-2021\08 LOGOTIPOS DE GOBIERNO\PLECAS Y DISEÑOS\1 tema fortalezas.png"/>
          <p:cNvPicPr>
            <a:picLocks noChangeAspect="1" noChangeArrowheads="1"/>
          </p:cNvPicPr>
          <p:nvPr/>
        </p:nvPicPr>
        <p:blipFill>
          <a:blip r:embed="rId4" cstate="print"/>
          <a:srcRect l="11080" t="39069" r="55214" b="29296"/>
          <a:stretch>
            <a:fillRect/>
          </a:stretch>
        </p:blipFill>
        <p:spPr bwMode="auto">
          <a:xfrm>
            <a:off x="3995936" y="332656"/>
            <a:ext cx="4827306" cy="667606"/>
          </a:xfrm>
          <a:prstGeom prst="rect">
            <a:avLst/>
          </a:prstGeom>
          <a:noFill/>
        </p:spPr>
      </p:pic>
      <p:pic>
        <p:nvPicPr>
          <p:cNvPr id="13" name="20 Imagen" descr="logo Gob Edo JC.png"/>
          <p:cNvPicPr>
            <a:picLocks noChangeAspect="1"/>
          </p:cNvPicPr>
          <p:nvPr/>
        </p:nvPicPr>
        <p:blipFill>
          <a:blip r:embed="rId5"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14" name="13 CuadroTexto"/>
          <p:cNvSpPr txBox="1"/>
          <p:nvPr/>
        </p:nvSpPr>
        <p:spPr>
          <a:xfrm>
            <a:off x="215516" y="1448780"/>
            <a:ext cx="4644541" cy="400110"/>
          </a:xfrm>
          <a:prstGeom prst="rect">
            <a:avLst/>
          </a:prstGeom>
          <a:noFill/>
        </p:spPr>
        <p:txBody>
          <a:bodyPr wrap="none" rtlCol="0">
            <a:spAutoFit/>
          </a:bodyPr>
          <a:lstStyle/>
          <a:p>
            <a:r>
              <a:rPr lang="es-MX" i="1" dirty="0" smtClean="0"/>
              <a:t>Las mayores </a:t>
            </a:r>
            <a:r>
              <a:rPr lang="es-MX" sz="2000" b="1" i="1" dirty="0" smtClean="0"/>
              <a:t>Fortalezas</a:t>
            </a:r>
            <a:r>
              <a:rPr lang="es-MX" i="1" dirty="0" smtClean="0"/>
              <a:t> de nuestro Estado son:</a:t>
            </a:r>
            <a:endParaRPr lang="es-MX" i="1" dirty="0"/>
          </a:p>
        </p:txBody>
      </p:sp>
      <p:sp>
        <p:nvSpPr>
          <p:cNvPr id="15" name="14 CuadroTexto"/>
          <p:cNvSpPr txBox="1"/>
          <p:nvPr/>
        </p:nvSpPr>
        <p:spPr>
          <a:xfrm>
            <a:off x="1151620" y="2051556"/>
            <a:ext cx="6588732" cy="923330"/>
          </a:xfrm>
          <a:prstGeom prst="rect">
            <a:avLst/>
          </a:prstGeom>
          <a:noFill/>
        </p:spPr>
        <p:txBody>
          <a:bodyPr wrap="square" rtlCol="0">
            <a:spAutoFit/>
          </a:bodyPr>
          <a:lstStyle/>
          <a:p>
            <a:pPr>
              <a:buFontTx/>
              <a:buChar char="-"/>
            </a:pPr>
            <a:r>
              <a:rPr lang="es-MX" i="1" dirty="0" smtClean="0"/>
              <a:t> Contamos con una </a:t>
            </a:r>
            <a:r>
              <a:rPr lang="es-MX" b="1" i="1" dirty="0" smtClean="0"/>
              <a:t>Ubicación Estratégica</a:t>
            </a:r>
            <a:r>
              <a:rPr lang="es-MX" i="1" dirty="0" smtClean="0"/>
              <a:t>, la cual nos permite   </a:t>
            </a:r>
          </a:p>
          <a:p>
            <a:r>
              <a:rPr lang="es-MX" i="1" dirty="0" smtClean="0"/>
              <a:t>  acceso directo al mercado Norteamericano ya sea vía Terrestre, </a:t>
            </a:r>
          </a:p>
          <a:p>
            <a:r>
              <a:rPr lang="es-MX" i="1" dirty="0" smtClean="0"/>
              <a:t>  Ferroviaria y Aérea.</a:t>
            </a:r>
            <a:endParaRPr lang="es-MX" i="1" dirty="0"/>
          </a:p>
        </p:txBody>
      </p:sp>
      <p:sp>
        <p:nvSpPr>
          <p:cNvPr id="16" name="15 CuadroTexto"/>
          <p:cNvSpPr txBox="1"/>
          <p:nvPr/>
        </p:nvSpPr>
        <p:spPr>
          <a:xfrm>
            <a:off x="1151620" y="3032956"/>
            <a:ext cx="6912768" cy="369332"/>
          </a:xfrm>
          <a:prstGeom prst="rect">
            <a:avLst/>
          </a:prstGeom>
          <a:noFill/>
        </p:spPr>
        <p:txBody>
          <a:bodyPr wrap="square" rtlCol="0">
            <a:spAutoFit/>
          </a:bodyPr>
          <a:lstStyle/>
          <a:p>
            <a:pPr>
              <a:buFontTx/>
              <a:buChar char="-"/>
            </a:pPr>
            <a:r>
              <a:rPr lang="es-MX" i="1" dirty="0" smtClean="0"/>
              <a:t> Alto potencial de Inversión en Generación de Energías Renovables.</a:t>
            </a:r>
          </a:p>
        </p:txBody>
      </p:sp>
      <p:sp>
        <p:nvSpPr>
          <p:cNvPr id="18" name="17 CuadroTexto"/>
          <p:cNvSpPr txBox="1"/>
          <p:nvPr/>
        </p:nvSpPr>
        <p:spPr>
          <a:xfrm>
            <a:off x="1151620" y="4329100"/>
            <a:ext cx="6919971" cy="646331"/>
          </a:xfrm>
          <a:prstGeom prst="rect">
            <a:avLst/>
          </a:prstGeom>
          <a:noFill/>
        </p:spPr>
        <p:txBody>
          <a:bodyPr wrap="none" rtlCol="0">
            <a:spAutoFit/>
          </a:bodyPr>
          <a:lstStyle/>
          <a:p>
            <a:pPr>
              <a:buFontTx/>
              <a:buChar char="-"/>
            </a:pPr>
            <a:r>
              <a:rPr lang="es-MX" i="1" dirty="0" smtClean="0"/>
              <a:t> Alta producción y exportación ganadera, así como productos con valor </a:t>
            </a:r>
          </a:p>
          <a:p>
            <a:r>
              <a:rPr lang="es-MX" i="1" dirty="0" smtClean="0"/>
              <a:t>  agregado.</a:t>
            </a:r>
            <a:endParaRPr lang="es-MX" i="1" dirty="0"/>
          </a:p>
        </p:txBody>
      </p:sp>
      <p:sp>
        <p:nvSpPr>
          <p:cNvPr id="10" name="9 CuadroTexto"/>
          <p:cNvSpPr txBox="1"/>
          <p:nvPr/>
        </p:nvSpPr>
        <p:spPr>
          <a:xfrm>
            <a:off x="1151620" y="3537012"/>
            <a:ext cx="6912768" cy="646331"/>
          </a:xfrm>
          <a:prstGeom prst="rect">
            <a:avLst/>
          </a:prstGeom>
          <a:noFill/>
        </p:spPr>
        <p:txBody>
          <a:bodyPr wrap="square" rtlCol="0">
            <a:spAutoFit/>
          </a:bodyPr>
          <a:lstStyle/>
          <a:p>
            <a:pPr>
              <a:buFontTx/>
              <a:buChar char="-"/>
            </a:pPr>
            <a:r>
              <a:rPr lang="es-MX" i="1" dirty="0" smtClean="0"/>
              <a:t> Alta atracción de Inversión Extranjera para la Industria Manufacturera </a:t>
            </a:r>
          </a:p>
          <a:p>
            <a:r>
              <a:rPr lang="es-MX" i="1" dirty="0" smtClean="0"/>
              <a:t>  y Minera.</a:t>
            </a:r>
          </a:p>
        </p:txBody>
      </p:sp>
      <p:sp>
        <p:nvSpPr>
          <p:cNvPr id="11" name="10 CuadroTexto"/>
          <p:cNvSpPr txBox="1"/>
          <p:nvPr/>
        </p:nvSpPr>
        <p:spPr>
          <a:xfrm>
            <a:off x="1151620" y="5157192"/>
            <a:ext cx="6346481" cy="369332"/>
          </a:xfrm>
          <a:prstGeom prst="rect">
            <a:avLst/>
          </a:prstGeom>
          <a:noFill/>
        </p:spPr>
        <p:txBody>
          <a:bodyPr wrap="none" rtlCol="0">
            <a:spAutoFit/>
          </a:bodyPr>
          <a:lstStyle/>
          <a:p>
            <a:pPr>
              <a:buFontTx/>
              <a:buChar char="-"/>
            </a:pPr>
            <a:r>
              <a:rPr lang="es-MX" i="1" dirty="0" smtClean="0"/>
              <a:t> Primeros lugares en producción agrícola (avena, maíz, manzana</a:t>
            </a:r>
            <a:r>
              <a:rPr lang="es-MX" i="1" dirty="0" smtClean="0"/>
              <a:t>).</a:t>
            </a:r>
            <a:endParaRPr lang="es-MX" i="1" dirty="0"/>
          </a:p>
        </p:txBody>
      </p:sp>
      <p:sp>
        <p:nvSpPr>
          <p:cNvPr id="12" name="11 CuadroTexto"/>
          <p:cNvSpPr txBox="1"/>
          <p:nvPr/>
        </p:nvSpPr>
        <p:spPr>
          <a:xfrm>
            <a:off x="1151620" y="5651956"/>
            <a:ext cx="4285532" cy="369332"/>
          </a:xfrm>
          <a:prstGeom prst="rect">
            <a:avLst/>
          </a:prstGeom>
          <a:noFill/>
        </p:spPr>
        <p:txBody>
          <a:bodyPr wrap="none" rtlCol="0">
            <a:spAutoFit/>
          </a:bodyPr>
          <a:lstStyle/>
          <a:p>
            <a:pPr>
              <a:buFontTx/>
              <a:buChar char="-"/>
            </a:pPr>
            <a:r>
              <a:rPr lang="es-MX" i="1" dirty="0" smtClean="0"/>
              <a:t> </a:t>
            </a:r>
            <a:r>
              <a:rPr lang="es-MX" i="1" dirty="0" smtClean="0"/>
              <a:t>Calidad de mano de obra en Manufactura.</a:t>
            </a:r>
            <a:endParaRPr lang="es-MX"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049"/>
                                        </p:tgtEl>
                                        <p:attrNameLst>
                                          <p:attrName>style.visibility</p:attrName>
                                        </p:attrNameLst>
                                      </p:cBhvr>
                                      <p:to>
                                        <p:strVal val="visible"/>
                                      </p:to>
                                    </p:set>
                                    <p:animEffect transition="in" filter="wipe(left)">
                                      <p:cBhvr>
                                        <p:cTn id="14" dur="1000"/>
                                        <p:tgtEl>
                                          <p:spTgt spid="2049"/>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2000"/>
                                        <p:tgtEl>
                                          <p:spTgt spid="14"/>
                                        </p:tgtEl>
                                      </p:cBhvr>
                                    </p:animEffect>
                                  </p:childTnLst>
                                </p:cTn>
                              </p:par>
                            </p:childTnLst>
                          </p:cTn>
                        </p:par>
                        <p:par>
                          <p:cTn id="19" fill="hold">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par>
                          <p:cTn id="23" fill="hold">
                            <p:stCondLst>
                              <p:cond delay="7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2000"/>
                                        <p:tgtEl>
                                          <p:spTgt spid="16"/>
                                        </p:tgtEl>
                                      </p:cBhvr>
                                    </p:animEffect>
                                  </p:childTnLst>
                                </p:cTn>
                              </p:par>
                            </p:childTnLst>
                          </p:cTn>
                        </p:par>
                        <p:par>
                          <p:cTn id="27" fill="hold">
                            <p:stCondLst>
                              <p:cond delay="9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2000"/>
                                        <p:tgtEl>
                                          <p:spTgt spid="10"/>
                                        </p:tgtEl>
                                      </p:cBhvr>
                                    </p:animEffect>
                                  </p:childTnLst>
                                </p:cTn>
                              </p:par>
                            </p:childTnLst>
                          </p:cTn>
                        </p:par>
                        <p:par>
                          <p:cTn id="31" fill="hold">
                            <p:stCondLst>
                              <p:cond delay="110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2000"/>
                                        <p:tgtEl>
                                          <p:spTgt spid="18"/>
                                        </p:tgtEl>
                                      </p:cBhvr>
                                    </p:animEffect>
                                  </p:childTnLst>
                                </p:cTn>
                              </p:par>
                            </p:childTnLst>
                          </p:cTn>
                        </p:par>
                        <p:par>
                          <p:cTn id="35" fill="hold">
                            <p:stCondLst>
                              <p:cond delay="13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2000"/>
                                        <p:tgtEl>
                                          <p:spTgt spid="11"/>
                                        </p:tgtEl>
                                      </p:cBhvr>
                                    </p:animEffect>
                                  </p:childTnLst>
                                </p:cTn>
                              </p:par>
                            </p:childTnLst>
                          </p:cTn>
                        </p:par>
                        <p:par>
                          <p:cTn id="39" fill="hold">
                            <p:stCondLst>
                              <p:cond delay="15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612" y="764704"/>
            <a:ext cx="6972320" cy="1143000"/>
          </a:xfrm>
        </p:spPr>
        <p:txBody>
          <a:bodyPr>
            <a:noAutofit/>
          </a:bodyPr>
          <a:lstStyle/>
          <a:p>
            <a:r>
              <a:rPr lang="es-MX" sz="2000" b="1" dirty="0" smtClean="0">
                <a:solidFill>
                  <a:srgbClr val="003366"/>
                </a:solidFill>
                <a:latin typeface="Arial" pitchFamily="34" charset="0"/>
                <a:cs typeface="Arial" pitchFamily="34" charset="0"/>
              </a:rPr>
              <a:t>Anexo </a:t>
            </a:r>
            <a:r>
              <a:rPr lang="es-MX" sz="2000" b="1" dirty="0" smtClean="0">
                <a:solidFill>
                  <a:srgbClr val="003366"/>
                </a:solidFill>
                <a:latin typeface="Arial" pitchFamily="34" charset="0"/>
                <a:cs typeface="Arial" pitchFamily="34" charset="0"/>
              </a:rPr>
              <a:t>5 </a:t>
            </a:r>
            <a:r>
              <a:rPr lang="es-MX" sz="2000" b="1" dirty="0" smtClean="0">
                <a:solidFill>
                  <a:srgbClr val="003366"/>
                </a:solidFill>
                <a:latin typeface="Arial" pitchFamily="34" charset="0"/>
                <a:cs typeface="Arial" pitchFamily="34" charset="0"/>
              </a:rPr>
              <a:t>– Infraestructura Ferroviaria</a:t>
            </a:r>
            <a:endParaRPr lang="es-ES" sz="2000" b="1" dirty="0">
              <a:solidFill>
                <a:srgbClr val="003366"/>
              </a:solidFill>
              <a:latin typeface="Arial" pitchFamily="34" charset="0"/>
              <a:cs typeface="Arial" pitchFamily="34" charset="0"/>
            </a:endParaRPr>
          </a:p>
        </p:txBody>
      </p:sp>
      <p:graphicFrame>
        <p:nvGraphicFramePr>
          <p:cNvPr id="7" name="Tabla 6"/>
          <p:cNvGraphicFramePr>
            <a:graphicFrameLocks noGrp="1"/>
          </p:cNvGraphicFramePr>
          <p:nvPr>
            <p:extLst>
              <p:ext uri="{D42A27DB-BD31-4B8C-83A1-F6EECF244321}">
                <p14:modId xmlns="" xmlns:p14="http://schemas.microsoft.com/office/powerpoint/2010/main" val="342519946"/>
              </p:ext>
            </p:extLst>
          </p:nvPr>
        </p:nvGraphicFramePr>
        <p:xfrm>
          <a:off x="347658" y="1664804"/>
          <a:ext cx="8364802" cy="1411777"/>
        </p:xfrm>
        <a:graphic>
          <a:graphicData uri="http://schemas.openxmlformats.org/drawingml/2006/table">
            <a:tbl>
              <a:tblPr firstRow="1" bandRow="1">
                <a:tableStyleId>{5C22544A-7EE6-4342-B048-85BDC9FD1C3A}</a:tableStyleId>
              </a:tblPr>
              <a:tblGrid>
                <a:gridCol w="4189289"/>
                <a:gridCol w="1007162"/>
                <a:gridCol w="663044"/>
                <a:gridCol w="705108"/>
                <a:gridCol w="720080"/>
                <a:gridCol w="1080119"/>
              </a:tblGrid>
              <a:tr h="180020">
                <a:tc rowSpan="2">
                  <a:txBody>
                    <a:bodyPr/>
                    <a:lstStyle/>
                    <a:p>
                      <a:pPr algn="ctr"/>
                      <a:r>
                        <a:rPr lang="es-MX" sz="1400" b="1" dirty="0" smtClean="0"/>
                        <a:t>Comunicaciones y Transportes</a:t>
                      </a:r>
                      <a:endParaRPr lang="es-MX" sz="1400" b="1" dirty="0"/>
                    </a:p>
                  </a:txBody>
                  <a:tcPr anchor="ctr">
                    <a:solidFill>
                      <a:schemeClr val="tx2">
                        <a:lumMod val="60000"/>
                        <a:lumOff val="40000"/>
                      </a:schemeClr>
                    </a:solidFill>
                  </a:tcPr>
                </a:tc>
                <a:tc gridSpan="5">
                  <a:txBody>
                    <a:bodyPr/>
                    <a:lstStyle/>
                    <a:p>
                      <a:pPr marL="0" algn="ctr" defTabSz="914400" rtl="0" eaLnBrk="1" latinLnBrk="0" hangingPunct="1"/>
                      <a:r>
                        <a:rPr lang="es-MX" sz="1400" b="1" kern="1200" dirty="0" smtClean="0">
                          <a:solidFill>
                            <a:schemeClr val="lt1"/>
                          </a:solidFill>
                          <a:latin typeface="+mn-lt"/>
                          <a:ea typeface="+mn-ea"/>
                          <a:cs typeface="+mn-cs"/>
                        </a:rPr>
                        <a:t>Inversión  Estimada   (Mdp)</a:t>
                      </a:r>
                      <a:endParaRPr lang="es-MX" sz="1400" b="1" kern="1200" dirty="0">
                        <a:solidFill>
                          <a:schemeClr val="lt1"/>
                        </a:solidFill>
                        <a:latin typeface="+mn-lt"/>
                        <a:ea typeface="+mn-ea"/>
                        <a:cs typeface="+mn-cs"/>
                      </a:endParaRPr>
                    </a:p>
                  </a:txBody>
                  <a:tcPr anchor="ctr">
                    <a:solidFill>
                      <a:schemeClr val="tx2">
                        <a:lumMod val="60000"/>
                        <a:lumOff val="40000"/>
                      </a:schemeClr>
                    </a:solidFill>
                  </a:tcP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c hMerge="1">
                  <a:txBody>
                    <a:bodyPr/>
                    <a:lstStyle/>
                    <a:p>
                      <a:pPr algn="ctr"/>
                      <a:endParaRPr lang="es-MX" sz="1000" b="0" dirty="0"/>
                    </a:p>
                  </a:txBody>
                  <a:tcPr anchor="ctr"/>
                </a:tc>
              </a:tr>
              <a:tr h="235260">
                <a:tc vMerge="1">
                  <a:txBody>
                    <a:bodyPr/>
                    <a:lstStyle/>
                    <a:p>
                      <a:pPr algn="ctr"/>
                      <a:endParaRPr lang="es-MX" sz="1400" b="1" dirty="0"/>
                    </a:p>
                  </a:txBody>
                  <a:tcPr anchor="ctr"/>
                </a:tc>
                <a:tc>
                  <a:txBody>
                    <a:bodyPr/>
                    <a:lstStyle/>
                    <a:p>
                      <a:pPr marL="0" algn="ctr" defTabSz="914400" rtl="0" eaLnBrk="1" latinLnBrk="0" hangingPunct="1"/>
                      <a:r>
                        <a:rPr lang="es-MX" sz="900" b="1" kern="1200" dirty="0" smtClean="0">
                          <a:solidFill>
                            <a:schemeClr val="lt1"/>
                          </a:solidFill>
                          <a:latin typeface="+mn-lt"/>
                          <a:ea typeface="+mn-ea"/>
                          <a:cs typeface="+mn-cs"/>
                        </a:rPr>
                        <a:t>Federal</a:t>
                      </a:r>
                      <a:endParaRPr lang="es-MX" sz="9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Estatal</a:t>
                      </a:r>
                      <a:endParaRPr lang="es-MX" sz="9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Municipal</a:t>
                      </a:r>
                      <a:endParaRPr lang="es-MX" sz="9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Privada</a:t>
                      </a:r>
                      <a:endParaRPr lang="es-MX" sz="9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es-MX" sz="900" b="1" kern="1200" dirty="0" smtClean="0">
                          <a:solidFill>
                            <a:schemeClr val="lt1"/>
                          </a:solidFill>
                          <a:latin typeface="+mn-lt"/>
                          <a:ea typeface="+mn-ea"/>
                          <a:cs typeface="+mn-cs"/>
                        </a:rPr>
                        <a:t>Total</a:t>
                      </a:r>
                      <a:endParaRPr lang="es-MX" sz="900" b="1" kern="1200" dirty="0">
                        <a:solidFill>
                          <a:schemeClr val="lt1"/>
                        </a:solidFill>
                        <a:latin typeface="+mn-lt"/>
                        <a:ea typeface="+mn-ea"/>
                        <a:cs typeface="+mn-cs"/>
                      </a:endParaRPr>
                    </a:p>
                  </a:txBody>
                  <a:tcPr anchor="ctr">
                    <a:solidFill>
                      <a:schemeClr val="tx2">
                        <a:lumMod val="60000"/>
                        <a:lumOff val="40000"/>
                      </a:schemeClr>
                    </a:solidFill>
                  </a:tcPr>
                </a:tc>
              </a:tr>
              <a:tr h="457334">
                <a:tc>
                  <a:txBody>
                    <a:bodyPr/>
                    <a:lstStyle/>
                    <a:p>
                      <a:r>
                        <a:rPr lang="es-ES" sz="1200" b="1" dirty="0" smtClean="0"/>
                        <a:t>Libramiento Ferroviario en Cd. Juárez </a:t>
                      </a:r>
                    </a:p>
                    <a:p>
                      <a:r>
                        <a:rPr lang="es-ES" sz="1200" dirty="0" smtClean="0"/>
                        <a:t>(Samalayuca - San Jerónimo, incluye cruce fronterizo)</a:t>
                      </a:r>
                      <a:endParaRPr lang="it-IT" sz="1200" dirty="0" smtClean="0"/>
                    </a:p>
                  </a:txBody>
                  <a:tcPr marL="9525" marR="9525" marT="9525" marB="0" anchor="ctr"/>
                </a:tc>
                <a:tc>
                  <a:txBody>
                    <a:bodyPr/>
                    <a:lstStyle/>
                    <a:p>
                      <a:pPr algn="r" fontAlgn="ctr"/>
                      <a:r>
                        <a:rPr lang="es-MX" sz="1100" b="0" i="0" u="none" strike="noStrike" dirty="0">
                          <a:latin typeface="Arial"/>
                        </a:rPr>
                        <a:t> </a:t>
                      </a:r>
                    </a:p>
                  </a:txBody>
                  <a:tcPr marL="9525" marR="114300" marT="9525" marB="0" anchor="ctr"/>
                </a:tc>
                <a:tc>
                  <a:txBody>
                    <a:bodyPr/>
                    <a:lstStyle/>
                    <a:p>
                      <a:endParaRPr lang="es-MX" sz="1000" dirty="0"/>
                    </a:p>
                  </a:txBody>
                  <a:tcPr anchor="ctr"/>
                </a:tc>
                <a:tc>
                  <a:txBody>
                    <a:bodyPr/>
                    <a:lstStyle/>
                    <a:p>
                      <a:endParaRPr lang="es-MX" sz="1000" dirty="0"/>
                    </a:p>
                  </a:txBody>
                  <a:tcPr anchor="ctr"/>
                </a:tc>
                <a:tc>
                  <a:txBody>
                    <a:bodyPr/>
                    <a:lstStyle/>
                    <a:p>
                      <a:endParaRPr lang="es-MX" sz="1000"/>
                    </a:p>
                  </a:txBody>
                  <a:tcPr anchor="ctr"/>
                </a:tc>
                <a:tc>
                  <a:txBody>
                    <a:bodyPr/>
                    <a:lstStyle/>
                    <a:p>
                      <a:pPr algn="r" fontAlgn="ctr"/>
                      <a:r>
                        <a:rPr lang="es-MX" sz="1100" b="1" i="0" u="none" strike="noStrike" dirty="0">
                          <a:latin typeface="Arial"/>
                        </a:rPr>
                        <a:t> $     </a:t>
                      </a:r>
                      <a:r>
                        <a:rPr lang="es-MX" sz="1100" b="1" i="0" u="none" strike="noStrike" dirty="0" smtClean="0">
                          <a:latin typeface="Arial"/>
                        </a:rPr>
                        <a:t>2,150.00 </a:t>
                      </a:r>
                      <a:endParaRPr lang="es-MX" sz="1100" b="1" i="0" u="none" strike="noStrike" dirty="0">
                        <a:latin typeface="Arial"/>
                      </a:endParaRPr>
                    </a:p>
                  </a:txBody>
                  <a:tcPr marL="9525" marR="114300" marT="9525" marB="0" anchor="ctr"/>
                </a:tc>
              </a:tr>
              <a:tr h="414383">
                <a:tc>
                  <a:txBody>
                    <a:bodyPr/>
                    <a:lstStyle/>
                    <a:p>
                      <a:pPr algn="r"/>
                      <a:r>
                        <a:rPr lang="es-MX" sz="1600" b="1" dirty="0" smtClean="0"/>
                        <a:t>Total</a:t>
                      </a:r>
                      <a:endParaRPr lang="es-MX" sz="1600" b="1"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endParaRPr lang="es-MX" sz="1100" dirty="0"/>
                    </a:p>
                  </a:txBody>
                  <a:tcPr anchor="ctr"/>
                </a:tc>
                <a:tc>
                  <a:txBody>
                    <a:bodyPr/>
                    <a:lstStyle/>
                    <a:p>
                      <a:pPr algn="r" fontAlgn="ctr"/>
                      <a:r>
                        <a:rPr lang="es-MX" sz="1200" b="1" i="0" u="none" strike="noStrike" dirty="0">
                          <a:latin typeface="Arial"/>
                        </a:rPr>
                        <a:t> $     </a:t>
                      </a:r>
                      <a:r>
                        <a:rPr lang="es-MX" sz="1200" b="1" i="0" u="none" strike="noStrike" dirty="0" smtClean="0">
                          <a:latin typeface="Arial"/>
                        </a:rPr>
                        <a:t>2,150.00</a:t>
                      </a:r>
                      <a:endParaRPr lang="es-MX" sz="1200" b="1" i="0" u="none" strike="noStrike" dirty="0">
                        <a:latin typeface="Arial"/>
                      </a:endParaRPr>
                    </a:p>
                  </a:txBody>
                  <a:tcPr marL="9525" marR="114300" marT="9525" marB="0" anchor="ctr"/>
                </a:tc>
              </a:tr>
            </a:tbl>
          </a:graphicData>
        </a:graphic>
      </p:graphicFrame>
      <p:pic>
        <p:nvPicPr>
          <p:cNvPr id="6"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612068"/>
          </a:xfrm>
          <a:prstGeom prst="rect">
            <a:avLst/>
          </a:prstGeom>
          <a:noFill/>
          <a:effectLst>
            <a:outerShdw blurRad="317500" dist="152400" dir="5400000" sx="103000" sy="103000" algn="t" rotWithShape="0">
              <a:prstClr val="black">
                <a:alpha val="27000"/>
              </a:prstClr>
            </a:outerShdw>
          </a:effectLst>
        </p:spPr>
      </p:pic>
      <p:pic>
        <p:nvPicPr>
          <p:cNvPr id="9" name="20 Imagen" descr="logo Gob Edo JC.png"/>
          <p:cNvPicPr>
            <a:picLocks noChangeAspect="1"/>
          </p:cNvPicPr>
          <p:nvPr/>
        </p:nvPicPr>
        <p:blipFill>
          <a:blip r:embed="rId4" cstate="print"/>
          <a:srcRect l="39058" t="11810" r="34883" b="26050"/>
          <a:stretch>
            <a:fillRect/>
          </a:stretch>
        </p:blipFill>
        <p:spPr bwMode="auto">
          <a:xfrm>
            <a:off x="179512" y="260648"/>
            <a:ext cx="864096" cy="524100"/>
          </a:xfrm>
          <a:prstGeom prst="rect">
            <a:avLst/>
          </a:prstGeom>
          <a:noFill/>
          <a:ln w="9525">
            <a:noFill/>
            <a:miter lim="800000"/>
            <a:headEnd/>
            <a:tailEnd/>
          </a:ln>
        </p:spPr>
      </p:pic>
      <p:pic>
        <p:nvPicPr>
          <p:cNvPr id="10" name="Picture 3" descr="Y:\Javier Rocha\03 CONSTRUCCION 2016-2021\02 DIRECCION\03 PRESENTACIONES\05 24-05-17 FORO DE CONSULTA INFRAESTRUCTURA 2030\00 MATERIAL DE APOYO\6 Anexos.png"/>
          <p:cNvPicPr>
            <a:picLocks noChangeAspect="1" noChangeArrowheads="1"/>
          </p:cNvPicPr>
          <p:nvPr/>
        </p:nvPicPr>
        <p:blipFill>
          <a:blip r:embed="rId5" cstate="print"/>
          <a:srcRect l="68270" t="64748" r="21690" b="8484"/>
          <a:stretch>
            <a:fillRect/>
          </a:stretch>
        </p:blipFill>
        <p:spPr bwMode="auto">
          <a:xfrm>
            <a:off x="7200292" y="188640"/>
            <a:ext cx="1557991" cy="612068"/>
          </a:xfrm>
          <a:prstGeom prst="rect">
            <a:avLst/>
          </a:prstGeom>
          <a:noFill/>
        </p:spPr>
      </p:pic>
    </p:spTree>
    <p:extLst>
      <p:ext uri="{BB962C8B-B14F-4D97-AF65-F5344CB8AC3E}">
        <p14:creationId xmlns="" xmlns:p14="http://schemas.microsoft.com/office/powerpoint/2010/main" val="1453889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Y:\Javier Rocha\03 CONSTRUCCION 2016-2021\08 LOGOTIPOS DE GOBIERNO\PLECAS Y DISEÑOS\franja gris.png"/>
          <p:cNvPicPr>
            <a:picLocks noChangeAspect="1" noChangeArrowheads="1"/>
          </p:cNvPicPr>
          <p:nvPr/>
        </p:nvPicPr>
        <p:blipFill>
          <a:blip r:embed="rId2" cstate="print"/>
          <a:srcRect/>
          <a:stretch>
            <a:fillRect/>
          </a:stretch>
        </p:blipFill>
        <p:spPr bwMode="auto">
          <a:xfrm>
            <a:off x="359532" y="2470682"/>
            <a:ext cx="8433673" cy="1498378"/>
          </a:xfrm>
          <a:prstGeom prst="rect">
            <a:avLst/>
          </a:prstGeom>
          <a:noFill/>
          <a:effectLst>
            <a:outerShdw blurRad="165100" dist="38100" dir="5400000" sx="104000" sy="104000" algn="t" rotWithShape="0">
              <a:prstClr val="black">
                <a:alpha val="23000"/>
              </a:prstClr>
            </a:outerShdw>
          </a:effectLst>
        </p:spPr>
      </p:pic>
      <p:pic>
        <p:nvPicPr>
          <p:cNvPr id="1030" name="Picture 6" descr="Y:\Javier Rocha\03 CONSTRUCCION 2016-2021\08 LOGOTIPOS DE GOBIERNO\PLECAS Y DISEÑOS\Diseño Pleca Azul Inf Corral.png"/>
          <p:cNvPicPr>
            <a:picLocks noChangeAspect="1" noChangeArrowheads="1"/>
          </p:cNvPicPr>
          <p:nvPr/>
        </p:nvPicPr>
        <p:blipFill>
          <a:blip r:embed="rId3" cstate="print"/>
          <a:srcRect b="2801"/>
          <a:stretch>
            <a:fillRect/>
          </a:stretch>
        </p:blipFill>
        <p:spPr bwMode="auto">
          <a:xfrm>
            <a:off x="0" y="6465291"/>
            <a:ext cx="9144000" cy="392709"/>
          </a:xfrm>
          <a:prstGeom prst="rect">
            <a:avLst/>
          </a:prstGeom>
          <a:noFill/>
        </p:spPr>
      </p:pic>
      <p:sp>
        <p:nvSpPr>
          <p:cNvPr id="25" name="24 CuadroTexto"/>
          <p:cNvSpPr txBox="1"/>
          <p:nvPr/>
        </p:nvSpPr>
        <p:spPr>
          <a:xfrm>
            <a:off x="6929854" y="6489340"/>
            <a:ext cx="1638590" cy="276999"/>
          </a:xfrm>
          <a:prstGeom prst="rect">
            <a:avLst/>
          </a:prstGeom>
          <a:noFill/>
        </p:spPr>
        <p:txBody>
          <a:bodyPr wrap="none" rtlCol="0">
            <a:spAutoFit/>
          </a:bodyPr>
          <a:lstStyle/>
          <a:p>
            <a:r>
              <a:rPr lang="es-MX" sz="1200" b="1" i="1" dirty="0" smtClean="0">
                <a:latin typeface="Arial" pitchFamily="34" charset="0"/>
                <a:cs typeface="Arial" pitchFamily="34" charset="0"/>
              </a:rPr>
              <a:t>27 de Junio de 2017</a:t>
            </a:r>
            <a:endParaRPr lang="es-MX" sz="1200" b="1" i="1" dirty="0">
              <a:latin typeface="Arial" pitchFamily="34" charset="0"/>
              <a:cs typeface="Arial" pitchFamily="34" charset="0"/>
            </a:endParaRPr>
          </a:p>
        </p:txBody>
      </p:sp>
      <p:sp>
        <p:nvSpPr>
          <p:cNvPr id="19" name="18 CuadroTexto"/>
          <p:cNvSpPr txBox="1"/>
          <p:nvPr/>
        </p:nvSpPr>
        <p:spPr>
          <a:xfrm>
            <a:off x="1079612" y="2708920"/>
            <a:ext cx="6912768" cy="923330"/>
          </a:xfrm>
          <a:prstGeom prst="rect">
            <a:avLst/>
          </a:prstGeom>
          <a:noFill/>
        </p:spPr>
        <p:txBody>
          <a:bodyPr wrap="square" rtlCol="0">
            <a:spAutoFit/>
          </a:bodyPr>
          <a:lstStyle/>
          <a:p>
            <a:r>
              <a:rPr lang="es-MX" sz="5400" b="1" i="1" dirty="0" smtClean="0">
                <a:solidFill>
                  <a:schemeClr val="tx2">
                    <a:lumMod val="60000"/>
                    <a:lumOff val="40000"/>
                  </a:schemeClr>
                </a:solidFill>
                <a:effectLst>
                  <a:outerShdw blurRad="38100" dist="38100" dir="2700000" algn="tl">
                    <a:srgbClr val="000000">
                      <a:alpha val="43137"/>
                    </a:srgbClr>
                  </a:outerShdw>
                </a:effectLst>
              </a:rPr>
              <a:t>Gracias por su Atención</a:t>
            </a:r>
            <a:endParaRPr lang="es-MX" sz="5400" b="1" i="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right)">
                                      <p:cBhvr>
                                        <p:cTn id="7" dur="500"/>
                                        <p:tgtEl>
                                          <p:spTgt spid="10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9 Imagen" descr="logo Gob Edo JC.png"/>
          <p:cNvPicPr>
            <a:picLocks noChangeAspect="1"/>
          </p:cNvPicPr>
          <p:nvPr/>
        </p:nvPicPr>
        <p:blipFill>
          <a:blip r:embed="rId2" cstate="print">
            <a:clrChange>
              <a:clrFrom>
                <a:srgbClr val="FFFFFE"/>
              </a:clrFrom>
              <a:clrTo>
                <a:srgbClr val="FFFFFE">
                  <a:alpha val="0"/>
                </a:srgbClr>
              </a:clrTo>
            </a:clrChange>
          </a:blip>
          <a:srcRect l="73911" t="13870" r="258" b="2924"/>
          <a:stretch>
            <a:fillRect/>
          </a:stretch>
        </p:blipFill>
        <p:spPr bwMode="auto">
          <a:xfrm>
            <a:off x="8028384" y="296652"/>
            <a:ext cx="966284" cy="791654"/>
          </a:xfrm>
          <a:prstGeom prst="rect">
            <a:avLst/>
          </a:prstGeom>
          <a:noFill/>
          <a:ln w="9525">
            <a:noFill/>
            <a:miter lim="800000"/>
            <a:headEnd/>
            <a:tailEnd/>
          </a:ln>
        </p:spPr>
      </p:pic>
      <p:pic>
        <p:nvPicPr>
          <p:cNvPr id="11" name="20 Imagen" descr="logo Gob Edo JC.png"/>
          <p:cNvPicPr>
            <a:picLocks noChangeAspect="1"/>
          </p:cNvPicPr>
          <p:nvPr/>
        </p:nvPicPr>
        <p:blipFill>
          <a:blip r:embed="rId3" cstate="print"/>
          <a:srcRect l="39058" t="11810" r="34883"/>
          <a:stretch>
            <a:fillRect/>
          </a:stretch>
        </p:blipFill>
        <p:spPr bwMode="auto">
          <a:xfrm>
            <a:off x="251520" y="188640"/>
            <a:ext cx="949771" cy="817562"/>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pic>
        <p:nvPicPr>
          <p:cNvPr id="8" name="Picture 4" descr="Carretera Temosachi - Cocomoreachi"/>
          <p:cNvPicPr>
            <a:picLocks noChangeAspect="1" noChangeArrowheads="1"/>
          </p:cNvPicPr>
          <p:nvPr/>
        </p:nvPicPr>
        <p:blipFill>
          <a:blip r:embed="rId5" cstate="print"/>
          <a:srcRect/>
          <a:stretch>
            <a:fillRect/>
          </a:stretch>
        </p:blipFill>
        <p:spPr bwMode="auto">
          <a:xfrm>
            <a:off x="215516" y="5013176"/>
            <a:ext cx="1995244" cy="1291920"/>
          </a:xfrm>
          <a:prstGeom prst="rect">
            <a:avLst/>
          </a:prstGeom>
          <a:ln>
            <a:noFill/>
          </a:ln>
          <a:effectLst>
            <a:outerShdw blurRad="292100" dist="139700" dir="2700000" algn="tl" rotWithShape="0">
              <a:srgbClr val="333333">
                <a:alpha val="65000"/>
              </a:srgbClr>
            </a:outerShdw>
          </a:effectLst>
        </p:spPr>
      </p:pic>
      <p:pic>
        <p:nvPicPr>
          <p:cNvPr id="13" name="Picture 13" descr="W:\FOTOGRAFIAS AEREAS\Carr. Samachique-Batopilas Aereas\Carr. Samachique-Batopilas_02.jpg"/>
          <p:cNvPicPr>
            <a:picLocks noChangeAspect="1" noChangeArrowheads="1"/>
          </p:cNvPicPr>
          <p:nvPr/>
        </p:nvPicPr>
        <p:blipFill>
          <a:blip r:embed="rId6" cstate="print">
            <a:lum bright="14000"/>
          </a:blip>
          <a:srcRect/>
          <a:stretch>
            <a:fillRect/>
          </a:stretch>
        </p:blipFill>
        <p:spPr bwMode="auto">
          <a:xfrm>
            <a:off x="4716016" y="5013176"/>
            <a:ext cx="1939576" cy="1293051"/>
          </a:xfrm>
          <a:prstGeom prst="rect">
            <a:avLst/>
          </a:prstGeom>
          <a:ln>
            <a:noFill/>
          </a:ln>
          <a:effectLst>
            <a:outerShdw blurRad="292100" dist="139700" dir="2700000" algn="tl" rotWithShape="0">
              <a:srgbClr val="333333">
                <a:alpha val="65000"/>
              </a:srgbClr>
            </a:outerShdw>
          </a:effectLst>
        </p:spPr>
      </p:pic>
      <p:pic>
        <p:nvPicPr>
          <p:cNvPr id="20" name="Picture 9" descr="http://www.cmic.org.mx/cmic/eventos/infraestructura2030/images/portada-01-01.jpg"/>
          <p:cNvPicPr>
            <a:picLocks noChangeAspect="1" noChangeArrowheads="1"/>
          </p:cNvPicPr>
          <p:nvPr/>
        </p:nvPicPr>
        <p:blipFill>
          <a:blip r:embed="rId7" cstate="print">
            <a:clrChange>
              <a:clrFrom>
                <a:srgbClr val="FFFFFF"/>
              </a:clrFrom>
              <a:clrTo>
                <a:srgbClr val="FFFFFF">
                  <a:alpha val="0"/>
                </a:srgbClr>
              </a:clrTo>
            </a:clrChange>
          </a:blip>
          <a:srcRect l="21581" t="14138" r="21130" b="79803"/>
          <a:stretch>
            <a:fillRect/>
          </a:stretch>
        </p:blipFill>
        <p:spPr bwMode="auto">
          <a:xfrm>
            <a:off x="1763688" y="4041068"/>
            <a:ext cx="5832648" cy="719094"/>
          </a:xfrm>
          <a:prstGeom prst="rect">
            <a:avLst/>
          </a:prstGeom>
          <a:noFill/>
        </p:spPr>
      </p:pic>
      <p:grpSp>
        <p:nvGrpSpPr>
          <p:cNvPr id="2" name="26 Grupo"/>
          <p:cNvGrpSpPr/>
          <p:nvPr/>
        </p:nvGrpSpPr>
        <p:grpSpPr>
          <a:xfrm>
            <a:off x="1763688" y="1268760"/>
            <a:ext cx="5544616" cy="1188132"/>
            <a:chOff x="4391980" y="5009804"/>
            <a:chExt cx="3420380" cy="723452"/>
          </a:xfrm>
        </p:grpSpPr>
        <p:pic>
          <p:nvPicPr>
            <p:cNvPr id="1033" name="Picture 9" descr="http://www.cmic.org.mx/cmic/eventos/infraestructura2030/images/portada-01-01.jpg"/>
            <p:cNvPicPr>
              <a:picLocks noChangeAspect="1" noChangeArrowheads="1"/>
            </p:cNvPicPr>
            <p:nvPr/>
          </p:nvPicPr>
          <p:blipFill>
            <a:blip r:embed="rId7" cstate="print">
              <a:clrChange>
                <a:clrFrom>
                  <a:srgbClr val="FFFFFF"/>
                </a:clrFrom>
                <a:clrTo>
                  <a:srgbClr val="FFFFFF">
                    <a:alpha val="0"/>
                  </a:srgbClr>
                </a:clrTo>
              </a:clrChange>
            </a:blip>
            <a:srcRect l="18829" t="23563" r="19174" b="68516"/>
            <a:stretch>
              <a:fillRect/>
            </a:stretch>
          </p:blipFill>
          <p:spPr bwMode="auto">
            <a:xfrm>
              <a:off x="4427984" y="5009804"/>
              <a:ext cx="3384376" cy="523379"/>
            </a:xfrm>
            <a:prstGeom prst="rect">
              <a:avLst/>
            </a:prstGeom>
            <a:noFill/>
          </p:spPr>
        </p:pic>
        <p:pic>
          <p:nvPicPr>
            <p:cNvPr id="21" name="Picture 9" descr="http://www.cmic.org.mx/cmic/eventos/infraestructura2030/images/portada-01-01.jpg"/>
            <p:cNvPicPr>
              <a:picLocks noChangeAspect="1" noChangeArrowheads="1"/>
            </p:cNvPicPr>
            <p:nvPr/>
          </p:nvPicPr>
          <p:blipFill>
            <a:blip r:embed="rId7" cstate="print">
              <a:clrChange>
                <a:clrFrom>
                  <a:srgbClr val="FFFFFF"/>
                </a:clrFrom>
                <a:clrTo>
                  <a:srgbClr val="FFFFFF">
                    <a:alpha val="0"/>
                  </a:srgbClr>
                </a:clrTo>
              </a:clrChange>
            </a:blip>
            <a:srcRect l="18829" t="33181" r="19174" b="63549"/>
            <a:stretch>
              <a:fillRect/>
            </a:stretch>
          </p:blipFill>
          <p:spPr bwMode="auto">
            <a:xfrm>
              <a:off x="4391980" y="5517232"/>
              <a:ext cx="3384376" cy="216024"/>
            </a:xfrm>
            <a:prstGeom prst="rect">
              <a:avLst/>
            </a:prstGeom>
            <a:noFill/>
          </p:spPr>
        </p:pic>
      </p:grpSp>
      <p:pic>
        <p:nvPicPr>
          <p:cNvPr id="1034" name="Picture 10" descr="Y:\Javier Rocha\03 CONSTRUCCION 2016-2021\08 LOGOTIPOS DE GOBIERNO\PLECAS Y DISEÑOS\franja gris.png"/>
          <p:cNvPicPr>
            <a:picLocks noChangeAspect="1" noChangeArrowheads="1"/>
          </p:cNvPicPr>
          <p:nvPr/>
        </p:nvPicPr>
        <p:blipFill>
          <a:blip r:embed="rId8" cstate="print"/>
          <a:srcRect/>
          <a:stretch>
            <a:fillRect/>
          </a:stretch>
        </p:blipFill>
        <p:spPr bwMode="auto">
          <a:xfrm>
            <a:off x="431540" y="2679254"/>
            <a:ext cx="8172398" cy="900100"/>
          </a:xfrm>
          <a:prstGeom prst="rect">
            <a:avLst/>
          </a:prstGeom>
          <a:noFill/>
          <a:effectLst>
            <a:outerShdw blurRad="165100" dist="38100" dir="5400000" sx="104000" sy="104000" algn="t" rotWithShape="0">
              <a:prstClr val="black">
                <a:alpha val="23000"/>
              </a:prstClr>
            </a:outerShdw>
          </a:effectLst>
        </p:spPr>
      </p:pic>
      <p:pic>
        <p:nvPicPr>
          <p:cNvPr id="1035" name="Picture 11" descr="Y:\Javier Rocha\03 CONSTRUCCION 2016-2021\08 LOGOTIPOS DE GOBIERNO\PLECAS Y DISEÑOS\Proyectos txt.png"/>
          <p:cNvPicPr>
            <a:picLocks noChangeAspect="1" noChangeArrowheads="1"/>
          </p:cNvPicPr>
          <p:nvPr/>
        </p:nvPicPr>
        <p:blipFill>
          <a:blip r:embed="rId9" cstate="print"/>
          <a:srcRect l="13703" t="16062" r="16017" b="30403"/>
          <a:stretch>
            <a:fillRect/>
          </a:stretch>
        </p:blipFill>
        <p:spPr bwMode="auto">
          <a:xfrm>
            <a:off x="1072147" y="2751262"/>
            <a:ext cx="6956237" cy="780802"/>
          </a:xfrm>
          <a:prstGeom prst="rect">
            <a:avLst/>
          </a:prstGeom>
          <a:noFill/>
        </p:spPr>
      </p:pic>
      <p:sp>
        <p:nvSpPr>
          <p:cNvPr id="25" name="24 CuadroTexto"/>
          <p:cNvSpPr txBox="1"/>
          <p:nvPr/>
        </p:nvSpPr>
        <p:spPr>
          <a:xfrm>
            <a:off x="6929854" y="6489340"/>
            <a:ext cx="1638590" cy="276999"/>
          </a:xfrm>
          <a:prstGeom prst="rect">
            <a:avLst/>
          </a:prstGeom>
          <a:noFill/>
        </p:spPr>
        <p:txBody>
          <a:bodyPr wrap="none" rtlCol="0">
            <a:spAutoFit/>
          </a:bodyPr>
          <a:lstStyle/>
          <a:p>
            <a:r>
              <a:rPr lang="es-MX" sz="1200" b="1" i="1" dirty="0" smtClean="0">
                <a:latin typeface="Arial" pitchFamily="34" charset="0"/>
                <a:cs typeface="Arial" pitchFamily="34" charset="0"/>
              </a:rPr>
              <a:t>27 de Junio de 2017</a:t>
            </a:r>
            <a:endParaRPr lang="es-MX" sz="1200" b="1" i="1" dirty="0">
              <a:latin typeface="Arial" pitchFamily="34" charset="0"/>
              <a:cs typeface="Arial" pitchFamily="34" charset="0"/>
            </a:endParaRPr>
          </a:p>
        </p:txBody>
      </p:sp>
      <p:pic>
        <p:nvPicPr>
          <p:cNvPr id="1026" name="Picture 2" descr="Y:\Javier Rocha\03 CONSTRUCCION 2016-2021\02 DIRECCION\03 PRESENTACIONES\05 24-05-17 FORO DE CONSULTA INFRAESTRUCTURA 2030\00 MATERIAL DE APOYO\FOTOS CONSERVACION\Imagen4.jpg"/>
          <p:cNvPicPr>
            <a:picLocks noChangeAspect="1" noChangeArrowheads="1"/>
          </p:cNvPicPr>
          <p:nvPr/>
        </p:nvPicPr>
        <p:blipFill>
          <a:blip r:embed="rId10" cstate="print">
            <a:lum bright="17000"/>
          </a:blip>
          <a:srcRect t="9091"/>
          <a:stretch>
            <a:fillRect/>
          </a:stretch>
        </p:blipFill>
        <p:spPr bwMode="auto">
          <a:xfrm>
            <a:off x="6948264" y="5013176"/>
            <a:ext cx="1944216" cy="1313660"/>
          </a:xfrm>
          <a:prstGeom prst="rect">
            <a:avLst/>
          </a:prstGeom>
          <a:ln>
            <a:noFill/>
          </a:ln>
          <a:effectLst>
            <a:outerShdw blurRad="292100" dist="139700" dir="2700000" algn="tl" rotWithShape="0">
              <a:srgbClr val="333333">
                <a:alpha val="65000"/>
              </a:srgbClr>
            </a:outerShdw>
          </a:effectLst>
        </p:spPr>
      </p:pic>
      <p:pic>
        <p:nvPicPr>
          <p:cNvPr id="1027" name="Picture 3" descr="Y:\Javier Rocha\03 CONSTRUCCION 2016-2021\02 DIRECCION\03 PRESENTACIONES\05 24-05-17 FORO DE CONSULTA INFRAESTRUCTURA 2030\00 MATERIAL DE APOYO\FOTOS CONSERVACION\IMG-20151127-WA0006.jpg"/>
          <p:cNvPicPr>
            <a:picLocks noChangeAspect="1" noChangeArrowheads="1"/>
          </p:cNvPicPr>
          <p:nvPr/>
        </p:nvPicPr>
        <p:blipFill>
          <a:blip r:embed="rId11" cstate="print">
            <a:lum bright="6000"/>
          </a:blip>
          <a:srcRect/>
          <a:stretch>
            <a:fillRect/>
          </a:stretch>
        </p:blipFill>
        <p:spPr bwMode="auto">
          <a:xfrm>
            <a:off x="2447764" y="5013176"/>
            <a:ext cx="1944216" cy="13136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par>
                                <p:cTn id="15" presetID="53"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1000" fill="hold"/>
                                        <p:tgtEl>
                                          <p:spTgt spid="1027"/>
                                        </p:tgtEl>
                                        <p:attrNameLst>
                                          <p:attrName>ppt_w</p:attrName>
                                        </p:attrNameLst>
                                      </p:cBhvr>
                                      <p:tavLst>
                                        <p:tav tm="0">
                                          <p:val>
                                            <p:fltVal val="0"/>
                                          </p:val>
                                        </p:tav>
                                        <p:tav tm="100000">
                                          <p:val>
                                            <p:strVal val="#ppt_w"/>
                                          </p:val>
                                        </p:tav>
                                      </p:tavLst>
                                    </p:anim>
                                    <p:anim calcmode="lin" valueType="num">
                                      <p:cBhvr>
                                        <p:cTn id="18" dur="1000" fill="hold"/>
                                        <p:tgtEl>
                                          <p:spTgt spid="1027"/>
                                        </p:tgtEl>
                                        <p:attrNameLst>
                                          <p:attrName>ppt_h</p:attrName>
                                        </p:attrNameLst>
                                      </p:cBhvr>
                                      <p:tavLst>
                                        <p:tav tm="0">
                                          <p:val>
                                            <p:fltVal val="0"/>
                                          </p:val>
                                        </p:tav>
                                        <p:tav tm="100000">
                                          <p:val>
                                            <p:strVal val="#ppt_h"/>
                                          </p:val>
                                        </p:tav>
                                      </p:tavLst>
                                    </p:anim>
                                    <p:animEffect transition="in" filter="fade">
                                      <p:cBhvr>
                                        <p:cTn id="19" dur="1000"/>
                                        <p:tgtEl>
                                          <p:spTgt spid="1027"/>
                                        </p:tgtEl>
                                      </p:cBhvr>
                                    </p:animEffect>
                                  </p:childTnLst>
                                </p:cTn>
                              </p:par>
                              <p:par>
                                <p:cTn id="20" presetID="53"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par>
                                <p:cTn id="31" presetID="22" presetClass="entr" presetSubtype="2"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wipe(right)">
                                      <p:cBhvr>
                                        <p:cTn id="33" dur="500"/>
                                        <p:tgtEl>
                                          <p:spTgt spid="1034"/>
                                        </p:tgtEl>
                                      </p:cBhvr>
                                    </p:animEffect>
                                  </p:childTnLst>
                                </p:cTn>
                              </p:par>
                              <p:par>
                                <p:cTn id="34" presetID="22" presetClass="entr" presetSubtype="8" fill="hold" nodeType="with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wipe(left)">
                                      <p:cBhvr>
                                        <p:cTn id="36" dur="1000"/>
                                        <p:tgtEl>
                                          <p:spTgt spid="1035"/>
                                        </p:tgtEl>
                                      </p:cBhvr>
                                    </p:animEffect>
                                  </p:childTnLst>
                                </p:cTn>
                              </p:par>
                              <p:par>
                                <p:cTn id="37" presetID="2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1000"/>
                                        <p:tgtEl>
                                          <p:spTgt spid="2"/>
                                        </p:tgtEl>
                                      </p:cBhvr>
                                    </p:animEffect>
                                  </p:childTnLst>
                                </p:cTn>
                              </p:par>
                              <p:par>
                                <p:cTn id="40" presetID="2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049" name="Picture 1" descr="Y:\Javier Rocha\03 CONSTRUCCION 2016-2021\08 LOGOTIPOS DE GOBIERNO\PLECAS Y DISEÑOS\1 tema fortalezas.png"/>
          <p:cNvPicPr>
            <a:picLocks noChangeAspect="1" noChangeArrowheads="1"/>
          </p:cNvPicPr>
          <p:nvPr/>
        </p:nvPicPr>
        <p:blipFill>
          <a:blip r:embed="rId4" cstate="print"/>
          <a:srcRect l="11080" t="39069" r="55214" b="29296"/>
          <a:stretch>
            <a:fillRect/>
          </a:stretch>
        </p:blipFill>
        <p:spPr bwMode="auto">
          <a:xfrm>
            <a:off x="3995936" y="332656"/>
            <a:ext cx="4827306" cy="667606"/>
          </a:xfrm>
          <a:prstGeom prst="rect">
            <a:avLst/>
          </a:prstGeom>
          <a:noFill/>
        </p:spPr>
      </p:pic>
      <p:pic>
        <p:nvPicPr>
          <p:cNvPr id="13" name="20 Imagen" descr="logo Gob Edo JC.png"/>
          <p:cNvPicPr>
            <a:picLocks noChangeAspect="1"/>
          </p:cNvPicPr>
          <p:nvPr/>
        </p:nvPicPr>
        <p:blipFill>
          <a:blip r:embed="rId5"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14" name="13 CuadroTexto"/>
          <p:cNvSpPr txBox="1"/>
          <p:nvPr/>
        </p:nvSpPr>
        <p:spPr>
          <a:xfrm>
            <a:off x="215516" y="1448780"/>
            <a:ext cx="4809073" cy="400110"/>
          </a:xfrm>
          <a:prstGeom prst="rect">
            <a:avLst/>
          </a:prstGeom>
          <a:noFill/>
        </p:spPr>
        <p:txBody>
          <a:bodyPr wrap="none" rtlCol="0">
            <a:spAutoFit/>
          </a:bodyPr>
          <a:lstStyle/>
          <a:p>
            <a:r>
              <a:rPr lang="es-MX" i="1" dirty="0" smtClean="0"/>
              <a:t>Las mayores </a:t>
            </a:r>
            <a:r>
              <a:rPr lang="es-MX" sz="2000" b="1" i="1" dirty="0" smtClean="0"/>
              <a:t>Debilidades</a:t>
            </a:r>
            <a:r>
              <a:rPr lang="es-MX" i="1" dirty="0" smtClean="0"/>
              <a:t> de nuestro Estado son:</a:t>
            </a:r>
            <a:endParaRPr lang="es-MX" i="1" dirty="0"/>
          </a:p>
        </p:txBody>
      </p:sp>
      <p:sp>
        <p:nvSpPr>
          <p:cNvPr id="15" name="14 CuadroTexto"/>
          <p:cNvSpPr txBox="1"/>
          <p:nvPr/>
        </p:nvSpPr>
        <p:spPr>
          <a:xfrm>
            <a:off x="2195736" y="2348880"/>
            <a:ext cx="5109574" cy="369332"/>
          </a:xfrm>
          <a:prstGeom prst="rect">
            <a:avLst/>
          </a:prstGeom>
          <a:noFill/>
        </p:spPr>
        <p:txBody>
          <a:bodyPr wrap="square" rtlCol="0">
            <a:spAutoFit/>
          </a:bodyPr>
          <a:lstStyle/>
          <a:p>
            <a:pPr>
              <a:buFontTx/>
              <a:buChar char="-"/>
            </a:pPr>
            <a:r>
              <a:rPr lang="es-MX" i="1" dirty="0" smtClean="0"/>
              <a:t>  Inseguridad.</a:t>
            </a:r>
            <a:endParaRPr lang="es-MX" i="1" dirty="0"/>
          </a:p>
        </p:txBody>
      </p:sp>
      <p:sp>
        <p:nvSpPr>
          <p:cNvPr id="16" name="15 CuadroTexto"/>
          <p:cNvSpPr txBox="1"/>
          <p:nvPr/>
        </p:nvSpPr>
        <p:spPr>
          <a:xfrm>
            <a:off x="2195736" y="3050376"/>
            <a:ext cx="5218289" cy="369332"/>
          </a:xfrm>
          <a:prstGeom prst="rect">
            <a:avLst/>
          </a:prstGeom>
          <a:noFill/>
        </p:spPr>
        <p:txBody>
          <a:bodyPr wrap="square" rtlCol="0">
            <a:spAutoFit/>
          </a:bodyPr>
          <a:lstStyle/>
          <a:p>
            <a:pPr>
              <a:buFontTx/>
              <a:buChar char="-"/>
            </a:pPr>
            <a:r>
              <a:rPr lang="es-MX" i="1" dirty="0" smtClean="0"/>
              <a:t> Servicios de salud insuficientes.</a:t>
            </a:r>
          </a:p>
        </p:txBody>
      </p:sp>
      <p:sp>
        <p:nvSpPr>
          <p:cNvPr id="10" name="9 CuadroTexto"/>
          <p:cNvSpPr txBox="1"/>
          <p:nvPr/>
        </p:nvSpPr>
        <p:spPr>
          <a:xfrm>
            <a:off x="2205084" y="3734452"/>
            <a:ext cx="5211232" cy="369332"/>
          </a:xfrm>
          <a:prstGeom prst="rect">
            <a:avLst/>
          </a:prstGeom>
          <a:noFill/>
        </p:spPr>
        <p:txBody>
          <a:bodyPr wrap="square" rtlCol="0">
            <a:spAutoFit/>
          </a:bodyPr>
          <a:lstStyle/>
          <a:p>
            <a:pPr>
              <a:buFontTx/>
              <a:buChar char="-"/>
            </a:pPr>
            <a:r>
              <a:rPr lang="es-MX" i="1" dirty="0" smtClean="0"/>
              <a:t> Deficiencias en Servicio de Transporte Público.</a:t>
            </a:r>
          </a:p>
        </p:txBody>
      </p:sp>
      <p:sp>
        <p:nvSpPr>
          <p:cNvPr id="11" name="10 CuadroTexto"/>
          <p:cNvSpPr txBox="1"/>
          <p:nvPr/>
        </p:nvSpPr>
        <p:spPr>
          <a:xfrm>
            <a:off x="2195736" y="4427820"/>
            <a:ext cx="5211232" cy="369332"/>
          </a:xfrm>
          <a:prstGeom prst="rect">
            <a:avLst/>
          </a:prstGeom>
          <a:noFill/>
        </p:spPr>
        <p:txBody>
          <a:bodyPr wrap="square" rtlCol="0">
            <a:spAutoFit/>
          </a:bodyPr>
          <a:lstStyle/>
          <a:p>
            <a:pPr>
              <a:buFontTx/>
              <a:buChar char="-"/>
            </a:pPr>
            <a:r>
              <a:rPr lang="es-MX" i="1" dirty="0" smtClean="0"/>
              <a:t> Corrupción.</a:t>
            </a:r>
          </a:p>
        </p:txBody>
      </p:sp>
      <p:sp>
        <p:nvSpPr>
          <p:cNvPr id="12" name="11 CuadroTexto"/>
          <p:cNvSpPr txBox="1"/>
          <p:nvPr/>
        </p:nvSpPr>
        <p:spPr>
          <a:xfrm>
            <a:off x="2195736" y="5111896"/>
            <a:ext cx="5211232" cy="369332"/>
          </a:xfrm>
          <a:prstGeom prst="rect">
            <a:avLst/>
          </a:prstGeom>
          <a:noFill/>
        </p:spPr>
        <p:txBody>
          <a:bodyPr wrap="square" rtlCol="0">
            <a:spAutoFit/>
          </a:bodyPr>
          <a:lstStyle/>
          <a:p>
            <a:pPr>
              <a:buFontTx/>
              <a:buChar char="-"/>
            </a:pPr>
            <a:r>
              <a:rPr lang="es-MX" i="1" dirty="0" smtClean="0"/>
              <a:t> Desigualdad 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3000"/>
                                        <p:tgtEl>
                                          <p:spTgt spid="15"/>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0"/>
                                        <p:tgtEl>
                                          <p:spTgt spid="16"/>
                                        </p:tgtEl>
                                      </p:cBhvr>
                                    </p:animEffect>
                                  </p:childTnLst>
                                </p:cTn>
                              </p:par>
                            </p:childTnLst>
                          </p:cTn>
                        </p:par>
                        <p:par>
                          <p:cTn id="16" fill="hold">
                            <p:stCondLst>
                              <p:cond delay="8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3000"/>
                                        <p:tgtEl>
                                          <p:spTgt spid="10"/>
                                        </p:tgtEl>
                                      </p:cBhvr>
                                    </p:animEffect>
                                  </p:childTnLst>
                                </p:cTn>
                              </p:par>
                            </p:childTnLst>
                          </p:cTn>
                        </p:par>
                        <p:par>
                          <p:cTn id="20" fill="hold">
                            <p:stCondLst>
                              <p:cond delay="1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3000"/>
                                        <p:tgtEl>
                                          <p:spTgt spid="11"/>
                                        </p:tgtEl>
                                      </p:cBhvr>
                                    </p:animEffect>
                                  </p:childTnLst>
                                </p:cTn>
                              </p:par>
                            </p:childTnLst>
                          </p:cTn>
                        </p:par>
                        <p:par>
                          <p:cTn id="24" fill="hold">
                            <p:stCondLst>
                              <p:cond delay="14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049" name="Picture 1" descr="Y:\Javier Rocha\03 CONSTRUCCION 2016-2021\08 LOGOTIPOS DE GOBIERNO\PLECAS Y DISEÑOS\1 tema fortalezas.png"/>
          <p:cNvPicPr>
            <a:picLocks noChangeAspect="1" noChangeArrowheads="1"/>
          </p:cNvPicPr>
          <p:nvPr/>
        </p:nvPicPr>
        <p:blipFill>
          <a:blip r:embed="rId4" cstate="print"/>
          <a:srcRect l="11080" t="39069" r="55214" b="29296"/>
          <a:stretch>
            <a:fillRect/>
          </a:stretch>
        </p:blipFill>
        <p:spPr bwMode="auto">
          <a:xfrm>
            <a:off x="3995936" y="332656"/>
            <a:ext cx="4827306" cy="667606"/>
          </a:xfrm>
          <a:prstGeom prst="rect">
            <a:avLst/>
          </a:prstGeom>
          <a:noFill/>
        </p:spPr>
      </p:pic>
      <p:pic>
        <p:nvPicPr>
          <p:cNvPr id="13" name="20 Imagen" descr="logo Gob Edo JC.png"/>
          <p:cNvPicPr>
            <a:picLocks noChangeAspect="1"/>
          </p:cNvPicPr>
          <p:nvPr/>
        </p:nvPicPr>
        <p:blipFill>
          <a:blip r:embed="rId5" cstate="print"/>
          <a:srcRect l="39058" t="11810" r="34883" b="26050"/>
          <a:stretch>
            <a:fillRect/>
          </a:stretch>
        </p:blipFill>
        <p:spPr bwMode="auto">
          <a:xfrm>
            <a:off x="107504" y="332656"/>
            <a:ext cx="1187214" cy="720080"/>
          </a:xfrm>
          <a:prstGeom prst="rect">
            <a:avLst/>
          </a:prstGeom>
          <a:noFill/>
          <a:ln w="9525">
            <a:noFill/>
            <a:miter lim="800000"/>
            <a:headEnd/>
            <a:tailEnd/>
          </a:ln>
        </p:spPr>
      </p:pic>
      <p:sp>
        <p:nvSpPr>
          <p:cNvPr id="11" name="10 CuadroTexto"/>
          <p:cNvSpPr txBox="1"/>
          <p:nvPr/>
        </p:nvSpPr>
        <p:spPr>
          <a:xfrm>
            <a:off x="287524" y="1448780"/>
            <a:ext cx="7632848" cy="677108"/>
          </a:xfrm>
          <a:prstGeom prst="rect">
            <a:avLst/>
          </a:prstGeom>
          <a:noFill/>
        </p:spPr>
        <p:txBody>
          <a:bodyPr wrap="square" rtlCol="0">
            <a:spAutoFit/>
          </a:bodyPr>
          <a:lstStyle/>
          <a:p>
            <a:r>
              <a:rPr lang="es-MX" dirty="0" smtClean="0">
                <a:ea typeface="Arial Unicode MS" pitchFamily="34" charset="-128"/>
                <a:cs typeface="Arial Unicode MS" pitchFamily="34" charset="-128"/>
              </a:rPr>
              <a:t>Ejes para el </a:t>
            </a:r>
            <a:r>
              <a:rPr lang="es-MX" sz="2000" b="1" dirty="0" smtClean="0">
                <a:ea typeface="Arial Unicode MS" pitchFamily="34" charset="-128"/>
                <a:cs typeface="Arial Unicode MS" pitchFamily="34" charset="-128"/>
              </a:rPr>
              <a:t>Desarrollo Sustentable </a:t>
            </a:r>
            <a:r>
              <a:rPr lang="es-MX" dirty="0" smtClean="0">
                <a:ea typeface="Arial Unicode MS" pitchFamily="34" charset="-128"/>
                <a:cs typeface="Arial Unicode MS" pitchFamily="34" charset="-128"/>
              </a:rPr>
              <a:t>dentro del Plan Estatal</a:t>
            </a:r>
            <a:endParaRPr lang="es-ES" dirty="0" smtClean="0">
              <a:ea typeface="Arial Unicode MS" pitchFamily="34" charset="-128"/>
              <a:cs typeface="Arial Unicode MS" pitchFamily="34" charset="-128"/>
            </a:endParaRPr>
          </a:p>
          <a:p>
            <a:endParaRPr lang="es-MX" dirty="0"/>
          </a:p>
        </p:txBody>
      </p:sp>
      <p:sp>
        <p:nvSpPr>
          <p:cNvPr id="12" name="11 CuadroTexto"/>
          <p:cNvSpPr txBox="1"/>
          <p:nvPr/>
        </p:nvSpPr>
        <p:spPr>
          <a:xfrm>
            <a:off x="1662273" y="2024844"/>
            <a:ext cx="5616116" cy="523220"/>
          </a:xfrm>
          <a:prstGeom prst="rect">
            <a:avLst/>
          </a:prstGeom>
          <a:noFill/>
        </p:spPr>
        <p:txBody>
          <a:bodyPr wrap="square" rtlCol="0">
            <a:spAutoFit/>
          </a:bodyPr>
          <a:lstStyle/>
          <a:p>
            <a:pPr>
              <a:buFontTx/>
              <a:buChar char="-"/>
            </a:pPr>
            <a:r>
              <a:rPr lang="es-MX" sz="2800" i="1" dirty="0" smtClean="0"/>
              <a:t> Desarrollo Humano y Social</a:t>
            </a:r>
            <a:endParaRPr lang="es-MX" sz="2800" i="1" dirty="0"/>
          </a:p>
        </p:txBody>
      </p:sp>
      <p:sp>
        <p:nvSpPr>
          <p:cNvPr id="17" name="16 CuadroTexto"/>
          <p:cNvSpPr txBox="1"/>
          <p:nvPr/>
        </p:nvSpPr>
        <p:spPr>
          <a:xfrm>
            <a:off x="1662272" y="2924944"/>
            <a:ext cx="7265703" cy="523220"/>
          </a:xfrm>
          <a:prstGeom prst="rect">
            <a:avLst/>
          </a:prstGeom>
          <a:noFill/>
        </p:spPr>
        <p:txBody>
          <a:bodyPr wrap="square" rtlCol="0">
            <a:spAutoFit/>
          </a:bodyPr>
          <a:lstStyle/>
          <a:p>
            <a:pPr>
              <a:buFontTx/>
              <a:buChar char="-"/>
            </a:pPr>
            <a:r>
              <a:rPr lang="es-MX" sz="2800" i="1" dirty="0" smtClean="0"/>
              <a:t> Economía, Innovación y Desarrollo Sustentable</a:t>
            </a:r>
          </a:p>
        </p:txBody>
      </p:sp>
      <p:sp>
        <p:nvSpPr>
          <p:cNvPr id="19" name="18 CuadroTexto"/>
          <p:cNvSpPr txBox="1"/>
          <p:nvPr/>
        </p:nvSpPr>
        <p:spPr>
          <a:xfrm>
            <a:off x="1662273" y="4689140"/>
            <a:ext cx="3960440" cy="523220"/>
          </a:xfrm>
          <a:prstGeom prst="rect">
            <a:avLst/>
          </a:prstGeom>
          <a:noFill/>
        </p:spPr>
        <p:txBody>
          <a:bodyPr wrap="square" rtlCol="0">
            <a:spAutoFit/>
          </a:bodyPr>
          <a:lstStyle/>
          <a:p>
            <a:pPr>
              <a:buFontTx/>
              <a:buChar char="-"/>
            </a:pPr>
            <a:r>
              <a:rPr lang="es-MX" sz="2800" i="1" dirty="0" smtClean="0"/>
              <a:t> Justicia y Seguridad</a:t>
            </a:r>
          </a:p>
        </p:txBody>
      </p:sp>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8" name="17 CuadroTexto"/>
          <p:cNvSpPr txBox="1"/>
          <p:nvPr/>
        </p:nvSpPr>
        <p:spPr>
          <a:xfrm>
            <a:off x="1662273" y="3825044"/>
            <a:ext cx="7265704" cy="523220"/>
          </a:xfrm>
          <a:prstGeom prst="rect">
            <a:avLst/>
          </a:prstGeom>
          <a:noFill/>
        </p:spPr>
        <p:txBody>
          <a:bodyPr wrap="square" rtlCol="0">
            <a:spAutoFit/>
          </a:bodyPr>
          <a:lstStyle/>
          <a:p>
            <a:pPr>
              <a:buFontTx/>
              <a:buChar char="-"/>
            </a:pPr>
            <a:r>
              <a:rPr lang="es-MX" sz="2800" i="1" dirty="0" smtClean="0"/>
              <a:t> Infraestructura, Desarrollo Urbano y Ecología</a:t>
            </a:r>
          </a:p>
        </p:txBody>
      </p:sp>
      <p:grpSp>
        <p:nvGrpSpPr>
          <p:cNvPr id="38" name="37 Grupo"/>
          <p:cNvGrpSpPr/>
          <p:nvPr/>
        </p:nvGrpSpPr>
        <p:grpSpPr>
          <a:xfrm>
            <a:off x="791580" y="3826804"/>
            <a:ext cx="712577" cy="648140"/>
            <a:chOff x="791580" y="3826804"/>
            <a:chExt cx="712577" cy="648140"/>
          </a:xfrm>
        </p:grpSpPr>
        <p:pic>
          <p:nvPicPr>
            <p:cNvPr id="17420" name="Picture 12" descr="Ecología, El Medio Ambiente, Vida Verde, Árbol"/>
            <p:cNvPicPr>
              <a:picLocks noChangeAspect="1" noChangeArrowheads="1"/>
            </p:cNvPicPr>
            <p:nvPr/>
          </p:nvPicPr>
          <p:blipFill>
            <a:blip r:embed="rId6" cstate="print"/>
            <a:srcRect/>
            <a:stretch>
              <a:fillRect/>
            </a:stretch>
          </p:blipFill>
          <p:spPr bwMode="auto">
            <a:xfrm flipH="1">
              <a:off x="863588" y="4039010"/>
              <a:ext cx="252028" cy="254086"/>
            </a:xfrm>
            <a:prstGeom prst="rect">
              <a:avLst/>
            </a:prstGeom>
            <a:noFill/>
          </p:spPr>
        </p:pic>
        <p:grpSp>
          <p:nvGrpSpPr>
            <p:cNvPr id="3" name="31 Grupo"/>
            <p:cNvGrpSpPr/>
            <p:nvPr/>
          </p:nvGrpSpPr>
          <p:grpSpPr>
            <a:xfrm>
              <a:off x="791580" y="3826804"/>
              <a:ext cx="712577" cy="648140"/>
              <a:chOff x="7524328" y="1736724"/>
              <a:chExt cx="900100" cy="828179"/>
            </a:xfrm>
          </p:grpSpPr>
          <p:grpSp>
            <p:nvGrpSpPr>
              <p:cNvPr id="4" name="23 Grupo"/>
              <p:cNvGrpSpPr/>
              <p:nvPr/>
            </p:nvGrpSpPr>
            <p:grpSpPr>
              <a:xfrm>
                <a:off x="7524328" y="1736724"/>
                <a:ext cx="900100" cy="828179"/>
                <a:chOff x="6192180" y="2096852"/>
                <a:chExt cx="1080120" cy="1368152"/>
              </a:xfrm>
            </p:grpSpPr>
            <p:pic>
              <p:nvPicPr>
                <p:cNvPr id="17416" name="Picture 8" descr="http://envertis.com.mx/images/t-indentificacion.png"/>
                <p:cNvPicPr>
                  <a:picLocks noChangeAspect="1" noChangeArrowheads="1"/>
                </p:cNvPicPr>
                <p:nvPr/>
              </p:nvPicPr>
              <p:blipFill>
                <a:blip r:embed="rId7" cstate="print"/>
                <a:srcRect l="39359" r="30193"/>
                <a:stretch>
                  <a:fillRect/>
                </a:stretch>
              </p:blipFill>
              <p:spPr bwMode="auto">
                <a:xfrm>
                  <a:off x="6588224" y="2096852"/>
                  <a:ext cx="576064" cy="1152293"/>
                </a:xfrm>
                <a:prstGeom prst="rect">
                  <a:avLst/>
                </a:prstGeom>
                <a:noFill/>
              </p:spPr>
            </p:pic>
            <p:pic>
              <p:nvPicPr>
                <p:cNvPr id="17418" name="Picture 10" descr="https://thumbs.dreamstime.com/t/carretera-con-curvas-en-el-blanco-ejemplo-d-77324457.jpg"/>
                <p:cNvPicPr>
                  <a:picLocks noChangeAspect="1" noChangeArrowheads="1"/>
                </p:cNvPicPr>
                <p:nvPr/>
              </p:nvPicPr>
              <p:blipFill>
                <a:blip r:embed="rId8" cstate="print">
                  <a:clrChange>
                    <a:clrFrom>
                      <a:srgbClr val="FFFFFF"/>
                    </a:clrFrom>
                    <a:clrTo>
                      <a:srgbClr val="FFFFFF">
                        <a:alpha val="0"/>
                      </a:srgbClr>
                    </a:clrTo>
                  </a:clrChange>
                </a:blip>
                <a:srcRect t="28000" b="24000"/>
                <a:stretch>
                  <a:fillRect/>
                </a:stretch>
              </p:blipFill>
              <p:spPr bwMode="auto">
                <a:xfrm>
                  <a:off x="6192180" y="3032956"/>
                  <a:ext cx="1080120" cy="432048"/>
                </a:xfrm>
                <a:prstGeom prst="rect">
                  <a:avLst/>
                </a:prstGeom>
                <a:noFill/>
              </p:spPr>
            </p:pic>
          </p:grpSp>
          <p:sp>
            <p:nvSpPr>
              <p:cNvPr id="28" name="27 Rectángulo redondeado"/>
              <p:cNvSpPr/>
              <p:nvPr/>
            </p:nvSpPr>
            <p:spPr>
              <a:xfrm>
                <a:off x="7524328" y="1736725"/>
                <a:ext cx="864096" cy="8280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5" name="32 Grupo"/>
          <p:cNvGrpSpPr/>
          <p:nvPr/>
        </p:nvGrpSpPr>
        <p:grpSpPr>
          <a:xfrm>
            <a:off x="827584" y="4689140"/>
            <a:ext cx="763475" cy="648140"/>
            <a:chOff x="6226268" y="1736725"/>
            <a:chExt cx="964392" cy="828179"/>
          </a:xfrm>
        </p:grpSpPr>
        <p:pic>
          <p:nvPicPr>
            <p:cNvPr id="17414" name="Picture 6" descr="http://www.xeouradio.com/wp-content/uploads/2012/11/201211021147seguridad-publica-350x196.jpg"/>
            <p:cNvPicPr>
              <a:picLocks noChangeAspect="1" noChangeArrowheads="1"/>
            </p:cNvPicPr>
            <p:nvPr/>
          </p:nvPicPr>
          <p:blipFill>
            <a:blip r:embed="rId9" cstate="print">
              <a:clrChange>
                <a:clrFrom>
                  <a:srgbClr val="EAEAEA"/>
                </a:clrFrom>
                <a:clrTo>
                  <a:srgbClr val="EAEAEA">
                    <a:alpha val="0"/>
                  </a:srgbClr>
                </a:clrTo>
              </a:clrChange>
            </a:blip>
            <a:srcRect/>
            <a:stretch>
              <a:fillRect/>
            </a:stretch>
          </p:blipFill>
          <p:spPr bwMode="auto">
            <a:xfrm>
              <a:off x="6226268" y="2024844"/>
              <a:ext cx="964392" cy="540060"/>
            </a:xfrm>
            <a:prstGeom prst="rect">
              <a:avLst/>
            </a:prstGeom>
            <a:noFill/>
          </p:spPr>
        </p:pic>
        <p:sp>
          <p:nvSpPr>
            <p:cNvPr id="30" name="29 Rectángulo redondeado"/>
            <p:cNvSpPr/>
            <p:nvPr/>
          </p:nvSpPr>
          <p:spPr>
            <a:xfrm>
              <a:off x="6228184" y="1736725"/>
              <a:ext cx="864096" cy="8280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6" name="35 Grupo"/>
          <p:cNvGrpSpPr/>
          <p:nvPr/>
        </p:nvGrpSpPr>
        <p:grpSpPr>
          <a:xfrm>
            <a:off x="827584" y="2026585"/>
            <a:ext cx="684076" cy="648072"/>
            <a:chOff x="827584" y="2026585"/>
            <a:chExt cx="684076" cy="648072"/>
          </a:xfrm>
        </p:grpSpPr>
        <p:pic>
          <p:nvPicPr>
            <p:cNvPr id="1026" name="Picture 2" descr="http://ucsp.edu.pe/imf/wp-content/uploads/2014/03/family-puzzle2.jpg"/>
            <p:cNvPicPr>
              <a:picLocks noChangeAspect="1" noChangeArrowheads="1"/>
            </p:cNvPicPr>
            <p:nvPr/>
          </p:nvPicPr>
          <p:blipFill>
            <a:blip r:embed="rId10" cstate="print"/>
            <a:srcRect/>
            <a:stretch>
              <a:fillRect/>
            </a:stretch>
          </p:blipFill>
          <p:spPr bwMode="auto">
            <a:xfrm>
              <a:off x="827584" y="2060848"/>
              <a:ext cx="684076" cy="584684"/>
            </a:xfrm>
            <a:prstGeom prst="rect">
              <a:avLst/>
            </a:prstGeom>
            <a:noFill/>
          </p:spPr>
        </p:pic>
        <p:sp>
          <p:nvSpPr>
            <p:cNvPr id="31" name="30 Rectángulo redondeado"/>
            <p:cNvSpPr/>
            <p:nvPr/>
          </p:nvSpPr>
          <p:spPr>
            <a:xfrm>
              <a:off x="827585" y="2026585"/>
              <a:ext cx="684074" cy="64807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2" name="41 CuadroTexto"/>
          <p:cNvSpPr txBox="1"/>
          <p:nvPr/>
        </p:nvSpPr>
        <p:spPr>
          <a:xfrm>
            <a:off x="1662272" y="5589240"/>
            <a:ext cx="6906171" cy="523220"/>
          </a:xfrm>
          <a:prstGeom prst="rect">
            <a:avLst/>
          </a:prstGeom>
          <a:noFill/>
        </p:spPr>
        <p:txBody>
          <a:bodyPr wrap="square" rtlCol="0">
            <a:spAutoFit/>
          </a:bodyPr>
          <a:lstStyle/>
          <a:p>
            <a:pPr>
              <a:buFontTx/>
              <a:buChar char="-"/>
            </a:pPr>
            <a:r>
              <a:rPr lang="es-MX" sz="2800" i="1" dirty="0" smtClean="0"/>
              <a:t> Gobierno Responsable</a:t>
            </a:r>
          </a:p>
        </p:txBody>
      </p:sp>
      <p:grpSp>
        <p:nvGrpSpPr>
          <p:cNvPr id="40" name="39 Grupo"/>
          <p:cNvGrpSpPr/>
          <p:nvPr/>
        </p:nvGrpSpPr>
        <p:grpSpPr>
          <a:xfrm>
            <a:off x="791581" y="5553236"/>
            <a:ext cx="684074" cy="648072"/>
            <a:chOff x="791581" y="5553236"/>
            <a:chExt cx="684074" cy="648072"/>
          </a:xfrm>
        </p:grpSpPr>
        <p:sp>
          <p:nvSpPr>
            <p:cNvPr id="27" name="26 Rectángulo redondeado"/>
            <p:cNvSpPr/>
            <p:nvPr/>
          </p:nvSpPr>
          <p:spPr>
            <a:xfrm>
              <a:off x="791581" y="5553236"/>
              <a:ext cx="684074" cy="64807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9" name="20 Imagen" descr="logo Gob Edo JC.png"/>
            <p:cNvPicPr>
              <a:picLocks noChangeAspect="1"/>
            </p:cNvPicPr>
            <p:nvPr/>
          </p:nvPicPr>
          <p:blipFill>
            <a:blip r:embed="rId5" cstate="print"/>
            <a:srcRect l="44590" t="11810" r="40395" b="26050"/>
            <a:stretch>
              <a:fillRect/>
            </a:stretch>
          </p:blipFill>
          <p:spPr bwMode="auto">
            <a:xfrm>
              <a:off x="863588" y="5589240"/>
              <a:ext cx="540060" cy="568484"/>
            </a:xfrm>
            <a:prstGeom prst="rect">
              <a:avLst/>
            </a:prstGeom>
            <a:noFill/>
            <a:ln w="9525">
              <a:noFill/>
              <a:miter lim="800000"/>
              <a:headEnd/>
              <a:tailEnd/>
            </a:ln>
          </p:spPr>
        </p:pic>
      </p:grpSp>
      <p:grpSp>
        <p:nvGrpSpPr>
          <p:cNvPr id="41" name="40 Grupo"/>
          <p:cNvGrpSpPr/>
          <p:nvPr/>
        </p:nvGrpSpPr>
        <p:grpSpPr>
          <a:xfrm>
            <a:off x="827584" y="2924944"/>
            <a:ext cx="684074" cy="648072"/>
            <a:chOff x="827584" y="2924944"/>
            <a:chExt cx="684074" cy="648072"/>
          </a:xfrm>
        </p:grpSpPr>
        <p:sp>
          <p:nvSpPr>
            <p:cNvPr id="37" name="36 Rectángulo redondeado"/>
            <p:cNvSpPr/>
            <p:nvPr/>
          </p:nvSpPr>
          <p:spPr>
            <a:xfrm>
              <a:off x="827584" y="2924944"/>
              <a:ext cx="684074" cy="64807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8" name="Picture 4" descr="http://www.elcolumnero.com/wp-content/uploads/2015/10/economia.jpg"/>
            <p:cNvPicPr>
              <a:picLocks noChangeAspect="1" noChangeArrowheads="1"/>
            </p:cNvPicPr>
            <p:nvPr/>
          </p:nvPicPr>
          <p:blipFill>
            <a:blip r:embed="rId11" cstate="print"/>
            <a:srcRect l="13588" r="20942"/>
            <a:stretch>
              <a:fillRect/>
            </a:stretch>
          </p:blipFill>
          <p:spPr bwMode="auto">
            <a:xfrm>
              <a:off x="863588" y="2960948"/>
              <a:ext cx="610674" cy="548681"/>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000"/>
                                        <p:tgtEl>
                                          <p:spTgt spid="12"/>
                                        </p:tgtEl>
                                      </p:cBhvr>
                                    </p:animEffect>
                                  </p:childTnLst>
                                </p:cTn>
                              </p:par>
                            </p:childTnLst>
                          </p:cTn>
                        </p:par>
                        <p:par>
                          <p:cTn id="15" fill="hold">
                            <p:stCondLst>
                              <p:cond delay="4000"/>
                            </p:stCondLst>
                            <p:childTnLst>
                              <p:par>
                                <p:cTn id="16" presetID="1"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000"/>
                                        <p:tgtEl>
                                          <p:spTgt spid="17"/>
                                        </p:tgtEl>
                                      </p:cBhvr>
                                    </p:animEffec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2000"/>
                                        <p:tgtEl>
                                          <p:spTgt spid="18"/>
                                        </p:tgtEl>
                                      </p:cBhvr>
                                    </p:animEffect>
                                  </p:childTnLst>
                                </p:cTn>
                              </p:par>
                            </p:childTnLst>
                          </p:cTn>
                        </p:par>
                        <p:par>
                          <p:cTn id="29" fill="hold">
                            <p:stCondLst>
                              <p:cond delay="80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3000"/>
                                        <p:tgtEl>
                                          <p:spTgt spid="19"/>
                                        </p:tgtEl>
                                      </p:cBhvr>
                                    </p:animEffect>
                                  </p:childTnLst>
                                </p:cTn>
                              </p:par>
                            </p:childTnLst>
                          </p:cTn>
                        </p:par>
                        <p:par>
                          <p:cTn id="36" fill="hold">
                            <p:stCondLst>
                              <p:cond delay="11000"/>
                            </p:stCondLst>
                            <p:childTnLst>
                              <p:par>
                                <p:cTn id="37" presetID="1"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11000"/>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9" grpId="0"/>
      <p:bldP spid="18"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Y:\Javier Rocha\03 CONSTRUCCION 2016-2021\08 LOGOTIPOS DE GOBIERNO\PLECAS Y DISEÑOS\Diseño Pleca Azul Inf Corral.png"/>
          <p:cNvPicPr>
            <a:picLocks noChangeAspect="1" noChangeArrowheads="1"/>
          </p:cNvPicPr>
          <p:nvPr/>
        </p:nvPicPr>
        <p:blipFill>
          <a:blip r:embed="rId2" cstate="print"/>
          <a:srcRect b="2801"/>
          <a:stretch>
            <a:fillRect/>
          </a:stretch>
        </p:blipFill>
        <p:spPr bwMode="auto">
          <a:xfrm>
            <a:off x="0" y="6465291"/>
            <a:ext cx="9144000" cy="392709"/>
          </a:xfrm>
          <a:prstGeom prst="rect">
            <a:avLst/>
          </a:prstGeom>
          <a:noFill/>
        </p:spPr>
      </p:pic>
      <p:pic>
        <p:nvPicPr>
          <p:cNvPr id="8" name="Picture 7" descr="Y:\Javier Rocha\03 CONSTRUCCION 2016-2021\08 LOGOTIPOS DE GOBIERNO\PLECAS Y DISEÑOS\franja azul cielo.png"/>
          <p:cNvPicPr>
            <a:picLocks noChangeAspect="1" noChangeArrowheads="1"/>
          </p:cNvPicPr>
          <p:nvPr/>
        </p:nvPicPr>
        <p:blipFill>
          <a:blip r:embed="rId3" cstate="print"/>
          <a:srcRect/>
          <a:stretch>
            <a:fillRect/>
          </a:stretch>
        </p:blipFill>
        <p:spPr bwMode="auto">
          <a:xfrm>
            <a:off x="108012" y="2564904"/>
            <a:ext cx="8676964" cy="1224136"/>
          </a:xfrm>
          <a:prstGeom prst="rect">
            <a:avLst/>
          </a:prstGeom>
          <a:noFill/>
          <a:effectLst>
            <a:outerShdw blurRad="317500" dist="152400" dir="5400000" sx="103000" sy="103000" algn="t" rotWithShape="0">
              <a:prstClr val="black">
                <a:alpha val="27000"/>
              </a:prstClr>
            </a:outerShdw>
          </a:effectLst>
        </p:spPr>
      </p:pic>
      <p:pic>
        <p:nvPicPr>
          <p:cNvPr id="13" name="20 Imagen" descr="logo Gob Edo JC.png"/>
          <p:cNvPicPr>
            <a:picLocks noChangeAspect="1"/>
          </p:cNvPicPr>
          <p:nvPr/>
        </p:nvPicPr>
        <p:blipFill>
          <a:blip r:embed="rId4" cstate="print"/>
          <a:srcRect l="39058" t="11810" r="34883" b="26050"/>
          <a:stretch>
            <a:fillRect/>
          </a:stretch>
        </p:blipFill>
        <p:spPr bwMode="auto">
          <a:xfrm>
            <a:off x="8100392" y="5985284"/>
            <a:ext cx="1187214" cy="720080"/>
          </a:xfrm>
          <a:prstGeom prst="rect">
            <a:avLst/>
          </a:prstGeom>
          <a:noFill/>
          <a:ln w="9525">
            <a:noFill/>
            <a:miter lim="800000"/>
            <a:headEnd/>
            <a:tailEnd/>
          </a:ln>
        </p:spPr>
      </p:pic>
      <p:pic>
        <p:nvPicPr>
          <p:cNvPr id="6" name="Picture 2" descr="Y:\Javier Rocha\03 CONSTRUCCION 2016-2021\02 DIRECCION\03 PRESENTACIONES\05 24-05-17 FORO DE CONSULTA INFRAESTRUCTURA 2030\00 MATERIAL DE APOYO\2 Tema Vision Desarrollo.png"/>
          <p:cNvPicPr>
            <a:picLocks noChangeAspect="1" noChangeArrowheads="1"/>
          </p:cNvPicPr>
          <p:nvPr/>
        </p:nvPicPr>
        <p:blipFill>
          <a:blip r:embed="rId5" cstate="print"/>
          <a:srcRect l="35499" t="46241" r="28644" b="24557"/>
          <a:stretch>
            <a:fillRect/>
          </a:stretch>
        </p:blipFill>
        <p:spPr bwMode="auto">
          <a:xfrm>
            <a:off x="215515" y="2744924"/>
            <a:ext cx="8400941" cy="1008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Y:\Javier Rocha\03 CONSTRUCCION 2016-2021\08 LOGOTIPOS DE GOBIERNO\PLECAS Y DISEÑOS\franja azul cielo.png"/>
          <p:cNvPicPr>
            <a:picLocks noChangeAspect="1" noChangeArrowheads="1"/>
          </p:cNvPicPr>
          <p:nvPr/>
        </p:nvPicPr>
        <p:blipFill>
          <a:blip r:embed="rId2"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4" name="20 Imagen" descr="logo Gob Edo JC.png"/>
          <p:cNvPicPr>
            <a:picLocks noChangeAspect="1"/>
          </p:cNvPicPr>
          <p:nvPr/>
        </p:nvPicPr>
        <p:blipFill>
          <a:blip r:embed="rId3" cstate="print"/>
          <a:srcRect l="39058" t="11810" r="34883" b="26050"/>
          <a:stretch>
            <a:fillRect/>
          </a:stretch>
        </p:blipFill>
        <p:spPr bwMode="auto">
          <a:xfrm>
            <a:off x="107504" y="332656"/>
            <a:ext cx="1187214" cy="720080"/>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sp>
        <p:nvSpPr>
          <p:cNvPr id="11" name="10 CuadroTexto"/>
          <p:cNvSpPr txBox="1"/>
          <p:nvPr/>
        </p:nvSpPr>
        <p:spPr>
          <a:xfrm>
            <a:off x="251520" y="1743199"/>
            <a:ext cx="8604956" cy="461665"/>
          </a:xfrm>
          <a:prstGeom prst="rect">
            <a:avLst/>
          </a:prstGeom>
          <a:noFill/>
        </p:spPr>
        <p:txBody>
          <a:bodyPr wrap="square" rtlCol="0">
            <a:spAutoFit/>
          </a:bodyPr>
          <a:lstStyle/>
          <a:p>
            <a:pPr algn="just"/>
            <a:r>
              <a:rPr lang="es-MX" sz="2400" b="1" dirty="0" smtClean="0"/>
              <a:t>Nuestra Visión al Futuro:</a:t>
            </a:r>
            <a:endParaRPr lang="es-MX" sz="2400" b="1" dirty="0"/>
          </a:p>
        </p:txBody>
      </p:sp>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8434" name="Picture 2" descr="Y:\Javier Rocha\03 CONSTRUCCION 2016-2021\02 DIRECCION\03 PRESENTACIONES\05 24-05-17 FORO DE CONSULTA INFRAESTRUCTURA 2030\00 MATERIAL DE APOYO\2 Tema Vision Desarrollo.png"/>
          <p:cNvPicPr>
            <a:picLocks noChangeAspect="1" noChangeArrowheads="1"/>
          </p:cNvPicPr>
          <p:nvPr/>
        </p:nvPicPr>
        <p:blipFill>
          <a:blip r:embed="rId5" cstate="print"/>
          <a:srcRect l="35499" t="46241" r="28644" b="24557"/>
          <a:stretch>
            <a:fillRect/>
          </a:stretch>
        </p:blipFill>
        <p:spPr bwMode="auto">
          <a:xfrm>
            <a:off x="3491880" y="404664"/>
            <a:ext cx="5220580" cy="626469"/>
          </a:xfrm>
          <a:prstGeom prst="rect">
            <a:avLst/>
          </a:prstGeom>
          <a:noFill/>
        </p:spPr>
      </p:pic>
      <p:sp>
        <p:nvSpPr>
          <p:cNvPr id="10" name="9 CuadroTexto"/>
          <p:cNvSpPr txBox="1"/>
          <p:nvPr/>
        </p:nvSpPr>
        <p:spPr>
          <a:xfrm>
            <a:off x="287524" y="2424948"/>
            <a:ext cx="8604956" cy="3416320"/>
          </a:xfrm>
          <a:prstGeom prst="rect">
            <a:avLst/>
          </a:prstGeom>
          <a:noFill/>
        </p:spPr>
        <p:txBody>
          <a:bodyPr wrap="square" rtlCol="0">
            <a:spAutoFit/>
          </a:bodyPr>
          <a:lstStyle/>
          <a:p>
            <a:pPr algn="just"/>
            <a:r>
              <a:rPr lang="es-MX" sz="2400" dirty="0" smtClean="0"/>
              <a:t>Lograr un Estado íntegro, libre, justo, democrático, incluyente, referencial, con un crecimiento vigoroso, con bienestar, prosperidad, paz y oportunidades para todos sus habitantes.</a:t>
            </a:r>
          </a:p>
          <a:p>
            <a:pPr algn="just"/>
            <a:endParaRPr lang="es-MX" sz="2400" dirty="0" smtClean="0"/>
          </a:p>
          <a:p>
            <a:pPr algn="just"/>
            <a:r>
              <a:rPr lang="es-MX" sz="2400" dirty="0" smtClean="0"/>
              <a:t>Que cuente con una sociedad participativa, solidaria y respetuosa de los derechos humanos, con una economía vigorosa, innovadora y sustentable y buena calidad de vida, donde todas y todos vivimos en paz, con libertad y entusiasmo. </a:t>
            </a:r>
          </a:p>
          <a:p>
            <a:pPr algn="just"/>
            <a:endParaRPr lang="es-MX"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left)">
                                      <p:cBhvr>
                                        <p:cTn id="14" dur="1000"/>
                                        <p:tgtEl>
                                          <p:spTgt spid="18434"/>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Y:\Javier Rocha\03 CONSTRUCCION 2016-2021\08 LOGOTIPOS DE GOBIERNO\PLECAS Y DISEÑOS\franja azul cielo.png"/>
          <p:cNvPicPr>
            <a:picLocks noChangeAspect="1" noChangeArrowheads="1"/>
          </p:cNvPicPr>
          <p:nvPr/>
        </p:nvPicPr>
        <p:blipFill>
          <a:blip r:embed="rId2"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4" name="20 Imagen" descr="logo Gob Edo JC.png"/>
          <p:cNvPicPr>
            <a:picLocks noChangeAspect="1"/>
          </p:cNvPicPr>
          <p:nvPr/>
        </p:nvPicPr>
        <p:blipFill>
          <a:blip r:embed="rId3" cstate="print"/>
          <a:srcRect l="39058" t="11810" r="34883" b="26050"/>
          <a:stretch>
            <a:fillRect/>
          </a:stretch>
        </p:blipFill>
        <p:spPr bwMode="auto">
          <a:xfrm>
            <a:off x="107504" y="332656"/>
            <a:ext cx="1187214" cy="720080"/>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sp>
        <p:nvSpPr>
          <p:cNvPr id="11" name="10 CuadroTexto"/>
          <p:cNvSpPr txBox="1"/>
          <p:nvPr/>
        </p:nvSpPr>
        <p:spPr>
          <a:xfrm>
            <a:off x="251520" y="1376772"/>
            <a:ext cx="8604956" cy="461665"/>
          </a:xfrm>
          <a:prstGeom prst="rect">
            <a:avLst/>
          </a:prstGeom>
          <a:noFill/>
        </p:spPr>
        <p:txBody>
          <a:bodyPr wrap="square" rtlCol="0">
            <a:spAutoFit/>
          </a:bodyPr>
          <a:lstStyle/>
          <a:p>
            <a:pPr algn="just"/>
            <a:r>
              <a:rPr lang="es-MX" sz="2400" b="1" dirty="0" smtClean="0"/>
              <a:t>Chihuahua en el 2030:</a:t>
            </a:r>
            <a:endParaRPr lang="es-MX" sz="2400" b="1" dirty="0"/>
          </a:p>
        </p:txBody>
      </p:sp>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8434" name="Picture 2" descr="Y:\Javier Rocha\03 CONSTRUCCION 2016-2021\02 DIRECCION\03 PRESENTACIONES\05 24-05-17 FORO DE CONSULTA INFRAESTRUCTURA 2030\00 MATERIAL DE APOYO\2 Tema Vision Desarrollo.png"/>
          <p:cNvPicPr>
            <a:picLocks noChangeAspect="1" noChangeArrowheads="1"/>
          </p:cNvPicPr>
          <p:nvPr/>
        </p:nvPicPr>
        <p:blipFill>
          <a:blip r:embed="rId5" cstate="print"/>
          <a:srcRect l="35499" t="46241" r="28644" b="24557"/>
          <a:stretch>
            <a:fillRect/>
          </a:stretch>
        </p:blipFill>
        <p:spPr bwMode="auto">
          <a:xfrm>
            <a:off x="3491880" y="404664"/>
            <a:ext cx="5220580" cy="626469"/>
          </a:xfrm>
          <a:prstGeom prst="rect">
            <a:avLst/>
          </a:prstGeom>
          <a:noFill/>
        </p:spPr>
      </p:pic>
      <p:sp>
        <p:nvSpPr>
          <p:cNvPr id="10" name="9 CuadroTexto"/>
          <p:cNvSpPr txBox="1"/>
          <p:nvPr/>
        </p:nvSpPr>
        <p:spPr>
          <a:xfrm>
            <a:off x="539552" y="1844824"/>
            <a:ext cx="8136904" cy="646331"/>
          </a:xfrm>
          <a:prstGeom prst="rect">
            <a:avLst/>
          </a:prstGeom>
          <a:noFill/>
        </p:spPr>
        <p:txBody>
          <a:bodyPr wrap="square" rtlCol="0">
            <a:spAutoFit/>
          </a:bodyPr>
          <a:lstStyle/>
          <a:p>
            <a:pPr algn="just"/>
            <a:r>
              <a:rPr lang="es-MX" dirty="0" smtClean="0"/>
              <a:t>- Un Estado que aprovecha su ubicación geográfica estratégica para detonar todo su potencial.</a:t>
            </a:r>
            <a:endParaRPr lang="es-MX" dirty="0"/>
          </a:p>
        </p:txBody>
      </p:sp>
      <p:sp>
        <p:nvSpPr>
          <p:cNvPr id="21" name="20 CuadroTexto"/>
          <p:cNvSpPr txBox="1"/>
          <p:nvPr/>
        </p:nvSpPr>
        <p:spPr>
          <a:xfrm>
            <a:off x="539552" y="2568386"/>
            <a:ext cx="8136904" cy="646331"/>
          </a:xfrm>
          <a:prstGeom prst="rect">
            <a:avLst/>
          </a:prstGeom>
          <a:noFill/>
        </p:spPr>
        <p:txBody>
          <a:bodyPr wrap="square" rtlCol="0">
            <a:spAutoFit/>
          </a:bodyPr>
          <a:lstStyle/>
          <a:p>
            <a:pPr algn="just"/>
            <a:r>
              <a:rPr lang="es-MX" dirty="0" smtClean="0"/>
              <a:t>- </a:t>
            </a:r>
            <a:r>
              <a:rPr lang="es-MX" dirty="0" smtClean="0"/>
              <a:t>Consolidación </a:t>
            </a:r>
            <a:r>
              <a:rPr lang="es-MX" dirty="0" smtClean="0"/>
              <a:t>del Corredor Económico del Norte, el cual impulsa el intercambio comercial entre los Estados Unidos de Norteamérica y los Estados  del Noroeste.</a:t>
            </a:r>
            <a:endParaRPr lang="es-MX" dirty="0"/>
          </a:p>
        </p:txBody>
      </p:sp>
      <p:sp>
        <p:nvSpPr>
          <p:cNvPr id="22" name="21 CuadroTexto"/>
          <p:cNvSpPr txBox="1"/>
          <p:nvPr/>
        </p:nvSpPr>
        <p:spPr>
          <a:xfrm>
            <a:off x="539552" y="3286725"/>
            <a:ext cx="8136904" cy="1200329"/>
          </a:xfrm>
          <a:prstGeom prst="rect">
            <a:avLst/>
          </a:prstGeom>
          <a:noFill/>
        </p:spPr>
        <p:txBody>
          <a:bodyPr wrap="square" rtlCol="0">
            <a:spAutoFit/>
          </a:bodyPr>
          <a:lstStyle/>
          <a:p>
            <a:pPr algn="just"/>
            <a:r>
              <a:rPr lang="es-MX" dirty="0" smtClean="0"/>
              <a:t>- Explotar nuestra ubicación geográfica para obtener preferencia logística al tener fortalecido el Eje Comercial Dallas – Ojinaga - Topolobampo, el cual impulsa el intercambio comercial de los Estados Unidos de Norteamérica hacia el Pacífico principalmente.</a:t>
            </a:r>
            <a:endParaRPr lang="es-MX" dirty="0"/>
          </a:p>
        </p:txBody>
      </p:sp>
      <p:sp>
        <p:nvSpPr>
          <p:cNvPr id="25" name="24 CuadroTexto"/>
          <p:cNvSpPr txBox="1"/>
          <p:nvPr/>
        </p:nvSpPr>
        <p:spPr>
          <a:xfrm>
            <a:off x="539552" y="5277978"/>
            <a:ext cx="8136904" cy="923330"/>
          </a:xfrm>
          <a:prstGeom prst="rect">
            <a:avLst/>
          </a:prstGeom>
          <a:noFill/>
        </p:spPr>
        <p:txBody>
          <a:bodyPr wrap="square" rtlCol="0">
            <a:spAutoFit/>
          </a:bodyPr>
          <a:lstStyle/>
          <a:p>
            <a:pPr algn="just"/>
            <a:r>
              <a:rPr lang="es-MX" dirty="0" smtClean="0"/>
              <a:t>- Contar con la infraestructura Férrea y Carretera la cual incentive al sistema de transporte  de mercancías por el Estado, y haciendo de este un detonante de la economía estatal. </a:t>
            </a:r>
            <a:endParaRPr lang="es-MX" dirty="0"/>
          </a:p>
        </p:txBody>
      </p:sp>
      <p:sp>
        <p:nvSpPr>
          <p:cNvPr id="26" name="25 CuadroTexto"/>
          <p:cNvSpPr txBox="1"/>
          <p:nvPr/>
        </p:nvSpPr>
        <p:spPr>
          <a:xfrm>
            <a:off x="539552" y="4546865"/>
            <a:ext cx="8136904" cy="646331"/>
          </a:xfrm>
          <a:prstGeom prst="rect">
            <a:avLst/>
          </a:prstGeom>
          <a:noFill/>
        </p:spPr>
        <p:txBody>
          <a:bodyPr wrap="square" rtlCol="0">
            <a:spAutoFit/>
          </a:bodyPr>
          <a:lstStyle/>
          <a:p>
            <a:pPr algn="just"/>
            <a:r>
              <a:rPr lang="es-MX" dirty="0" smtClean="0"/>
              <a:t>- Fructificar la conexión terrestre con los Estados vecinos gracias a las nuevas Carreteras Interestatales las cuales eficientizan y promueven la productividad.</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0"/>
                                        <p:tgtEl>
                                          <p:spTgt spid="10"/>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2000"/>
                                        <p:tgtEl>
                                          <p:spTgt spid="21"/>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2000"/>
                                        <p:tgtEl>
                                          <p:spTgt spid="22"/>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2000"/>
                                        <p:tgtEl>
                                          <p:spTgt spid="26"/>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1" grpId="0"/>
      <p:bldP spid="2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Y:\Javier Rocha\03 CONSTRUCCION 2016-2021\08 LOGOTIPOS DE GOBIERNO\PLECAS Y DISEÑOS\franja azul cielo.png"/>
          <p:cNvPicPr>
            <a:picLocks noChangeAspect="1" noChangeArrowheads="1"/>
          </p:cNvPicPr>
          <p:nvPr/>
        </p:nvPicPr>
        <p:blipFill>
          <a:blip r:embed="rId2" cstate="print"/>
          <a:srcRect/>
          <a:stretch>
            <a:fillRect/>
          </a:stretch>
        </p:blipFill>
        <p:spPr bwMode="auto">
          <a:xfrm>
            <a:off x="215516" y="224644"/>
            <a:ext cx="8676964" cy="900100"/>
          </a:xfrm>
          <a:prstGeom prst="rect">
            <a:avLst/>
          </a:prstGeom>
          <a:noFill/>
          <a:effectLst>
            <a:outerShdw blurRad="317500" dist="152400" dir="5400000" sx="103000" sy="103000" algn="t" rotWithShape="0">
              <a:prstClr val="black">
                <a:alpha val="27000"/>
              </a:prstClr>
            </a:outerShdw>
          </a:effectLst>
        </p:spPr>
      </p:pic>
      <p:pic>
        <p:nvPicPr>
          <p:cNvPr id="24" name="20 Imagen" descr="logo Gob Edo JC.png"/>
          <p:cNvPicPr>
            <a:picLocks noChangeAspect="1"/>
          </p:cNvPicPr>
          <p:nvPr/>
        </p:nvPicPr>
        <p:blipFill>
          <a:blip r:embed="rId3" cstate="print"/>
          <a:srcRect l="39058" t="11810" r="34883" b="26050"/>
          <a:stretch>
            <a:fillRect/>
          </a:stretch>
        </p:blipFill>
        <p:spPr bwMode="auto">
          <a:xfrm>
            <a:off x="107504" y="332656"/>
            <a:ext cx="1187214" cy="720080"/>
          </a:xfrm>
          <a:prstGeom prst="rect">
            <a:avLst/>
          </a:prstGeom>
          <a:noFill/>
          <a:ln w="9525">
            <a:noFill/>
            <a:miter lim="800000"/>
            <a:headEnd/>
            <a:tailEnd/>
          </a:ln>
        </p:spPr>
      </p:pic>
      <p:pic>
        <p:nvPicPr>
          <p:cNvPr id="1030" name="Picture 6" descr="Y:\Javier Rocha\03 CONSTRUCCION 2016-2021\08 LOGOTIPOS DE GOBIERNO\PLECAS Y DISEÑOS\Diseño Pleca Azul Inf Corral.png"/>
          <p:cNvPicPr>
            <a:picLocks noChangeAspect="1" noChangeArrowheads="1"/>
          </p:cNvPicPr>
          <p:nvPr/>
        </p:nvPicPr>
        <p:blipFill>
          <a:blip r:embed="rId4" cstate="print"/>
          <a:srcRect b="2801"/>
          <a:stretch>
            <a:fillRect/>
          </a:stretch>
        </p:blipFill>
        <p:spPr bwMode="auto">
          <a:xfrm>
            <a:off x="0" y="6465291"/>
            <a:ext cx="9144000" cy="392709"/>
          </a:xfrm>
          <a:prstGeom prst="rect">
            <a:avLst/>
          </a:prstGeom>
          <a:noFill/>
        </p:spPr>
      </p:pic>
      <p:sp>
        <p:nvSpPr>
          <p:cNvPr id="2050" name="AutoShape 2"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4" name="AutoShape 6" descr="Resultado de imagen para signo de pe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8434" name="Picture 2" descr="Y:\Javier Rocha\03 CONSTRUCCION 2016-2021\02 DIRECCION\03 PRESENTACIONES\05 24-05-17 FORO DE CONSULTA INFRAESTRUCTURA 2030\00 MATERIAL DE APOYO\2 Tema Vision Desarrollo.png"/>
          <p:cNvPicPr>
            <a:picLocks noChangeAspect="1" noChangeArrowheads="1"/>
          </p:cNvPicPr>
          <p:nvPr/>
        </p:nvPicPr>
        <p:blipFill>
          <a:blip r:embed="rId5" cstate="print"/>
          <a:srcRect l="35499" t="46241" r="28644" b="24557"/>
          <a:stretch>
            <a:fillRect/>
          </a:stretch>
        </p:blipFill>
        <p:spPr bwMode="auto">
          <a:xfrm>
            <a:off x="3491880" y="404664"/>
            <a:ext cx="5220580" cy="626469"/>
          </a:xfrm>
          <a:prstGeom prst="rect">
            <a:avLst/>
          </a:prstGeom>
          <a:noFill/>
        </p:spPr>
      </p:pic>
      <p:sp>
        <p:nvSpPr>
          <p:cNvPr id="15" name="14 CuadroTexto"/>
          <p:cNvSpPr txBox="1"/>
          <p:nvPr/>
        </p:nvSpPr>
        <p:spPr>
          <a:xfrm>
            <a:off x="539552" y="1846565"/>
            <a:ext cx="8136904" cy="954107"/>
          </a:xfrm>
          <a:prstGeom prst="rect">
            <a:avLst/>
          </a:prstGeom>
          <a:noFill/>
        </p:spPr>
        <p:txBody>
          <a:bodyPr wrap="square" rtlCol="0">
            <a:spAutoFit/>
          </a:bodyPr>
          <a:lstStyle/>
          <a:p>
            <a:pPr algn="just"/>
            <a:r>
              <a:rPr lang="es-MX" dirty="0" smtClean="0"/>
              <a:t>- Contar con una frontera norte más dinámica, en especial Cd. Juárez, al ser una comunidad vibrante, pujante y trabajadora la cual no dependa ya en su mayoría de la Industria manufacturera y diversifique su actividad económica.</a:t>
            </a:r>
            <a:endParaRPr lang="es-MX" dirty="0">
              <a:solidFill>
                <a:srgbClr val="FF0000"/>
              </a:solidFill>
            </a:endParaRPr>
          </a:p>
        </p:txBody>
      </p:sp>
      <p:sp>
        <p:nvSpPr>
          <p:cNvPr id="16" name="15 CuadroTexto"/>
          <p:cNvSpPr txBox="1"/>
          <p:nvPr/>
        </p:nvSpPr>
        <p:spPr>
          <a:xfrm>
            <a:off x="539552" y="2881572"/>
            <a:ext cx="8136904" cy="954107"/>
          </a:xfrm>
          <a:prstGeom prst="rect">
            <a:avLst/>
          </a:prstGeom>
          <a:noFill/>
        </p:spPr>
        <p:txBody>
          <a:bodyPr wrap="square" rtlCol="0">
            <a:spAutoFit/>
          </a:bodyPr>
          <a:lstStyle/>
          <a:p>
            <a:pPr algn="just"/>
            <a:r>
              <a:rPr lang="es-MX" dirty="0" smtClean="0"/>
              <a:t>- Un Estado el cual cuente con un sistema de transporte urbano eficiente, bien planeado y al alcance de todos, que permita que la población deje sus vehículos en beneficio de su economía y del medio ambiente.</a:t>
            </a:r>
            <a:endParaRPr lang="es-MX" sz="2000" dirty="0"/>
          </a:p>
        </p:txBody>
      </p:sp>
      <p:sp>
        <p:nvSpPr>
          <p:cNvPr id="17" name="16 CuadroTexto"/>
          <p:cNvSpPr txBox="1"/>
          <p:nvPr/>
        </p:nvSpPr>
        <p:spPr>
          <a:xfrm>
            <a:off x="539552" y="4797152"/>
            <a:ext cx="8136904" cy="646331"/>
          </a:xfrm>
          <a:prstGeom prst="rect">
            <a:avLst/>
          </a:prstGeom>
          <a:noFill/>
        </p:spPr>
        <p:txBody>
          <a:bodyPr wrap="square" rtlCol="0">
            <a:spAutoFit/>
          </a:bodyPr>
          <a:lstStyle/>
          <a:p>
            <a:pPr algn="just"/>
            <a:r>
              <a:rPr lang="es-MX" dirty="0" smtClean="0"/>
              <a:t>- Chihuahua cuenta con un creciente sector turístico  e industrial que complementa  su desarrollo.</a:t>
            </a:r>
            <a:endParaRPr lang="es-MX" dirty="0"/>
          </a:p>
        </p:txBody>
      </p:sp>
      <p:sp>
        <p:nvSpPr>
          <p:cNvPr id="18" name="17 CuadroTexto"/>
          <p:cNvSpPr txBox="1"/>
          <p:nvPr/>
        </p:nvSpPr>
        <p:spPr>
          <a:xfrm>
            <a:off x="539552" y="3940024"/>
            <a:ext cx="8136904" cy="646331"/>
          </a:xfrm>
          <a:prstGeom prst="rect">
            <a:avLst/>
          </a:prstGeom>
          <a:noFill/>
        </p:spPr>
        <p:txBody>
          <a:bodyPr wrap="square" rtlCol="0">
            <a:spAutoFit/>
          </a:bodyPr>
          <a:lstStyle/>
          <a:p>
            <a:pPr algn="just"/>
            <a:r>
              <a:rPr lang="es-MX" dirty="0" smtClean="0"/>
              <a:t>- Un Estado fortalecido en el ámbito de las comunicaciones, el desarrollo urbano y el agua, consientes del cuidado del medio ambiente y la sustentabilidad del Estado.</a:t>
            </a:r>
            <a:endParaRPr lang="es-MX"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2000"/>
                                        <p:tgtEl>
                                          <p:spTgt spid="16"/>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2000"/>
                                        <p:tgtEl>
                                          <p:spTgt spid="18"/>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3129</TotalTime>
  <Words>2983</Words>
  <Application>Microsoft Office PowerPoint</Application>
  <PresentationFormat>Presentación en pantalla (4:3)</PresentationFormat>
  <Paragraphs>357</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Anexo 1 – Corredor Económico del Norte</vt:lpstr>
      <vt:lpstr>Anexo 2 – Corredor Dallas – Ojinaga - Topolobampo</vt:lpstr>
      <vt:lpstr>Anexo 3 – Carreteras Interestatales</vt:lpstr>
      <vt:lpstr>Anexo 4 – Infraestructura Fronteriza</vt:lpstr>
      <vt:lpstr>Anexo 5 – Infraestructura Ferroviaria</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Ing. Javier Rocha Arévalo</dc:creator>
  <cp:lastModifiedBy>Ing. Javier Rocha Arévalo</cp:lastModifiedBy>
  <cp:revision>340</cp:revision>
  <dcterms:created xsi:type="dcterms:W3CDTF">2017-05-24T18:45:24Z</dcterms:created>
  <dcterms:modified xsi:type="dcterms:W3CDTF">2017-06-23T21:42:37Z</dcterms:modified>
</cp:coreProperties>
</file>