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16"/>
  </p:notesMasterIdLst>
  <p:sldIdLst>
    <p:sldId id="576" r:id="rId2"/>
    <p:sldId id="717" r:id="rId3"/>
    <p:sldId id="713" r:id="rId4"/>
    <p:sldId id="714" r:id="rId5"/>
    <p:sldId id="698" r:id="rId6"/>
    <p:sldId id="691" r:id="rId7"/>
    <p:sldId id="690" r:id="rId8"/>
    <p:sldId id="701" r:id="rId9"/>
    <p:sldId id="718" r:id="rId10"/>
    <p:sldId id="715" r:id="rId11"/>
    <p:sldId id="719" r:id="rId12"/>
    <p:sldId id="707" r:id="rId13"/>
    <p:sldId id="693" r:id="rId14"/>
    <p:sldId id="578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8BF42AA-1D6E-4C7E-B49E-F263C1F33CFC}">
          <p14:sldIdLst>
            <p14:sldId id="576"/>
            <p14:sldId id="717"/>
            <p14:sldId id="713"/>
            <p14:sldId id="714"/>
            <p14:sldId id="698"/>
            <p14:sldId id="691"/>
            <p14:sldId id="690"/>
            <p14:sldId id="701"/>
            <p14:sldId id="718"/>
            <p14:sldId id="715"/>
            <p14:sldId id="719"/>
            <p14:sldId id="707"/>
            <p14:sldId id="693"/>
            <p14:sldId id="5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29E0A"/>
    <a:srgbClr val="640000"/>
    <a:srgbClr val="436400"/>
    <a:srgbClr val="4EB80C"/>
    <a:srgbClr val="FF5B5B"/>
    <a:srgbClr val="29B61A"/>
    <a:srgbClr val="FF7C80"/>
    <a:srgbClr val="C4985B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2146" autoAdjust="0"/>
  </p:normalViewPr>
  <p:slideViewPr>
    <p:cSldViewPr>
      <p:cViewPr varScale="1">
        <p:scale>
          <a:sx n="84" d="100"/>
          <a:sy n="84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ENER\Documents\P%20-%20SEN\06%20-%20NREL\15%20-%20LTE%20GD\03-%20RP\Int\Sin%20Eje\De%20EV\Book1_bon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18-4FD7-AF7C-B202DE32E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18-4FD7-AF7C-B202DE32E7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18-4FD7-AF7C-B202DE32E7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18-4FD7-AF7C-B202DE32E7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18-4FD7-AF7C-B202DE32E7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028352"/>
        <c:axId val="119038336"/>
      </c:barChart>
      <c:catAx>
        <c:axId val="11902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038336"/>
        <c:crosses val="autoZero"/>
        <c:auto val="1"/>
        <c:lblAlgn val="ctr"/>
        <c:lblOffset val="100"/>
        <c:noMultiLvlLbl val="0"/>
      </c:catAx>
      <c:valAx>
        <c:axId val="119038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0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Capacidad histórica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5-41CE-9780-F072A2E458C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5-41CE-9780-F072A2E458C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5-41CE-9780-F072A2E458C2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5-41CE-9780-F072A2E45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Sheet1!$B$4:$B$18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Sheet1!$C$4:$C$18</c:f>
              <c:numCache>
                <c:formatCode>_-* #,##0_-;\-* #,##0_-;_-* "-"??_-;_-@_-</c:formatCode>
                <c:ptCount val="15"/>
                <c:pt idx="0">
                  <c:v>3</c:v>
                </c:pt>
                <c:pt idx="1">
                  <c:v>24</c:v>
                </c:pt>
                <c:pt idx="2">
                  <c:v>145</c:v>
                </c:pt>
                <c:pt idx="3">
                  <c:v>812</c:v>
                </c:pt>
                <c:pt idx="4">
                  <c:v>4658</c:v>
                </c:pt>
                <c:pt idx="5">
                  <c:v>14858</c:v>
                </c:pt>
                <c:pt idx="6">
                  <c:v>29131</c:v>
                </c:pt>
                <c:pt idx="7">
                  <c:v>61876</c:v>
                </c:pt>
                <c:pt idx="8">
                  <c:v>117539</c:v>
                </c:pt>
                <c:pt idx="9">
                  <c:v>247604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2F5-41CE-9780-F072A2E458C2}"/>
            </c:ext>
          </c:extLst>
        </c:ser>
        <c:ser>
          <c:idx val="2"/>
          <c:order val="1"/>
          <c:tx>
            <c:v>Proyección CRE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5-41CE-9780-F072A2E458C2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5-41CE-9780-F072A2E45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Sheet1!$B$4:$B$18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Sheet1!$D$4:$D$18</c:f>
              <c:numCache>
                <c:formatCode>General</c:formatCode>
                <c:ptCount val="15"/>
                <c:pt idx="9" formatCode="_-* #,##0_-;\-* #,##0_-;_-* &quot;-&quot;??_-;_-@_-">
                  <c:v>247604</c:v>
                </c:pt>
                <c:pt idx="10" formatCode="_-* #,##0_-;\-* #,##0_-;_-* &quot;-&quot;??_-;_-@_-">
                  <c:v>458000</c:v>
                </c:pt>
                <c:pt idx="11" formatCode="_-* #,##0_-;\-* #,##0_-;_-* &quot;-&quot;??_-;_-@_-">
                  <c:v>747669</c:v>
                </c:pt>
                <c:pt idx="12" formatCode="_-* #,##0_-;\-* #,##0_-;_-* &quot;-&quot;??_-;_-@_-">
                  <c:v>1191639</c:v>
                </c:pt>
                <c:pt idx="13" formatCode="#,##0">
                  <c:v>1812245</c:v>
                </c:pt>
                <c:pt idx="14" formatCode="_-* #,##0_-;\-* #,##0_-;_-* &quot;-&quot;??_-;_-@_-">
                  <c:v>2651163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2F5-41CE-9780-F072A2E45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46208"/>
        <c:axId val="11884774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Sheet1!$B$4:$B$18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Sheet1!$B$4:$B$18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2F5-41CE-9780-F072A2E458C2}"/>
                  </c:ext>
                </c:extLst>
              </c15:ser>
            </c15:filteredLineSeries>
          </c:ext>
        </c:extLst>
      </c:lineChart>
      <c:catAx>
        <c:axId val="1188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847744"/>
        <c:crosses val="autoZero"/>
        <c:auto val="1"/>
        <c:lblAlgn val="ctr"/>
        <c:lblOffset val="100"/>
        <c:noMultiLvlLbl val="0"/>
      </c:catAx>
      <c:valAx>
        <c:axId val="11884774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/>
                  <a:t>kW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crossAx val="11884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06428540288774E-2"/>
          <c:y val="3.3782897579281317E-2"/>
          <c:w val="0.92067347872258498"/>
          <c:h val="0.7061432377534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F0-49A0-A347-8BB33C47A9B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F0-49A0-A347-8BB33C47A9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F0-49A0-A347-8BB33C47A9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F0-49A0-A347-8BB33C47A9B4}"/>
              </c:ext>
            </c:extLst>
          </c:dPt>
          <c:dPt>
            <c:idx val="4"/>
            <c:invertIfNegative val="0"/>
            <c:bubble3D val="0"/>
            <c:spPr>
              <a:solidFill>
                <a:srgbClr val="3B4A1E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F0-49A0-A347-8BB33C47A9B4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1,005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F0-49A0-A347-8BB33C47A9B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F0-49A0-A347-8BB33C47A9B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908.6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F0-49A0-A347-8BB33C47A9B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/>
                      <a:t>1,658.60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F0-49A0-A347-8BB33C47A9B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F0-49A0-A347-8BB33C47A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Mexico</c:v>
                </c:pt>
                <c:pt idx="1">
                  <c:v>Prospectiva México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908</c:v>
                </c:pt>
                <c:pt idx="1">
                  <c:v>1658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FF0-49A0-A347-8BB33C4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9080448"/>
        <c:axId val="119081984"/>
      </c:barChart>
      <c:catAx>
        <c:axId val="11908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081984"/>
        <c:crosses val="autoZero"/>
        <c:auto val="1"/>
        <c:lblAlgn val="ctr"/>
        <c:lblOffset val="100"/>
        <c:noMultiLvlLbl val="0"/>
      </c:catAx>
      <c:valAx>
        <c:axId val="1190819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190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B34AE-AC7D-4D15-BCCD-23D8E36C15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B0EDA7A-13FB-4B48-A136-E3799293CA3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432000" algn="l"/>
          <a:r>
            <a:rPr lang="es-MX" sz="1200" b="1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1. </a:t>
          </a:r>
          <a:r>
            <a:rPr lang="es-MX" sz="1200" b="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Aumentar la capacidad instalada y la generación de energías limpias</a:t>
          </a:r>
        </a:p>
      </dgm:t>
    </dgm:pt>
    <dgm:pt modelId="{0981C414-C60A-43CB-AA0C-C044F4E7DB66}" type="parTrans" cxnId="{688FD890-6218-4C7C-99DE-70AAC7FD8C8D}">
      <dgm:prSet/>
      <dgm:spPr/>
      <dgm:t>
        <a:bodyPr/>
        <a:lstStyle/>
        <a:p>
          <a:endParaRPr lang="es-MX" sz="1200"/>
        </a:p>
      </dgm:t>
    </dgm:pt>
    <dgm:pt modelId="{1A29F27A-909B-46CD-B6A2-83DE528EDB3B}" type="sibTrans" cxnId="{688FD890-6218-4C7C-99DE-70AAC7FD8C8D}">
      <dgm:prSet/>
      <dgm:spPr/>
      <dgm:t>
        <a:bodyPr/>
        <a:lstStyle/>
        <a:p>
          <a:endParaRPr lang="es-MX" sz="1200"/>
        </a:p>
      </dgm:t>
    </dgm:pt>
    <dgm:pt modelId="{1B3BEAF8-043C-4870-A56B-926021E9637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432000" algn="l"/>
          <a:r>
            <a:rPr lang="es-MX" sz="1200" b="1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3. </a:t>
          </a:r>
          <a:r>
            <a:rPr lang="es-MX" sz="1200" b="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Impulsar el desarrollo tecnológico, de talento y cadenas de valor</a:t>
          </a:r>
        </a:p>
      </dgm:t>
    </dgm:pt>
    <dgm:pt modelId="{CEA84EEA-E0F8-45A8-9DDF-EF62B0A1CB7E}" type="parTrans" cxnId="{60C40E2A-3435-4541-AEC3-31C22114E290}">
      <dgm:prSet/>
      <dgm:spPr/>
      <dgm:t>
        <a:bodyPr/>
        <a:lstStyle/>
        <a:p>
          <a:endParaRPr lang="es-MX" sz="1200"/>
        </a:p>
      </dgm:t>
    </dgm:pt>
    <dgm:pt modelId="{490ABC2C-537B-4940-AA4F-99D01150EE19}" type="sibTrans" cxnId="{60C40E2A-3435-4541-AEC3-31C22114E290}">
      <dgm:prSet/>
      <dgm:spPr/>
      <dgm:t>
        <a:bodyPr/>
        <a:lstStyle/>
        <a:p>
          <a:endParaRPr lang="es-MX" sz="1200"/>
        </a:p>
      </dgm:t>
    </dgm:pt>
    <dgm:pt modelId="{26772D32-FFCE-4711-8FDA-E0D510FBCE8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432000" algn="l"/>
          <a:r>
            <a:rPr lang="es-MX" sz="1200" b="1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4. </a:t>
          </a:r>
          <a:r>
            <a:rPr lang="es-MX" sz="1200" b="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Democratizar al acceso a las energías limpias</a:t>
          </a:r>
        </a:p>
      </dgm:t>
    </dgm:pt>
    <dgm:pt modelId="{8176FC73-2769-4423-9D11-2348C43428E9}" type="parTrans" cxnId="{E77D9204-03DA-477F-9FE2-8AD22218D24A}">
      <dgm:prSet/>
      <dgm:spPr/>
      <dgm:t>
        <a:bodyPr/>
        <a:lstStyle/>
        <a:p>
          <a:endParaRPr lang="es-MX" sz="1200"/>
        </a:p>
      </dgm:t>
    </dgm:pt>
    <dgm:pt modelId="{3A855D89-5ACF-47C8-BC7D-B426BC8A5167}" type="sibTrans" cxnId="{E77D9204-03DA-477F-9FE2-8AD22218D24A}">
      <dgm:prSet/>
      <dgm:spPr/>
      <dgm:t>
        <a:bodyPr/>
        <a:lstStyle/>
        <a:p>
          <a:endParaRPr lang="es-MX" sz="1200"/>
        </a:p>
      </dgm:t>
    </dgm:pt>
    <dgm:pt modelId="{41E50035-B155-45E7-997E-C840CC7615D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432000" algn="l"/>
          <a:r>
            <a:rPr lang="es-MX" sz="1200" b="1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2. </a:t>
          </a:r>
          <a:r>
            <a:rPr lang="es-MX" sz="1200" b="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Expandir y modernizar la Infraestructura e incrementar la Generación Distribuida y Almacenamiento</a:t>
          </a:r>
        </a:p>
      </dgm:t>
    </dgm:pt>
    <dgm:pt modelId="{2A10CE2C-B33C-4D8F-9A77-ADF7C4F0ACE0}" type="parTrans" cxnId="{F3DD61D6-ADC7-459B-9BC4-9F35752886D2}">
      <dgm:prSet/>
      <dgm:spPr/>
      <dgm:t>
        <a:bodyPr/>
        <a:lstStyle/>
        <a:p>
          <a:endParaRPr lang="es-MX" sz="1200"/>
        </a:p>
      </dgm:t>
    </dgm:pt>
    <dgm:pt modelId="{3398EB4F-ED42-4E58-8A1D-A9663136E056}" type="sibTrans" cxnId="{F3DD61D6-ADC7-459B-9BC4-9F35752886D2}">
      <dgm:prSet/>
      <dgm:spPr/>
      <dgm:t>
        <a:bodyPr/>
        <a:lstStyle/>
        <a:p>
          <a:endParaRPr lang="es-MX" sz="1200"/>
        </a:p>
      </dgm:t>
    </dgm:pt>
    <dgm:pt modelId="{4127F306-5D65-4A95-87C6-6FD230041401}" type="pres">
      <dgm:prSet presAssocID="{E27B34AE-AC7D-4D15-BCCD-23D8E36C15D8}" presName="linearFlow" presStyleCnt="0">
        <dgm:presLayoutVars>
          <dgm:dir/>
          <dgm:resizeHandles val="exact"/>
        </dgm:presLayoutVars>
      </dgm:prSet>
      <dgm:spPr/>
    </dgm:pt>
    <dgm:pt modelId="{337909A7-264D-4AB3-A9D0-D3ADA9F48EA5}" type="pres">
      <dgm:prSet presAssocID="{8B0EDA7A-13FB-4B48-A136-E3799293CA33}" presName="composite" presStyleCnt="0"/>
      <dgm:spPr/>
    </dgm:pt>
    <dgm:pt modelId="{716AE4B0-4A87-483C-896D-6EF6DDC6A420}" type="pres">
      <dgm:prSet presAssocID="{8B0EDA7A-13FB-4B48-A136-E3799293CA33}" presName="imgShp" presStyleLbl="fgImgPlace1" presStyleIdx="0" presStyleCnt="4" custScaleX="248405" custScaleY="240628" custLinFactX="-100000" custLinFactNeighborX="-122863" custLinFactNeighborY="-5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35D0D89-4A09-4B5A-AAF4-DEF6A132709D}" type="pres">
      <dgm:prSet presAssocID="{8B0EDA7A-13FB-4B48-A136-E3799293CA33}" presName="txShp" presStyleLbl="node1" presStyleIdx="0" presStyleCnt="4" custScaleX="134249" custScaleY="184060" custLinFactNeighborX="40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B99A12-DEEC-4D7B-8DF9-363FAD871AB9}" type="pres">
      <dgm:prSet presAssocID="{1A29F27A-909B-46CD-B6A2-83DE528EDB3B}" presName="spacing" presStyleCnt="0"/>
      <dgm:spPr/>
    </dgm:pt>
    <dgm:pt modelId="{6A4333D7-345A-45E6-A2BE-9FA093B407DA}" type="pres">
      <dgm:prSet presAssocID="{41E50035-B155-45E7-997E-C840CC7615D9}" presName="composite" presStyleCnt="0"/>
      <dgm:spPr/>
    </dgm:pt>
    <dgm:pt modelId="{0EDCE248-C11B-4355-BC72-7857D4A28CBD}" type="pres">
      <dgm:prSet presAssocID="{41E50035-B155-45E7-997E-C840CC7615D9}" presName="imgShp" presStyleLbl="fgImgPlace1" presStyleIdx="1" presStyleCnt="4" custScaleX="248405" custScaleY="240628" custLinFactX="-100000" custLinFactNeighborX="-190638" custLinFactNeighborY="-20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664AFB7A-2926-458E-97C0-CB0F6058C3A5}" type="pres">
      <dgm:prSet presAssocID="{41E50035-B155-45E7-997E-C840CC7615D9}" presName="txShp" presStyleLbl="node1" presStyleIdx="1" presStyleCnt="4" custScaleX="134249" custScaleY="184060" custLinFactNeighborX="40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75946D-12C2-4164-AA7D-9B93E987B7FB}" type="pres">
      <dgm:prSet presAssocID="{3398EB4F-ED42-4E58-8A1D-A9663136E056}" presName="spacing" presStyleCnt="0"/>
      <dgm:spPr/>
    </dgm:pt>
    <dgm:pt modelId="{2CDF27C4-571E-491C-9457-1B38BB4FA827}" type="pres">
      <dgm:prSet presAssocID="{1B3BEAF8-043C-4870-A56B-926021E9637E}" presName="composite" presStyleCnt="0"/>
      <dgm:spPr/>
    </dgm:pt>
    <dgm:pt modelId="{F32ADEB1-8D5D-4C89-A9A1-62886B78352D}" type="pres">
      <dgm:prSet presAssocID="{1B3BEAF8-043C-4870-A56B-926021E9637E}" presName="imgShp" presStyleLbl="fgImgPlace1" presStyleIdx="2" presStyleCnt="4" custScaleX="248405" custScaleY="240628" custLinFactX="-100000" custLinFactNeighborX="-190638" custLinFactNeighborY="172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BB6CCB2D-8929-4BFB-9780-C02BD4B64146}" type="pres">
      <dgm:prSet presAssocID="{1B3BEAF8-043C-4870-A56B-926021E9637E}" presName="txShp" presStyleLbl="node1" presStyleIdx="2" presStyleCnt="4" custScaleX="134249" custScaleY="184060" custLinFactNeighborX="40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F62700-91AA-4436-9185-624C2AAA6056}" type="pres">
      <dgm:prSet presAssocID="{490ABC2C-537B-4940-AA4F-99D01150EE19}" presName="spacing" presStyleCnt="0"/>
      <dgm:spPr/>
    </dgm:pt>
    <dgm:pt modelId="{6C0C9EF6-0C9A-40DC-AE64-F128CBCA7EA6}" type="pres">
      <dgm:prSet presAssocID="{26772D32-FFCE-4711-8FDA-E0D510FBCE80}" presName="composite" presStyleCnt="0"/>
      <dgm:spPr/>
    </dgm:pt>
    <dgm:pt modelId="{15B65D2A-6214-4BC9-9D4C-2B24B237F616}" type="pres">
      <dgm:prSet presAssocID="{26772D32-FFCE-4711-8FDA-E0D510FBCE80}" presName="imgShp" presStyleLbl="fgImgPlace1" presStyleIdx="3" presStyleCnt="4" custScaleX="248405" custScaleY="240628" custLinFactX="-100000" custLinFactNeighborX="-190638" custLinFactNeighborY="374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6C5DC11-A43D-4F90-A9B3-B85B9BA5C99F}" type="pres">
      <dgm:prSet presAssocID="{26772D32-FFCE-4711-8FDA-E0D510FBCE80}" presName="txShp" presStyleLbl="node1" presStyleIdx="3" presStyleCnt="4" custScaleX="134249" custScaleY="184060" custLinFactNeighborX="40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8FD890-6218-4C7C-99DE-70AAC7FD8C8D}" srcId="{E27B34AE-AC7D-4D15-BCCD-23D8E36C15D8}" destId="{8B0EDA7A-13FB-4B48-A136-E3799293CA33}" srcOrd="0" destOrd="0" parTransId="{0981C414-C60A-43CB-AA0C-C044F4E7DB66}" sibTransId="{1A29F27A-909B-46CD-B6A2-83DE528EDB3B}"/>
    <dgm:cxn modelId="{536304FD-316E-4A4A-A357-C6944FC6283A}" type="presOf" srcId="{41E50035-B155-45E7-997E-C840CC7615D9}" destId="{664AFB7A-2926-458E-97C0-CB0F6058C3A5}" srcOrd="0" destOrd="0" presId="urn:microsoft.com/office/officeart/2005/8/layout/vList3"/>
    <dgm:cxn modelId="{C762E85E-CC72-4899-9F66-8A36F207B345}" type="presOf" srcId="{1B3BEAF8-043C-4870-A56B-926021E9637E}" destId="{BB6CCB2D-8929-4BFB-9780-C02BD4B64146}" srcOrd="0" destOrd="0" presId="urn:microsoft.com/office/officeart/2005/8/layout/vList3"/>
    <dgm:cxn modelId="{C3278DFB-E99D-4B49-A63A-7C0CB8E33913}" type="presOf" srcId="{26772D32-FFCE-4711-8FDA-E0D510FBCE80}" destId="{26C5DC11-A43D-4F90-A9B3-B85B9BA5C99F}" srcOrd="0" destOrd="0" presId="urn:microsoft.com/office/officeart/2005/8/layout/vList3"/>
    <dgm:cxn modelId="{0A214BFF-CDAD-4637-B641-8A5DE6168A25}" type="presOf" srcId="{E27B34AE-AC7D-4D15-BCCD-23D8E36C15D8}" destId="{4127F306-5D65-4A95-87C6-6FD230041401}" srcOrd="0" destOrd="0" presId="urn:microsoft.com/office/officeart/2005/8/layout/vList3"/>
    <dgm:cxn modelId="{60C40E2A-3435-4541-AEC3-31C22114E290}" srcId="{E27B34AE-AC7D-4D15-BCCD-23D8E36C15D8}" destId="{1B3BEAF8-043C-4870-A56B-926021E9637E}" srcOrd="2" destOrd="0" parTransId="{CEA84EEA-E0F8-45A8-9DDF-EF62B0A1CB7E}" sibTransId="{490ABC2C-537B-4940-AA4F-99D01150EE19}"/>
    <dgm:cxn modelId="{F3DD61D6-ADC7-459B-9BC4-9F35752886D2}" srcId="{E27B34AE-AC7D-4D15-BCCD-23D8E36C15D8}" destId="{41E50035-B155-45E7-997E-C840CC7615D9}" srcOrd="1" destOrd="0" parTransId="{2A10CE2C-B33C-4D8F-9A77-ADF7C4F0ACE0}" sibTransId="{3398EB4F-ED42-4E58-8A1D-A9663136E056}"/>
    <dgm:cxn modelId="{4BB9FA0B-172F-470F-B4C0-847B3B782F3D}" type="presOf" srcId="{8B0EDA7A-13FB-4B48-A136-E3799293CA33}" destId="{535D0D89-4A09-4B5A-AAF4-DEF6A132709D}" srcOrd="0" destOrd="0" presId="urn:microsoft.com/office/officeart/2005/8/layout/vList3"/>
    <dgm:cxn modelId="{E77D9204-03DA-477F-9FE2-8AD22218D24A}" srcId="{E27B34AE-AC7D-4D15-BCCD-23D8E36C15D8}" destId="{26772D32-FFCE-4711-8FDA-E0D510FBCE80}" srcOrd="3" destOrd="0" parTransId="{8176FC73-2769-4423-9D11-2348C43428E9}" sibTransId="{3A855D89-5ACF-47C8-BC7D-B426BC8A5167}"/>
    <dgm:cxn modelId="{F147849E-5299-4702-94D6-FF31411F4843}" type="presParOf" srcId="{4127F306-5D65-4A95-87C6-6FD230041401}" destId="{337909A7-264D-4AB3-A9D0-D3ADA9F48EA5}" srcOrd="0" destOrd="0" presId="urn:microsoft.com/office/officeart/2005/8/layout/vList3"/>
    <dgm:cxn modelId="{A39E5391-6154-41F5-9D1C-C20F56013594}" type="presParOf" srcId="{337909A7-264D-4AB3-A9D0-D3ADA9F48EA5}" destId="{716AE4B0-4A87-483C-896D-6EF6DDC6A420}" srcOrd="0" destOrd="0" presId="urn:microsoft.com/office/officeart/2005/8/layout/vList3"/>
    <dgm:cxn modelId="{A7AEA033-949F-4CCC-AC09-2D35D28714D8}" type="presParOf" srcId="{337909A7-264D-4AB3-A9D0-D3ADA9F48EA5}" destId="{535D0D89-4A09-4B5A-AAF4-DEF6A132709D}" srcOrd="1" destOrd="0" presId="urn:microsoft.com/office/officeart/2005/8/layout/vList3"/>
    <dgm:cxn modelId="{6E93C8C1-F562-4905-8E9D-5DBFE98EE1FB}" type="presParOf" srcId="{4127F306-5D65-4A95-87C6-6FD230041401}" destId="{14B99A12-DEEC-4D7B-8DF9-363FAD871AB9}" srcOrd="1" destOrd="0" presId="urn:microsoft.com/office/officeart/2005/8/layout/vList3"/>
    <dgm:cxn modelId="{2F3F86AF-3C5A-43B6-9BBA-FE63775E22AF}" type="presParOf" srcId="{4127F306-5D65-4A95-87C6-6FD230041401}" destId="{6A4333D7-345A-45E6-A2BE-9FA093B407DA}" srcOrd="2" destOrd="0" presId="urn:microsoft.com/office/officeart/2005/8/layout/vList3"/>
    <dgm:cxn modelId="{6A0297C6-7B99-4225-A89B-44C3BF5B6809}" type="presParOf" srcId="{6A4333D7-345A-45E6-A2BE-9FA093B407DA}" destId="{0EDCE248-C11B-4355-BC72-7857D4A28CBD}" srcOrd="0" destOrd="0" presId="urn:microsoft.com/office/officeart/2005/8/layout/vList3"/>
    <dgm:cxn modelId="{BFD0C50E-2F0A-4AEF-9375-DE6972B1B6D9}" type="presParOf" srcId="{6A4333D7-345A-45E6-A2BE-9FA093B407DA}" destId="{664AFB7A-2926-458E-97C0-CB0F6058C3A5}" srcOrd="1" destOrd="0" presId="urn:microsoft.com/office/officeart/2005/8/layout/vList3"/>
    <dgm:cxn modelId="{6F2421E1-5120-462C-9844-B117D9DAC96C}" type="presParOf" srcId="{4127F306-5D65-4A95-87C6-6FD230041401}" destId="{6575946D-12C2-4164-AA7D-9B93E987B7FB}" srcOrd="3" destOrd="0" presId="urn:microsoft.com/office/officeart/2005/8/layout/vList3"/>
    <dgm:cxn modelId="{E8D64766-B88C-47C7-9A5A-DF338D91B7B9}" type="presParOf" srcId="{4127F306-5D65-4A95-87C6-6FD230041401}" destId="{2CDF27C4-571E-491C-9457-1B38BB4FA827}" srcOrd="4" destOrd="0" presId="urn:microsoft.com/office/officeart/2005/8/layout/vList3"/>
    <dgm:cxn modelId="{AEBB61D4-4F0F-485E-984C-08E97342687B}" type="presParOf" srcId="{2CDF27C4-571E-491C-9457-1B38BB4FA827}" destId="{F32ADEB1-8D5D-4C89-A9A1-62886B78352D}" srcOrd="0" destOrd="0" presId="urn:microsoft.com/office/officeart/2005/8/layout/vList3"/>
    <dgm:cxn modelId="{FA93FEB2-DFD4-45EE-A60E-F06B3EDC0729}" type="presParOf" srcId="{2CDF27C4-571E-491C-9457-1B38BB4FA827}" destId="{BB6CCB2D-8929-4BFB-9780-C02BD4B64146}" srcOrd="1" destOrd="0" presId="urn:microsoft.com/office/officeart/2005/8/layout/vList3"/>
    <dgm:cxn modelId="{9E4C32BD-5B11-4E9F-BE8F-82168877FAFC}" type="presParOf" srcId="{4127F306-5D65-4A95-87C6-6FD230041401}" destId="{ADF62700-91AA-4436-9185-624C2AAA6056}" srcOrd="5" destOrd="0" presId="urn:microsoft.com/office/officeart/2005/8/layout/vList3"/>
    <dgm:cxn modelId="{60C549F6-3A73-471D-B15B-EC1F6FA6E361}" type="presParOf" srcId="{4127F306-5D65-4A95-87C6-6FD230041401}" destId="{6C0C9EF6-0C9A-40DC-AE64-F128CBCA7EA6}" srcOrd="6" destOrd="0" presId="urn:microsoft.com/office/officeart/2005/8/layout/vList3"/>
    <dgm:cxn modelId="{90E2AB51-9AAA-46B1-A894-2F1E611A9103}" type="presParOf" srcId="{6C0C9EF6-0C9A-40DC-AE64-F128CBCA7EA6}" destId="{15B65D2A-6214-4BC9-9D4C-2B24B237F616}" srcOrd="0" destOrd="0" presId="urn:microsoft.com/office/officeart/2005/8/layout/vList3"/>
    <dgm:cxn modelId="{E196810E-D44C-42BE-9925-5D87DA0EEACD}" type="presParOf" srcId="{6C0C9EF6-0C9A-40DC-AE64-F128CBCA7EA6}" destId="{26C5DC11-A43D-4F90-A9B3-B85B9BA5C9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2456E-4AD4-46FC-B8A7-9108159B9B0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C415168-8B0B-49F9-8FEE-B008D03274F9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</a:t>
          </a:r>
        </a:p>
      </dgm:t>
    </dgm:pt>
    <dgm:pt modelId="{A84EA1FB-C1C3-439A-B514-33F7A7FF78AA}" type="parTrans" cxnId="{A417BF16-B838-449E-A02A-7473131D64D3}">
      <dgm:prSet/>
      <dgm:spPr/>
      <dgm:t>
        <a:bodyPr/>
        <a:lstStyle/>
        <a:p>
          <a:endParaRPr lang="es-MX"/>
        </a:p>
      </dgm:t>
    </dgm:pt>
    <dgm:pt modelId="{C404F52B-560E-437D-9EA5-CB36CC7CFF18}" type="sibTrans" cxnId="{A417BF16-B838-449E-A02A-7473131D64D3}">
      <dgm:prSet/>
      <dgm:spPr/>
      <dgm:t>
        <a:bodyPr/>
        <a:lstStyle/>
        <a:p>
          <a:endParaRPr lang="es-MX"/>
        </a:p>
      </dgm:t>
    </dgm:pt>
    <dgm:pt modelId="{0C120DA0-45F2-4D95-94EB-B411A23A7194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21 permisos de Exploración </a:t>
          </a:r>
        </a:p>
      </dgm:t>
    </dgm:pt>
    <dgm:pt modelId="{8B330D9B-70FD-4228-BBB4-CC9302CD049B}" type="parTrans" cxnId="{0D17979B-AA85-4DD2-92AF-DA9E6EF5EBA1}">
      <dgm:prSet/>
      <dgm:spPr/>
      <dgm:t>
        <a:bodyPr/>
        <a:lstStyle/>
        <a:p>
          <a:endParaRPr lang="es-MX"/>
        </a:p>
      </dgm:t>
    </dgm:pt>
    <dgm:pt modelId="{FE01F38A-49AA-4301-8ACF-B238498A3987}" type="sibTrans" cxnId="{0D17979B-AA85-4DD2-92AF-DA9E6EF5EBA1}">
      <dgm:prSet/>
      <dgm:spPr/>
      <dgm:t>
        <a:bodyPr/>
        <a:lstStyle/>
        <a:p>
          <a:endParaRPr lang="es-MX"/>
        </a:p>
      </dgm:t>
    </dgm:pt>
    <dgm:pt modelId="{ED27943D-739A-4800-AC2A-C73F6A70B3D6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 Concesiones de Explotación </a:t>
          </a:r>
        </a:p>
      </dgm:t>
    </dgm:pt>
    <dgm:pt modelId="{4580EABF-26B6-401F-B38E-1B39E4111C41}" type="parTrans" cxnId="{A27E9A12-DE1C-4701-B430-28D29C4C1CD3}">
      <dgm:prSet/>
      <dgm:spPr/>
      <dgm:t>
        <a:bodyPr/>
        <a:lstStyle/>
        <a:p>
          <a:endParaRPr lang="es-MX"/>
        </a:p>
      </dgm:t>
    </dgm:pt>
    <dgm:pt modelId="{F9F74B6B-616C-4AA8-B36A-FDC9F6AB4849}" type="sibTrans" cxnId="{A27E9A12-DE1C-4701-B430-28D29C4C1CD3}">
      <dgm:prSet/>
      <dgm:spPr/>
      <dgm:t>
        <a:bodyPr/>
        <a:lstStyle/>
        <a:p>
          <a:endParaRPr lang="es-MX"/>
        </a:p>
      </dgm:t>
    </dgm:pt>
    <dgm:pt modelId="{6EC173EF-DA62-4D17-A9A7-BCF59D90FED1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77 MW adicionales a los 4 Campos de CFE</a:t>
          </a:r>
        </a:p>
      </dgm:t>
    </dgm:pt>
    <dgm:pt modelId="{9627B46E-42D7-41C1-A22B-052CA5EE3E3F}" type="parTrans" cxnId="{92857507-A894-4CBA-874B-9C5B37532680}">
      <dgm:prSet/>
      <dgm:spPr/>
      <dgm:t>
        <a:bodyPr/>
        <a:lstStyle/>
        <a:p>
          <a:endParaRPr lang="es-MX"/>
        </a:p>
      </dgm:t>
    </dgm:pt>
    <dgm:pt modelId="{43156564-AC16-47C6-8BE2-D8A96E220FE9}" type="sibTrans" cxnId="{92857507-A894-4CBA-874B-9C5B37532680}">
      <dgm:prSet/>
      <dgm:spPr/>
      <dgm:t>
        <a:bodyPr/>
        <a:lstStyle/>
        <a:p>
          <a:endParaRPr lang="es-MX"/>
        </a:p>
      </dgm:t>
    </dgm:pt>
    <dgm:pt modelId="{EED49D00-19A5-4AD9-A6D2-5D5000B3434B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Próximas Solicitudes</a:t>
          </a:r>
        </a:p>
      </dgm:t>
    </dgm:pt>
    <dgm:pt modelId="{220EF216-1E50-451D-BF28-01756AE65154}" type="parTrans" cxnId="{74653E15-4626-4E09-8F03-C6722E5DBEF9}">
      <dgm:prSet/>
      <dgm:spPr/>
      <dgm:t>
        <a:bodyPr/>
        <a:lstStyle/>
        <a:p>
          <a:endParaRPr lang="es-MX"/>
        </a:p>
      </dgm:t>
    </dgm:pt>
    <dgm:pt modelId="{28B31087-992D-4ADF-B25C-DE1B1F50A412}" type="sibTrans" cxnId="{74653E15-4626-4E09-8F03-C6722E5DBEF9}">
      <dgm:prSet/>
      <dgm:spPr/>
      <dgm:t>
        <a:bodyPr/>
        <a:lstStyle/>
        <a:p>
          <a:endParaRPr lang="es-MX"/>
        </a:p>
      </dgm:t>
    </dgm:pt>
    <dgm:pt modelId="{C5202924-7C37-4165-91CA-1803706E28E2}" type="pres">
      <dgm:prSet presAssocID="{36E2456E-4AD4-46FC-B8A7-9108159B9B0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5F5A5F-4F0D-4995-B85E-7315A2739895}" type="pres">
      <dgm:prSet presAssocID="{36E2456E-4AD4-46FC-B8A7-9108159B9B04}" presName="matrix" presStyleCnt="0"/>
      <dgm:spPr/>
    </dgm:pt>
    <dgm:pt modelId="{98F6A9EF-DA11-4D68-999F-74C733AE20EC}" type="pres">
      <dgm:prSet presAssocID="{36E2456E-4AD4-46FC-B8A7-9108159B9B04}" presName="tile1" presStyleLbl="node1" presStyleIdx="0" presStyleCnt="4" custLinFactNeighborX="1028"/>
      <dgm:spPr/>
      <dgm:t>
        <a:bodyPr/>
        <a:lstStyle/>
        <a:p>
          <a:endParaRPr lang="es-MX"/>
        </a:p>
      </dgm:t>
    </dgm:pt>
    <dgm:pt modelId="{F1578E42-137F-4AB4-9F31-D39836FC55FB}" type="pres">
      <dgm:prSet presAssocID="{36E2456E-4AD4-46FC-B8A7-9108159B9B0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9D0241-07CC-4D43-A139-E59EE6E76EF6}" type="pres">
      <dgm:prSet presAssocID="{36E2456E-4AD4-46FC-B8A7-9108159B9B04}" presName="tile2" presStyleLbl="node1" presStyleIdx="1" presStyleCnt="4"/>
      <dgm:spPr/>
      <dgm:t>
        <a:bodyPr/>
        <a:lstStyle/>
        <a:p>
          <a:endParaRPr lang="es-MX"/>
        </a:p>
      </dgm:t>
    </dgm:pt>
    <dgm:pt modelId="{CA270203-9B16-439D-983A-B1C4BB76AA7F}" type="pres">
      <dgm:prSet presAssocID="{36E2456E-4AD4-46FC-B8A7-9108159B9B0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E1BBF7-7181-4FB2-839B-E2279D90BD1B}" type="pres">
      <dgm:prSet presAssocID="{36E2456E-4AD4-46FC-B8A7-9108159B9B04}" presName="tile3" presStyleLbl="node1" presStyleIdx="2" presStyleCnt="4"/>
      <dgm:spPr/>
      <dgm:t>
        <a:bodyPr/>
        <a:lstStyle/>
        <a:p>
          <a:endParaRPr lang="es-MX"/>
        </a:p>
      </dgm:t>
    </dgm:pt>
    <dgm:pt modelId="{69DAF621-F2A3-49F0-AF4D-2B842B57D9CE}" type="pres">
      <dgm:prSet presAssocID="{36E2456E-4AD4-46FC-B8A7-9108159B9B0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6C0183-1331-45F5-842E-7A28487FD135}" type="pres">
      <dgm:prSet presAssocID="{36E2456E-4AD4-46FC-B8A7-9108159B9B04}" presName="tile4" presStyleLbl="node1" presStyleIdx="3" presStyleCnt="4"/>
      <dgm:spPr/>
      <dgm:t>
        <a:bodyPr/>
        <a:lstStyle/>
        <a:p>
          <a:endParaRPr lang="es-MX"/>
        </a:p>
      </dgm:t>
    </dgm:pt>
    <dgm:pt modelId="{A301226F-6F5C-4FD7-8814-8C6FBADAE9F2}" type="pres">
      <dgm:prSet presAssocID="{36E2456E-4AD4-46FC-B8A7-9108159B9B0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920F8B-54E7-424C-AA30-3C670B792E33}" type="pres">
      <dgm:prSet presAssocID="{36E2456E-4AD4-46FC-B8A7-9108159B9B04}" presName="centerTile" presStyleLbl="fgShp" presStyleIdx="0" presStyleCnt="1" custScaleX="13553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A6046432-59E0-4AC1-84E9-2F823FAE820B}" type="presOf" srcId="{ED27943D-739A-4800-AC2A-C73F6A70B3D6}" destId="{CA270203-9B16-439D-983A-B1C4BB76AA7F}" srcOrd="1" destOrd="0" presId="urn:microsoft.com/office/officeart/2005/8/layout/matrix1"/>
    <dgm:cxn modelId="{8C1AC453-B635-4F18-94F4-5E26C44B75A5}" type="presOf" srcId="{EED49D00-19A5-4AD9-A6D2-5D5000B3434B}" destId="{B96C0183-1331-45F5-842E-7A28487FD135}" srcOrd="0" destOrd="0" presId="urn:microsoft.com/office/officeart/2005/8/layout/matrix1"/>
    <dgm:cxn modelId="{9F2A68CA-2522-4CDC-8522-5C25CB0E97BA}" type="presOf" srcId="{EED49D00-19A5-4AD9-A6D2-5D5000B3434B}" destId="{A301226F-6F5C-4FD7-8814-8C6FBADAE9F2}" srcOrd="1" destOrd="0" presId="urn:microsoft.com/office/officeart/2005/8/layout/matrix1"/>
    <dgm:cxn modelId="{65F5FF2D-C4DE-4118-9AEA-3DE37F49B968}" type="presOf" srcId="{36E2456E-4AD4-46FC-B8A7-9108159B9B04}" destId="{C5202924-7C37-4165-91CA-1803706E28E2}" srcOrd="0" destOrd="0" presId="urn:microsoft.com/office/officeart/2005/8/layout/matrix1"/>
    <dgm:cxn modelId="{3A0B3D25-585F-49DC-97A9-5686C3861D5D}" type="presOf" srcId="{6EC173EF-DA62-4D17-A9A7-BCF59D90FED1}" destId="{71E1BBF7-7181-4FB2-839B-E2279D90BD1B}" srcOrd="0" destOrd="0" presId="urn:microsoft.com/office/officeart/2005/8/layout/matrix1"/>
    <dgm:cxn modelId="{A417BF16-B838-449E-A02A-7473131D64D3}" srcId="{36E2456E-4AD4-46FC-B8A7-9108159B9B04}" destId="{DC415168-8B0B-49F9-8FEE-B008D03274F9}" srcOrd="0" destOrd="0" parTransId="{A84EA1FB-C1C3-439A-B514-33F7A7FF78AA}" sibTransId="{C404F52B-560E-437D-9EA5-CB36CC7CFF18}"/>
    <dgm:cxn modelId="{0D17979B-AA85-4DD2-92AF-DA9E6EF5EBA1}" srcId="{DC415168-8B0B-49F9-8FEE-B008D03274F9}" destId="{0C120DA0-45F2-4D95-94EB-B411A23A7194}" srcOrd="0" destOrd="0" parTransId="{8B330D9B-70FD-4228-BBB4-CC9302CD049B}" sibTransId="{FE01F38A-49AA-4301-8ACF-B238498A3987}"/>
    <dgm:cxn modelId="{9DB3284B-E121-4C68-9397-492153FB123B}" type="presOf" srcId="{ED27943D-739A-4800-AC2A-C73F6A70B3D6}" destId="{919D0241-07CC-4D43-A139-E59EE6E76EF6}" srcOrd="0" destOrd="0" presId="urn:microsoft.com/office/officeart/2005/8/layout/matrix1"/>
    <dgm:cxn modelId="{74653E15-4626-4E09-8F03-C6722E5DBEF9}" srcId="{DC415168-8B0B-49F9-8FEE-B008D03274F9}" destId="{EED49D00-19A5-4AD9-A6D2-5D5000B3434B}" srcOrd="3" destOrd="0" parTransId="{220EF216-1E50-451D-BF28-01756AE65154}" sibTransId="{28B31087-992D-4ADF-B25C-DE1B1F50A412}"/>
    <dgm:cxn modelId="{59A6ABED-CE81-4E87-8BBD-10C003A2FFBE}" type="presOf" srcId="{0C120DA0-45F2-4D95-94EB-B411A23A7194}" destId="{F1578E42-137F-4AB4-9F31-D39836FC55FB}" srcOrd="1" destOrd="0" presId="urn:microsoft.com/office/officeart/2005/8/layout/matrix1"/>
    <dgm:cxn modelId="{6906859E-6158-463A-8AFB-069A8F0B3DA2}" type="presOf" srcId="{0C120DA0-45F2-4D95-94EB-B411A23A7194}" destId="{98F6A9EF-DA11-4D68-999F-74C733AE20EC}" srcOrd="0" destOrd="0" presId="urn:microsoft.com/office/officeart/2005/8/layout/matrix1"/>
    <dgm:cxn modelId="{8CEED718-F8E0-4FB1-8C5B-935EBC83E29D}" type="presOf" srcId="{6EC173EF-DA62-4D17-A9A7-BCF59D90FED1}" destId="{69DAF621-F2A3-49F0-AF4D-2B842B57D9CE}" srcOrd="1" destOrd="0" presId="urn:microsoft.com/office/officeart/2005/8/layout/matrix1"/>
    <dgm:cxn modelId="{A27E9A12-DE1C-4701-B430-28D29C4C1CD3}" srcId="{DC415168-8B0B-49F9-8FEE-B008D03274F9}" destId="{ED27943D-739A-4800-AC2A-C73F6A70B3D6}" srcOrd="1" destOrd="0" parTransId="{4580EABF-26B6-401F-B38E-1B39E4111C41}" sibTransId="{F9F74B6B-616C-4AA8-B36A-FDC9F6AB4849}"/>
    <dgm:cxn modelId="{92857507-A894-4CBA-874B-9C5B37532680}" srcId="{DC415168-8B0B-49F9-8FEE-B008D03274F9}" destId="{6EC173EF-DA62-4D17-A9A7-BCF59D90FED1}" srcOrd="2" destOrd="0" parTransId="{9627B46E-42D7-41C1-A22B-052CA5EE3E3F}" sibTransId="{43156564-AC16-47C6-8BE2-D8A96E220FE9}"/>
    <dgm:cxn modelId="{D326F152-9177-4A10-A3D4-01205CB10EB7}" type="presOf" srcId="{DC415168-8B0B-49F9-8FEE-B008D03274F9}" destId="{E4920F8B-54E7-424C-AA30-3C670B792E33}" srcOrd="0" destOrd="0" presId="urn:microsoft.com/office/officeart/2005/8/layout/matrix1"/>
    <dgm:cxn modelId="{5A9DC2C4-59B3-4618-8C76-0ECF2CD3A1C5}" type="presParOf" srcId="{C5202924-7C37-4165-91CA-1803706E28E2}" destId="{2E5F5A5F-4F0D-4995-B85E-7315A2739895}" srcOrd="0" destOrd="0" presId="urn:microsoft.com/office/officeart/2005/8/layout/matrix1"/>
    <dgm:cxn modelId="{49288FB7-AADF-4282-9927-EA0EC3FACD28}" type="presParOf" srcId="{2E5F5A5F-4F0D-4995-B85E-7315A2739895}" destId="{98F6A9EF-DA11-4D68-999F-74C733AE20EC}" srcOrd="0" destOrd="0" presId="urn:microsoft.com/office/officeart/2005/8/layout/matrix1"/>
    <dgm:cxn modelId="{5DBF0517-A4BA-43D4-B34B-1A2599ED9822}" type="presParOf" srcId="{2E5F5A5F-4F0D-4995-B85E-7315A2739895}" destId="{F1578E42-137F-4AB4-9F31-D39836FC55FB}" srcOrd="1" destOrd="0" presId="urn:microsoft.com/office/officeart/2005/8/layout/matrix1"/>
    <dgm:cxn modelId="{8FA10CB7-4676-4240-AA21-8BC3176318B5}" type="presParOf" srcId="{2E5F5A5F-4F0D-4995-B85E-7315A2739895}" destId="{919D0241-07CC-4D43-A139-E59EE6E76EF6}" srcOrd="2" destOrd="0" presId="urn:microsoft.com/office/officeart/2005/8/layout/matrix1"/>
    <dgm:cxn modelId="{9C24FEA2-E7C7-4334-97BC-ED98FFEA25A4}" type="presParOf" srcId="{2E5F5A5F-4F0D-4995-B85E-7315A2739895}" destId="{CA270203-9B16-439D-983A-B1C4BB76AA7F}" srcOrd="3" destOrd="0" presId="urn:microsoft.com/office/officeart/2005/8/layout/matrix1"/>
    <dgm:cxn modelId="{7ECEB5C6-613D-4B27-BDB7-53D42E44E129}" type="presParOf" srcId="{2E5F5A5F-4F0D-4995-B85E-7315A2739895}" destId="{71E1BBF7-7181-4FB2-839B-E2279D90BD1B}" srcOrd="4" destOrd="0" presId="urn:microsoft.com/office/officeart/2005/8/layout/matrix1"/>
    <dgm:cxn modelId="{A2858F42-C4E4-4B12-BE8B-FE8B50FA565E}" type="presParOf" srcId="{2E5F5A5F-4F0D-4995-B85E-7315A2739895}" destId="{69DAF621-F2A3-49F0-AF4D-2B842B57D9CE}" srcOrd="5" destOrd="0" presId="urn:microsoft.com/office/officeart/2005/8/layout/matrix1"/>
    <dgm:cxn modelId="{4F1F36D2-4FE5-42FA-90D0-14EAAE491385}" type="presParOf" srcId="{2E5F5A5F-4F0D-4995-B85E-7315A2739895}" destId="{B96C0183-1331-45F5-842E-7A28487FD135}" srcOrd="6" destOrd="0" presId="urn:microsoft.com/office/officeart/2005/8/layout/matrix1"/>
    <dgm:cxn modelId="{4758756B-0D9C-4FBD-BBCD-4C477DA0FA1D}" type="presParOf" srcId="{2E5F5A5F-4F0D-4995-B85E-7315A2739895}" destId="{A301226F-6F5C-4FD7-8814-8C6FBADAE9F2}" srcOrd="7" destOrd="0" presId="urn:microsoft.com/office/officeart/2005/8/layout/matrix1"/>
    <dgm:cxn modelId="{98900D17-530D-497B-9365-4413DB989845}" type="presParOf" srcId="{C5202924-7C37-4165-91CA-1803706E28E2}" destId="{E4920F8B-54E7-424C-AA30-3C670B792E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0D89-4A09-4B5A-AAF4-DEF6A132709D}">
      <dsp:nvSpPr>
        <dsp:cNvPr id="0" name=""/>
        <dsp:cNvSpPr/>
      </dsp:nvSpPr>
      <dsp:spPr>
        <a:xfrm rot="10800000">
          <a:off x="417978" y="147518"/>
          <a:ext cx="3792848" cy="943981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60" tIns="45720" rIns="85344" bIns="45720" numCol="1" spcCol="1270" anchor="ctr" anchorCtr="0">
          <a:noAutofit/>
        </a:bodyPr>
        <a:lstStyle/>
        <a:p>
          <a:pPr marL="432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1. </a:t>
          </a:r>
          <a:r>
            <a:rPr lang="es-MX" sz="1200" b="0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Aumentar la capacidad instalada y la generación de energías limpias</a:t>
          </a:r>
        </a:p>
      </dsp:txBody>
      <dsp:txXfrm rot="10800000">
        <a:off x="653973" y="147518"/>
        <a:ext cx="3556853" cy="943981"/>
      </dsp:txXfrm>
    </dsp:sp>
    <dsp:sp modelId="{716AE4B0-4A87-483C-896D-6EF6DDC6A420}">
      <dsp:nvSpPr>
        <dsp:cNvPr id="0" name=""/>
        <dsp:cNvSpPr/>
      </dsp:nvSpPr>
      <dsp:spPr>
        <a:xfrm>
          <a:off x="0" y="0"/>
          <a:ext cx="1273984" cy="12340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AFB7A-2926-458E-97C0-CB0F6058C3A5}">
      <dsp:nvSpPr>
        <dsp:cNvPr id="0" name=""/>
        <dsp:cNvSpPr/>
      </dsp:nvSpPr>
      <dsp:spPr>
        <a:xfrm rot="10800000">
          <a:off x="417978" y="1534711"/>
          <a:ext cx="3792848" cy="943981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60" tIns="45720" rIns="85344" bIns="45720" numCol="1" spcCol="1270" anchor="ctr" anchorCtr="0">
          <a:noAutofit/>
        </a:bodyPr>
        <a:lstStyle/>
        <a:p>
          <a:pPr marL="432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2. </a:t>
          </a:r>
          <a:r>
            <a:rPr lang="es-MX" sz="1200" b="0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Expandir y modernizar la Infraestructura e incrementar la Generación Distribuida y Almacenamiento</a:t>
          </a:r>
        </a:p>
      </dsp:txBody>
      <dsp:txXfrm rot="10800000">
        <a:off x="653973" y="1534711"/>
        <a:ext cx="3556853" cy="943981"/>
      </dsp:txXfrm>
    </dsp:sp>
    <dsp:sp modelId="{0EDCE248-C11B-4355-BC72-7857D4A28CBD}">
      <dsp:nvSpPr>
        <dsp:cNvPr id="0" name=""/>
        <dsp:cNvSpPr/>
      </dsp:nvSpPr>
      <dsp:spPr>
        <a:xfrm>
          <a:off x="0" y="1378898"/>
          <a:ext cx="1273984" cy="12340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CB2D-8929-4BFB-9780-C02BD4B64146}">
      <dsp:nvSpPr>
        <dsp:cNvPr id="0" name=""/>
        <dsp:cNvSpPr/>
      </dsp:nvSpPr>
      <dsp:spPr>
        <a:xfrm rot="10800000">
          <a:off x="417978" y="2921905"/>
          <a:ext cx="3792848" cy="943981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60" tIns="45720" rIns="85344" bIns="45720" numCol="1" spcCol="1270" anchor="ctr" anchorCtr="0">
          <a:noAutofit/>
        </a:bodyPr>
        <a:lstStyle/>
        <a:p>
          <a:pPr marL="432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3. </a:t>
          </a:r>
          <a:r>
            <a:rPr lang="es-MX" sz="1200" b="0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Impulsar el desarrollo tecnológico, de talento y cadenas de valor</a:t>
          </a:r>
        </a:p>
      </dsp:txBody>
      <dsp:txXfrm rot="10800000">
        <a:off x="653973" y="2921905"/>
        <a:ext cx="3556853" cy="943981"/>
      </dsp:txXfrm>
    </dsp:sp>
    <dsp:sp modelId="{F32ADEB1-8D5D-4C89-A9A1-62886B78352D}">
      <dsp:nvSpPr>
        <dsp:cNvPr id="0" name=""/>
        <dsp:cNvSpPr/>
      </dsp:nvSpPr>
      <dsp:spPr>
        <a:xfrm>
          <a:off x="0" y="2785673"/>
          <a:ext cx="1273984" cy="12340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5DC11-A43D-4F90-A9B3-B85B9BA5C99F}">
      <dsp:nvSpPr>
        <dsp:cNvPr id="0" name=""/>
        <dsp:cNvSpPr/>
      </dsp:nvSpPr>
      <dsp:spPr>
        <a:xfrm rot="10800000">
          <a:off x="417978" y="4309099"/>
          <a:ext cx="3792848" cy="943981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60" tIns="45720" rIns="85344" bIns="45720" numCol="1" spcCol="1270" anchor="ctr" anchorCtr="0">
          <a:noAutofit/>
        </a:bodyPr>
        <a:lstStyle/>
        <a:p>
          <a:pPr marL="432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 Objetivo 4. </a:t>
          </a:r>
          <a:r>
            <a:rPr lang="es-MX" sz="1200" b="0" kern="1200" dirty="0">
              <a:solidFill>
                <a:schemeClr val="tx1">
                  <a:lumMod val="50000"/>
                </a:schemeClr>
              </a:solidFill>
              <a:latin typeface="Soberana Sans" panose="02000000000000000000" pitchFamily="50" charset="0"/>
            </a:rPr>
            <a:t>Democratizar al acceso a las energías limpias</a:t>
          </a:r>
        </a:p>
      </dsp:txBody>
      <dsp:txXfrm rot="10800000">
        <a:off x="653973" y="4309099"/>
        <a:ext cx="3556853" cy="943981"/>
      </dsp:txXfrm>
    </dsp:sp>
    <dsp:sp modelId="{15B65D2A-6214-4BC9-9D4C-2B24B237F616}">
      <dsp:nvSpPr>
        <dsp:cNvPr id="0" name=""/>
        <dsp:cNvSpPr/>
      </dsp:nvSpPr>
      <dsp:spPr>
        <a:xfrm>
          <a:off x="0" y="4166499"/>
          <a:ext cx="1273984" cy="12340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A9EF-DA11-4D68-999F-74C733AE20EC}">
      <dsp:nvSpPr>
        <dsp:cNvPr id="0" name=""/>
        <dsp:cNvSpPr/>
      </dsp:nvSpPr>
      <dsp:spPr>
        <a:xfrm rot="16200000">
          <a:off x="129527" y="-117948"/>
          <a:ext cx="890436" cy="1126333"/>
        </a:xfrm>
        <a:prstGeom prst="round1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 permisos de Exploración </a:t>
          </a:r>
        </a:p>
      </dsp:txBody>
      <dsp:txXfrm rot="5400000">
        <a:off x="11578" y="0"/>
        <a:ext cx="1126333" cy="667827"/>
      </dsp:txXfrm>
    </dsp:sp>
    <dsp:sp modelId="{919D0241-07CC-4D43-A139-E59EE6E76EF6}">
      <dsp:nvSpPr>
        <dsp:cNvPr id="0" name=""/>
        <dsp:cNvSpPr/>
      </dsp:nvSpPr>
      <dsp:spPr>
        <a:xfrm>
          <a:off x="1126333" y="0"/>
          <a:ext cx="1126333" cy="890436"/>
        </a:xfrm>
        <a:prstGeom prst="round1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Concesiones de Explotación </a:t>
          </a:r>
        </a:p>
      </dsp:txBody>
      <dsp:txXfrm>
        <a:off x="1126333" y="0"/>
        <a:ext cx="1126333" cy="667827"/>
      </dsp:txXfrm>
    </dsp:sp>
    <dsp:sp modelId="{71E1BBF7-7181-4FB2-839B-E2279D90BD1B}">
      <dsp:nvSpPr>
        <dsp:cNvPr id="0" name=""/>
        <dsp:cNvSpPr/>
      </dsp:nvSpPr>
      <dsp:spPr>
        <a:xfrm rot="10800000">
          <a:off x="0" y="890436"/>
          <a:ext cx="1126333" cy="890436"/>
        </a:xfrm>
        <a:prstGeom prst="round1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77 MW adicionales a los 4 Campos de CFE</a:t>
          </a:r>
        </a:p>
      </dsp:txBody>
      <dsp:txXfrm rot="10800000">
        <a:off x="0" y="1113045"/>
        <a:ext cx="1126333" cy="667827"/>
      </dsp:txXfrm>
    </dsp:sp>
    <dsp:sp modelId="{B96C0183-1331-45F5-842E-7A28487FD135}">
      <dsp:nvSpPr>
        <dsp:cNvPr id="0" name=""/>
        <dsp:cNvSpPr/>
      </dsp:nvSpPr>
      <dsp:spPr>
        <a:xfrm rot="5400000">
          <a:off x="1244281" y="772487"/>
          <a:ext cx="890436" cy="1126333"/>
        </a:xfrm>
        <a:prstGeom prst="round1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Próximas Solicitudes</a:t>
          </a:r>
        </a:p>
      </dsp:txBody>
      <dsp:txXfrm rot="-5400000">
        <a:off x="1126333" y="1113045"/>
        <a:ext cx="1126333" cy="667827"/>
      </dsp:txXfrm>
    </dsp:sp>
    <dsp:sp modelId="{E4920F8B-54E7-424C-AA30-3C670B792E33}">
      <dsp:nvSpPr>
        <dsp:cNvPr id="0" name=""/>
        <dsp:cNvSpPr/>
      </dsp:nvSpPr>
      <dsp:spPr>
        <a:xfrm>
          <a:off x="668364" y="667827"/>
          <a:ext cx="915938" cy="44521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</a:t>
          </a:r>
        </a:p>
      </dsp:txBody>
      <dsp:txXfrm>
        <a:off x="690098" y="689561"/>
        <a:ext cx="872470" cy="40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B645B28B-C8AB-4EA0-9B89-FECED512104B}" type="datetimeFigureOut">
              <a:rPr lang="es-MX" smtClean="0"/>
              <a:t>07/09/2017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1" cy="464820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1" cy="464820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4FA94ABF-0FE6-4437-8243-579DF6A97B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96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14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33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11"/>
              </a:spcAft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0106-E1AE-4057-B800-29141072CC63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2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11"/>
              </a:spcAft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0106-E1AE-4057-B800-29141072CC63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7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4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0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4ABF-0FE6-4437-8243-579DF6A97B9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32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11"/>
              </a:spcAft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0106-E1AE-4057-B800-29141072CC63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4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11"/>
              </a:spcAft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0106-E1AE-4057-B800-29141072CC63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3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AA50-9058-4EA7-ABF2-7ABE905A44CA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178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9679-4FE2-4F54-B0B7-234F80EBEE6E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255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F2F0-EE4B-44B8-A389-89BFD0FB0498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877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00A-64A3-4173-9139-29ED88C034FD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525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022A-9CD9-4787-B309-A19F7C5E8852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268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CE6-0BF7-4B9A-93F0-4BDE98A75D41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703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0A7-1826-40A5-BE53-E88451B553CA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9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FC1-318A-46DF-8669-362811CE2EDF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63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78F2-1931-44C8-89F9-5773BFD26B54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312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864-696F-4621-99DD-71FD233BA30F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44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46D9-A18E-41D3-9AC4-C383F96E4F62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3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192-A1FC-448B-8F05-5927F2CBCB03}" type="datetime1">
              <a:rPr lang="es-MX" smtClean="0"/>
              <a:t>07/09/2017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B3BD-96C4-491F-B9AF-A33AF079A4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01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microsoft.com/office/2007/relationships/diagramDrawing" Target="../diagrams/drawing2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gel.energia.gob.mx/azel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hyperlink" Target="https://dgel.energia.gob.mx/iner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7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9.png"/><Relationship Id="rId10" Type="http://schemas.openxmlformats.org/officeDocument/2006/relationships/image" Target="../media/image15.emf"/><Relationship Id="rId4" Type="http://schemas.openxmlformats.org/officeDocument/2006/relationships/image" Target="../media/image18.JPG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.gob.mx/nota_detalle.php?codigo=5463923&amp;fecha=02/12/201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f.gob.mx/nota_detalle.php?codigo=5484916&amp;fecha=31/05/201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/>
          <a:stretch/>
        </p:blipFill>
        <p:spPr bwMode="auto">
          <a:xfrm>
            <a:off x="35496" y="1057696"/>
            <a:ext cx="9036496" cy="50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1</a:t>
            </a:fld>
            <a:endParaRPr lang="es-MX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233264" y="4581128"/>
            <a:ext cx="864096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s-MX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Segoe UI" pitchFamily="34" charset="0"/>
                <a:cs typeface="Times New Roman" pitchFamily="18" charset="0"/>
              </a:rPr>
              <a:t>Efrain Villanueva Arcos</a:t>
            </a:r>
          </a:p>
          <a:p>
            <a:pPr>
              <a:lnSpc>
                <a:spcPts val="3100"/>
              </a:lnSpc>
            </a:pPr>
            <a:r>
              <a:rPr lang="es-MX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Segoe UI" pitchFamily="34" charset="0"/>
                <a:cs typeface="Times New Roman" pitchFamily="18" charset="0"/>
              </a:rPr>
              <a:t>Director General de Energías Limpias</a:t>
            </a:r>
          </a:p>
          <a:p>
            <a:pPr>
              <a:lnSpc>
                <a:spcPts val="3100"/>
              </a:lnSpc>
            </a:pPr>
            <a:r>
              <a:rPr lang="es-MX" sz="16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Segoe UI" pitchFamily="34" charset="0"/>
                <a:cs typeface="Times New Roman" pitchFamily="18" charset="0"/>
              </a:rPr>
              <a:t>5 de septiembre de 2017</a:t>
            </a: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27584" y="3789040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39199"/>
              </p:ext>
            </p:extLst>
          </p:nvPr>
        </p:nvGraphicFramePr>
        <p:xfrm>
          <a:off x="107504" y="1440613"/>
          <a:ext cx="8964488" cy="83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>
                  <a:extLst>
                    <a:ext uri="{9D8B030D-6E8A-4147-A177-3AD203B41FA5}">
                      <a16:colId xmlns="" xmlns:a16="http://schemas.microsoft.com/office/drawing/2014/main" val="2229984440"/>
                    </a:ext>
                  </a:extLst>
                </a:gridCol>
              </a:tblGrid>
              <a:tr h="836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cap="small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berana Sans" panose="02000000000000000000" pitchFamily="50" charset="0"/>
                          <a:cs typeface="Times New Roman" pitchFamily="18" charset="0"/>
                        </a:rPr>
                        <a:t>Mesa </a:t>
                      </a:r>
                      <a:r>
                        <a:rPr lang="es-MX" sz="2400" b="0" cap="small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berana Sans" panose="02000000000000000000" pitchFamily="50" charset="0"/>
                          <a:cs typeface="Times New Roman" pitchFamily="18" charset="0"/>
                        </a:rPr>
                        <a:t>2: </a:t>
                      </a:r>
                      <a:r>
                        <a:rPr lang="es-MX" sz="2400" b="0" cap="small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berana Sans" panose="02000000000000000000" pitchFamily="50" charset="0"/>
                          <a:cs typeface="Times New Roman" pitchFamily="18" charset="0"/>
                        </a:rPr>
                        <a:t>Infraestructura Eléctrica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cap="small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berana Sans" panose="02000000000000000000" pitchFamily="50" charset="0"/>
                          <a:cs typeface="Times New Roman" pitchFamily="18" charset="0"/>
                        </a:rPr>
                        <a:t> y Energías Alternativas</a:t>
                      </a:r>
                      <a:endParaRPr lang="es-MX" sz="2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24660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57295"/>
              </p:ext>
            </p:extLst>
          </p:nvPr>
        </p:nvGraphicFramePr>
        <p:xfrm>
          <a:off x="589960" y="2780928"/>
          <a:ext cx="7848872" cy="87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="" xmlns:a16="http://schemas.microsoft.com/office/drawing/2014/main" val="2229984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s-MX" sz="2400" b="0" cap="small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berana Sans" panose="02000000000000000000" pitchFamily="50" charset="0"/>
                          <a:cs typeface="Times New Roman" pitchFamily="18" charset="0"/>
                        </a:rPr>
                        <a:t>FOROS DE CONSULTA: hacia un programa nacional de infraestructura sostenible de largo plazo 2030</a:t>
                      </a:r>
                      <a:endParaRPr lang="es-MX" sz="2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berana Sans" panose="02000000000000000000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246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4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7 Rectángulo">
            <a:extLst>
              <a:ext uri="{FF2B5EF4-FFF2-40B4-BE49-F238E27FC236}">
                <a16:creationId xmlns="" xmlns:a16="http://schemas.microsoft.com/office/drawing/2014/main" id="{E567188B-89DE-4F13-AD5C-3D6D43F76BA2}"/>
              </a:ext>
            </a:extLst>
          </p:cNvPr>
          <p:cNvSpPr/>
          <p:nvPr/>
        </p:nvSpPr>
        <p:spPr>
          <a:xfrm>
            <a:off x="5373171" y="5359764"/>
            <a:ext cx="235662" cy="631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0" name="AutoShape 6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8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48464" y="6498000"/>
            <a:ext cx="539999" cy="36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3EC14C-49BA-46AB-BD96-3F0A13F44D90}" type="slidenum">
              <a:rPr lang="es-ES_tradnl" altLang="zh-CN" sz="1000" smtClean="0">
                <a:ln>
                  <a:solidFill>
                    <a:srgbClr val="800000"/>
                  </a:solidFill>
                </a:ln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es-ES_tradnl" altLang="zh-CN" sz="1000" dirty="0">
              <a:ln>
                <a:solidFill>
                  <a:srgbClr val="8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04248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4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Ruta para el cumplimiento de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 metas de energías limpias</a:t>
            </a:r>
          </a:p>
        </p:txBody>
      </p:sp>
      <p:sp>
        <p:nvSpPr>
          <p:cNvPr id="15" name="13 CuadroTexto">
            <a:extLst>
              <a:ext uri="{FF2B5EF4-FFF2-40B4-BE49-F238E27FC236}">
                <a16:creationId xmlns="" xmlns:a16="http://schemas.microsoft.com/office/drawing/2014/main" id="{FE1EEC52-4EC3-4E5A-9ACE-A06BD4D15848}"/>
              </a:ext>
            </a:extLst>
          </p:cNvPr>
          <p:cNvSpPr txBox="1"/>
          <p:nvPr/>
        </p:nvSpPr>
        <p:spPr>
          <a:xfrm>
            <a:off x="-36512" y="102029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PRIMERA Y SEGUNDA SUBASTA</a:t>
            </a:r>
          </a:p>
        </p:txBody>
      </p:sp>
      <p:sp>
        <p:nvSpPr>
          <p:cNvPr id="16" name="13 CuadroTexto">
            <a:extLst>
              <a:ext uri="{FF2B5EF4-FFF2-40B4-BE49-F238E27FC236}">
                <a16:creationId xmlns="" xmlns:a16="http://schemas.microsoft.com/office/drawing/2014/main" id="{24BEBF58-73E1-4B1E-B539-FA2E2A8A64DA}"/>
              </a:ext>
            </a:extLst>
          </p:cNvPr>
          <p:cNvSpPr txBox="1"/>
          <p:nvPr/>
        </p:nvSpPr>
        <p:spPr>
          <a:xfrm>
            <a:off x="4355976" y="98072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REQUISITOS ENERGÍAS LIMPIAS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 (% CONSUMO ENERGÍA ELÉCTRICA)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7E80977A-CBF9-4789-9B48-FE09A5CF4287}"/>
              </a:ext>
            </a:extLst>
          </p:cNvPr>
          <p:cNvGraphicFramePr/>
          <p:nvPr>
            <p:extLst/>
          </p:nvPr>
        </p:nvGraphicFramePr>
        <p:xfrm>
          <a:off x="4884951" y="1618118"/>
          <a:ext cx="3406546" cy="195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7CDE30-80E0-4CAA-B7D4-94326E5B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5" y="1342748"/>
            <a:ext cx="3017894" cy="2297494"/>
          </a:xfrm>
          <a:prstGeom prst="rect">
            <a:avLst/>
          </a:prstGeom>
        </p:spPr>
      </p:pic>
      <p:sp>
        <p:nvSpPr>
          <p:cNvPr id="22" name="13 CuadroTexto">
            <a:extLst>
              <a:ext uri="{FF2B5EF4-FFF2-40B4-BE49-F238E27FC236}">
                <a16:creationId xmlns="" xmlns:a16="http://schemas.microsoft.com/office/drawing/2014/main" id="{8492EC3C-2540-4A0E-AE9E-C92F49232FDB}"/>
              </a:ext>
            </a:extLst>
          </p:cNvPr>
          <p:cNvSpPr txBox="1"/>
          <p:nvPr/>
        </p:nvSpPr>
        <p:spPr>
          <a:xfrm>
            <a:off x="1300991" y="1893941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56</a:t>
            </a:r>
          </a:p>
        </p:txBody>
      </p:sp>
      <p:sp>
        <p:nvSpPr>
          <p:cNvPr id="23" name="13 CuadroTexto">
            <a:extLst>
              <a:ext uri="{FF2B5EF4-FFF2-40B4-BE49-F238E27FC236}">
                <a16:creationId xmlns="" xmlns:a16="http://schemas.microsoft.com/office/drawing/2014/main" id="{C623DA02-E13D-4D79-8826-23DB2593D837}"/>
              </a:ext>
            </a:extLst>
          </p:cNvPr>
          <p:cNvSpPr txBox="1"/>
          <p:nvPr/>
        </p:nvSpPr>
        <p:spPr>
          <a:xfrm>
            <a:off x="1041295" y="3000821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2,805</a:t>
            </a:r>
          </a:p>
        </p:txBody>
      </p:sp>
      <p:sp>
        <p:nvSpPr>
          <p:cNvPr id="24" name="13 CuadroTexto">
            <a:extLst>
              <a:ext uri="{FF2B5EF4-FFF2-40B4-BE49-F238E27FC236}">
                <a16:creationId xmlns="" xmlns:a16="http://schemas.microsoft.com/office/drawing/2014/main" id="{F3DCA493-F588-4918-8075-CFBF77157475}"/>
              </a:ext>
            </a:extLst>
          </p:cNvPr>
          <p:cNvSpPr txBox="1"/>
          <p:nvPr/>
        </p:nvSpPr>
        <p:spPr>
          <a:xfrm>
            <a:off x="1856944" y="2994445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394</a:t>
            </a:r>
          </a:p>
        </p:txBody>
      </p:sp>
      <p:sp>
        <p:nvSpPr>
          <p:cNvPr id="25" name="13 CuadroTexto">
            <a:extLst>
              <a:ext uri="{FF2B5EF4-FFF2-40B4-BE49-F238E27FC236}">
                <a16:creationId xmlns="" xmlns:a16="http://schemas.microsoft.com/office/drawing/2014/main" id="{96662B38-B6C3-4534-BE34-9940A9ADAC1D}"/>
              </a:ext>
            </a:extLst>
          </p:cNvPr>
          <p:cNvSpPr txBox="1"/>
          <p:nvPr/>
        </p:nvSpPr>
        <p:spPr>
          <a:xfrm>
            <a:off x="2651921" y="2587690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1,792</a:t>
            </a:r>
          </a:p>
        </p:txBody>
      </p:sp>
      <p:sp>
        <p:nvSpPr>
          <p:cNvPr id="26" name="13 CuadroTexto">
            <a:extLst>
              <a:ext uri="{FF2B5EF4-FFF2-40B4-BE49-F238E27FC236}">
                <a16:creationId xmlns="" xmlns:a16="http://schemas.microsoft.com/office/drawing/2014/main" id="{096944F6-9187-4F42-97E6-1499342B5A78}"/>
              </a:ext>
            </a:extLst>
          </p:cNvPr>
          <p:cNvSpPr txBox="1"/>
          <p:nvPr/>
        </p:nvSpPr>
        <p:spPr>
          <a:xfrm>
            <a:off x="1861404" y="2852295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1,691</a:t>
            </a:r>
          </a:p>
        </p:txBody>
      </p:sp>
      <p:sp>
        <p:nvSpPr>
          <p:cNvPr id="27" name="13 CuadroTexto">
            <a:extLst>
              <a:ext uri="{FF2B5EF4-FFF2-40B4-BE49-F238E27FC236}">
                <a16:creationId xmlns="" xmlns:a16="http://schemas.microsoft.com/office/drawing/2014/main" id="{19CF1721-66B8-41DD-8DBE-7B443BDF2C6F}"/>
              </a:ext>
            </a:extLst>
          </p:cNvPr>
          <p:cNvSpPr txBox="1"/>
          <p:nvPr/>
        </p:nvSpPr>
        <p:spPr>
          <a:xfrm>
            <a:off x="2678343" y="2994445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1,012</a:t>
            </a:r>
          </a:p>
        </p:txBody>
      </p:sp>
      <p:sp>
        <p:nvSpPr>
          <p:cNvPr id="28" name="13 CuadroTexto">
            <a:extLst>
              <a:ext uri="{FF2B5EF4-FFF2-40B4-BE49-F238E27FC236}">
                <a16:creationId xmlns="" xmlns:a16="http://schemas.microsoft.com/office/drawing/2014/main" id="{B38500AD-63F3-4127-8D4F-4C7C36642B55}"/>
              </a:ext>
            </a:extLst>
          </p:cNvPr>
          <p:cNvSpPr txBox="1"/>
          <p:nvPr/>
        </p:nvSpPr>
        <p:spPr>
          <a:xfrm>
            <a:off x="-71418" y="38517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GENERACIÓN DISTRIBUIDA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="" xmlns:a16="http://schemas.microsoft.com/office/drawing/2014/main" id="{3BDF4E29-5BF0-4246-8599-38A28D064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168974"/>
              </p:ext>
            </p:extLst>
          </p:nvPr>
        </p:nvGraphicFramePr>
        <p:xfrm>
          <a:off x="-36512" y="4083555"/>
          <a:ext cx="4248472" cy="272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13 CuadroTexto">
            <a:extLst>
              <a:ext uri="{FF2B5EF4-FFF2-40B4-BE49-F238E27FC236}">
                <a16:creationId xmlns="" xmlns:a16="http://schemas.microsoft.com/office/drawing/2014/main" id="{CA45D866-F7FD-4E5E-AB9F-CE17DC308AB7}"/>
              </a:ext>
            </a:extLst>
          </p:cNvPr>
          <p:cNvSpPr txBox="1"/>
          <p:nvPr/>
        </p:nvSpPr>
        <p:spPr>
          <a:xfrm>
            <a:off x="4452903" y="357475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POTENCIAL GEOTÉRMICO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(13.4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GWe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)</a:t>
            </a:r>
          </a:p>
        </p:txBody>
      </p:sp>
      <p:sp>
        <p:nvSpPr>
          <p:cNvPr id="31" name="13 CuadroTexto">
            <a:extLst>
              <a:ext uri="{FF2B5EF4-FFF2-40B4-BE49-F238E27FC236}">
                <a16:creationId xmlns="" xmlns:a16="http://schemas.microsoft.com/office/drawing/2014/main" id="{1BC0435F-0A72-4B4F-9C55-BBE79E7903E5}"/>
              </a:ext>
            </a:extLst>
          </p:cNvPr>
          <p:cNvSpPr txBox="1"/>
          <p:nvPr/>
        </p:nvSpPr>
        <p:spPr>
          <a:xfrm>
            <a:off x="1860484" y="3536075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Soberana Sans" panose="02000000000000000000" pitchFamily="50" charset="0"/>
              </a:rPr>
              <a:t>2018</a:t>
            </a:r>
          </a:p>
        </p:txBody>
      </p:sp>
      <p:sp>
        <p:nvSpPr>
          <p:cNvPr id="32" name="13 CuadroTexto">
            <a:extLst>
              <a:ext uri="{FF2B5EF4-FFF2-40B4-BE49-F238E27FC236}">
                <a16:creationId xmlns="" xmlns:a16="http://schemas.microsoft.com/office/drawing/2014/main" id="{3A233A22-7E97-4C03-9395-48A212A686BE}"/>
              </a:ext>
            </a:extLst>
          </p:cNvPr>
          <p:cNvSpPr txBox="1"/>
          <p:nvPr/>
        </p:nvSpPr>
        <p:spPr>
          <a:xfrm>
            <a:off x="2689080" y="3536075"/>
            <a:ext cx="57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Soberana Sans" panose="02000000000000000000" pitchFamily="50" charset="0"/>
              </a:rPr>
              <a:t>2019</a:t>
            </a:r>
          </a:p>
        </p:txBody>
      </p:sp>
      <p:sp>
        <p:nvSpPr>
          <p:cNvPr id="33" name="13 CuadroTexto">
            <a:extLst>
              <a:ext uri="{FF2B5EF4-FFF2-40B4-BE49-F238E27FC236}">
                <a16:creationId xmlns="" xmlns:a16="http://schemas.microsoft.com/office/drawing/2014/main" id="{565F475B-58DB-4653-B897-559FCDB28244}"/>
              </a:ext>
            </a:extLst>
          </p:cNvPr>
          <p:cNvSpPr txBox="1"/>
          <p:nvPr/>
        </p:nvSpPr>
        <p:spPr>
          <a:xfrm>
            <a:off x="911410" y="3217076"/>
            <a:ext cx="860197" cy="23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Soberana Sans" panose="02000000000000000000" pitchFamily="50" charset="0"/>
              </a:rPr>
              <a:t>1998 - 2015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AB618B7-13F2-45FE-8EED-CA3C3034120F}"/>
              </a:ext>
            </a:extLst>
          </p:cNvPr>
          <p:cNvGrpSpPr/>
          <p:nvPr/>
        </p:nvGrpSpPr>
        <p:grpSpPr>
          <a:xfrm>
            <a:off x="4307118" y="4356136"/>
            <a:ext cx="756000" cy="417866"/>
            <a:chOff x="1310" y="21648"/>
            <a:chExt cx="1277496" cy="510998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93AC9B6F-CC7E-4CF0-B8C2-E153B4FCA8A0}"/>
                </a:ext>
              </a:extLst>
            </p:cNvPr>
            <p:cNvSpPr/>
            <p:nvPr/>
          </p:nvSpPr>
          <p:spPr>
            <a:xfrm>
              <a:off x="1310" y="21648"/>
              <a:ext cx="1277496" cy="51099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E4C09E0D-351F-440E-93A7-0674521EC5AA}"/>
                </a:ext>
              </a:extLst>
            </p:cNvPr>
            <p:cNvSpPr txBox="1"/>
            <p:nvPr/>
          </p:nvSpPr>
          <p:spPr>
            <a:xfrm>
              <a:off x="1310" y="21648"/>
              <a:ext cx="1277496" cy="510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altLang="es-MX" sz="12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itchFamily="18" charset="0"/>
                </a:rPr>
                <a:t>Reservas Probadas</a:t>
              </a:r>
              <a:endParaRPr lang="es-MX" sz="1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81EE0CF7-72E5-4A90-BBB8-179EBAC63D2E}"/>
              </a:ext>
            </a:extLst>
          </p:cNvPr>
          <p:cNvGrpSpPr/>
          <p:nvPr/>
        </p:nvGrpSpPr>
        <p:grpSpPr>
          <a:xfrm>
            <a:off x="4307118" y="4797200"/>
            <a:ext cx="756000" cy="432000"/>
            <a:chOff x="1310" y="532647"/>
            <a:chExt cx="1277496" cy="92232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0E52E04E-F854-4A2A-8C16-C0CE4FDFD851}"/>
                </a:ext>
              </a:extLst>
            </p:cNvPr>
            <p:cNvSpPr/>
            <p:nvPr/>
          </p:nvSpPr>
          <p:spPr>
            <a:xfrm>
              <a:off x="1310" y="532647"/>
              <a:ext cx="1277496" cy="92232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F51EB5C-4782-42D6-859C-86021B7019E8}"/>
                </a:ext>
              </a:extLst>
            </p:cNvPr>
            <p:cNvSpPr txBox="1"/>
            <p:nvPr/>
          </p:nvSpPr>
          <p:spPr>
            <a:xfrm>
              <a:off x="1310" y="532647"/>
              <a:ext cx="1277496" cy="92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lvl="1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286 MW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907373E-B179-43AA-9340-42F5720CFB52}"/>
              </a:ext>
            </a:extLst>
          </p:cNvPr>
          <p:cNvGrpSpPr/>
          <p:nvPr/>
        </p:nvGrpSpPr>
        <p:grpSpPr>
          <a:xfrm>
            <a:off x="5092133" y="4356136"/>
            <a:ext cx="792000" cy="417866"/>
            <a:chOff x="1457656" y="21648"/>
            <a:chExt cx="1277496" cy="510998"/>
          </a:xfrm>
        </p:grpSpPr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5D04F76F-004D-499E-9DF4-6C1FEC474DD4}"/>
                </a:ext>
              </a:extLst>
            </p:cNvPr>
            <p:cNvSpPr/>
            <p:nvPr/>
          </p:nvSpPr>
          <p:spPr>
            <a:xfrm>
              <a:off x="1457656" y="21648"/>
              <a:ext cx="1277496" cy="510998"/>
            </a:xfrm>
            <a:prstGeom prst="rect">
              <a:avLst/>
            </a:prstGeom>
            <a:solidFill>
              <a:srgbClr val="FFC000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89B73853-97E1-4AC4-8B01-EAF96999BDE5}"/>
                </a:ext>
              </a:extLst>
            </p:cNvPr>
            <p:cNvSpPr txBox="1"/>
            <p:nvPr/>
          </p:nvSpPr>
          <p:spPr>
            <a:xfrm>
              <a:off x="1457656" y="21648"/>
              <a:ext cx="1277496" cy="510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altLang="es-MX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itchFamily="18" charset="0"/>
                </a:rPr>
                <a:t>Reservas Probables</a:t>
              </a:r>
              <a:endParaRPr lang="es-MX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92BC5D4E-4A92-4BE9-89E4-D66C7D056B1F}"/>
              </a:ext>
            </a:extLst>
          </p:cNvPr>
          <p:cNvGrpSpPr/>
          <p:nvPr/>
        </p:nvGrpSpPr>
        <p:grpSpPr>
          <a:xfrm>
            <a:off x="5092133" y="4797200"/>
            <a:ext cx="792000" cy="432000"/>
            <a:chOff x="1457656" y="532647"/>
            <a:chExt cx="1277496" cy="922320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5F97421C-676A-4B12-99B7-18BEE712E1BD}"/>
                </a:ext>
              </a:extLst>
            </p:cNvPr>
            <p:cNvSpPr/>
            <p:nvPr/>
          </p:nvSpPr>
          <p:spPr>
            <a:xfrm>
              <a:off x="1457656" y="532647"/>
              <a:ext cx="1277496" cy="92232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740B7D7-A417-4764-B980-B9FA36D5F405}"/>
                </a:ext>
              </a:extLst>
            </p:cNvPr>
            <p:cNvSpPr txBox="1"/>
            <p:nvPr/>
          </p:nvSpPr>
          <p:spPr>
            <a:xfrm>
              <a:off x="1457656" y="532647"/>
              <a:ext cx="1277496" cy="92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lvl="1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5,730 MW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ED834A8C-9ED2-4197-9B72-DDAFDDBFBCDC}"/>
              </a:ext>
            </a:extLst>
          </p:cNvPr>
          <p:cNvGrpSpPr/>
          <p:nvPr/>
        </p:nvGrpSpPr>
        <p:grpSpPr>
          <a:xfrm>
            <a:off x="5907371" y="4356136"/>
            <a:ext cx="756000" cy="417866"/>
            <a:chOff x="2914002" y="21648"/>
            <a:chExt cx="1277496" cy="510998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0BC23DA6-D6B7-4F0C-AF9B-74342457EAC8}"/>
                </a:ext>
              </a:extLst>
            </p:cNvPr>
            <p:cNvSpPr/>
            <p:nvPr/>
          </p:nvSpPr>
          <p:spPr>
            <a:xfrm>
              <a:off x="2914002" y="21648"/>
              <a:ext cx="1277496" cy="510998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3F95503B-F81B-41D5-96D7-3AF6B9BF1D34}"/>
                </a:ext>
              </a:extLst>
            </p:cNvPr>
            <p:cNvSpPr txBox="1"/>
            <p:nvPr/>
          </p:nvSpPr>
          <p:spPr>
            <a:xfrm>
              <a:off x="2914002" y="21648"/>
              <a:ext cx="1277496" cy="510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altLang="es-MX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itchFamily="18" charset="0"/>
                </a:rPr>
                <a:t>Reservas Posibles</a:t>
              </a:r>
              <a:endParaRPr lang="es-MX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B57C7CCB-24D7-4099-B1B0-7C51B99AC3E2}"/>
              </a:ext>
            </a:extLst>
          </p:cNvPr>
          <p:cNvGrpSpPr/>
          <p:nvPr/>
        </p:nvGrpSpPr>
        <p:grpSpPr>
          <a:xfrm>
            <a:off x="5907371" y="4797200"/>
            <a:ext cx="756000" cy="432000"/>
            <a:chOff x="2914002" y="532647"/>
            <a:chExt cx="1277496" cy="922320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0513023-6C40-4D3E-882D-563CC2196396}"/>
                </a:ext>
              </a:extLst>
            </p:cNvPr>
            <p:cNvSpPr/>
            <p:nvPr/>
          </p:nvSpPr>
          <p:spPr>
            <a:xfrm>
              <a:off x="2914002" y="532647"/>
              <a:ext cx="1277496" cy="92232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1BF6F3DC-D673-4229-879D-EE8404F577A3}"/>
                </a:ext>
              </a:extLst>
            </p:cNvPr>
            <p:cNvSpPr txBox="1"/>
            <p:nvPr/>
          </p:nvSpPr>
          <p:spPr>
            <a:xfrm>
              <a:off x="2914002" y="532647"/>
              <a:ext cx="1277496" cy="92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lvl="1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7,422 MW</a:t>
              </a:r>
            </a:p>
          </p:txBody>
        </p:sp>
      </p:grpSp>
      <p:graphicFrame>
        <p:nvGraphicFramePr>
          <p:cNvPr id="76" name="17 Diagrama">
            <a:extLst>
              <a:ext uri="{FF2B5EF4-FFF2-40B4-BE49-F238E27FC236}">
                <a16:creationId xmlns="" xmlns:a16="http://schemas.microsoft.com/office/drawing/2014/main" id="{1E417E32-0810-4CA5-8BCB-000F19498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766894"/>
              </p:ext>
            </p:extLst>
          </p:nvPr>
        </p:nvGraphicFramePr>
        <p:xfrm>
          <a:off x="6711821" y="4456439"/>
          <a:ext cx="2252667" cy="178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8" name="Chart 5">
            <a:extLst>
              <a:ext uri="{FF2B5EF4-FFF2-40B4-BE49-F238E27FC236}">
                <a16:creationId xmlns="" xmlns:a16="http://schemas.microsoft.com/office/drawing/2014/main" id="{48D25B6B-481B-45F7-B9E1-331D5E437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214103"/>
              </p:ext>
            </p:extLst>
          </p:nvPr>
        </p:nvGraphicFramePr>
        <p:xfrm>
          <a:off x="4177756" y="5218767"/>
          <a:ext cx="259228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0" name="16 Triángulo rectángulo">
            <a:extLst>
              <a:ext uri="{FF2B5EF4-FFF2-40B4-BE49-F238E27FC236}">
                <a16:creationId xmlns="" xmlns:a16="http://schemas.microsoft.com/office/drawing/2014/main" id="{06B04CF2-3C9F-4AF9-B5D4-2F7ADCAE678F}"/>
              </a:ext>
            </a:extLst>
          </p:cNvPr>
          <p:cNvSpPr/>
          <p:nvPr/>
        </p:nvSpPr>
        <p:spPr>
          <a:xfrm flipH="1">
            <a:off x="4456704" y="5367670"/>
            <a:ext cx="907384" cy="291658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79" name="3 CuadroTexto">
            <a:extLst>
              <a:ext uri="{FF2B5EF4-FFF2-40B4-BE49-F238E27FC236}">
                <a16:creationId xmlns="" xmlns:a16="http://schemas.microsoft.com/office/drawing/2014/main" id="{EB9C38D9-BCAE-493E-8E9E-94A8616365C4}"/>
              </a:ext>
            </a:extLst>
          </p:cNvPr>
          <p:cNvSpPr txBox="1"/>
          <p:nvPr/>
        </p:nvSpPr>
        <p:spPr>
          <a:xfrm>
            <a:off x="4884951" y="5422759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i="1" dirty="0"/>
              <a:t>+750MW</a:t>
            </a:r>
          </a:p>
        </p:txBody>
      </p:sp>
      <p:sp>
        <p:nvSpPr>
          <p:cNvPr id="82" name="2 Rectángulo">
            <a:extLst>
              <a:ext uri="{FF2B5EF4-FFF2-40B4-BE49-F238E27FC236}">
                <a16:creationId xmlns="" xmlns:a16="http://schemas.microsoft.com/office/drawing/2014/main" id="{62465B23-5C14-4CBF-B0BD-56C7765C3A66}"/>
              </a:ext>
            </a:extLst>
          </p:cNvPr>
          <p:cNvSpPr/>
          <p:nvPr/>
        </p:nvSpPr>
        <p:spPr>
          <a:xfrm>
            <a:off x="5409596" y="5261362"/>
            <a:ext cx="1292782" cy="103752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94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8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48464" y="6498000"/>
            <a:ext cx="539999" cy="36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3EC14C-49BA-46AB-BD96-3F0A13F44D90}" type="slidenum">
              <a:rPr lang="es-ES_tradnl" altLang="zh-CN" sz="1000" smtClean="0">
                <a:ln>
                  <a:solidFill>
                    <a:srgbClr val="800000"/>
                  </a:solidFill>
                </a:ln>
                <a:solidFill>
                  <a:prstClr val="black"/>
                </a:solidFill>
              </a:rPr>
              <a:pPr eaLnBrk="1" hangingPunct="1">
                <a:defRPr/>
              </a:pPr>
              <a:t>11</a:t>
            </a:fld>
            <a:endParaRPr lang="es-ES_tradnl" altLang="zh-CN" sz="1000" dirty="0">
              <a:ln>
                <a:solidFill>
                  <a:srgbClr val="8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04248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4" name="TextBox 10"/>
          <p:cNvSpPr txBox="1"/>
          <p:nvPr/>
        </p:nvSpPr>
        <p:spPr>
          <a:xfrm>
            <a:off x="2349433" y="49691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Proyectos de infraestructura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 </a:t>
            </a:r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Prodesen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 2017 - 2031</a:t>
            </a:r>
          </a:p>
        </p:txBody>
      </p:sp>
      <p:sp>
        <p:nvSpPr>
          <p:cNvPr id="30" name="13 CuadroTexto">
            <a:extLst>
              <a:ext uri="{FF2B5EF4-FFF2-40B4-BE49-F238E27FC236}">
                <a16:creationId xmlns="" xmlns:a16="http://schemas.microsoft.com/office/drawing/2014/main" id="{CA45D866-F7FD-4E5E-AB9F-CE17DC308AB7}"/>
              </a:ext>
            </a:extLst>
          </p:cNvPr>
          <p:cNvSpPr txBox="1"/>
          <p:nvPr/>
        </p:nvSpPr>
        <p:spPr>
          <a:xfrm>
            <a:off x="168112" y="102794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GENERACIÓN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(ADICIONES DE CAPACIDAD MW)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3E91BC3-DECB-4682-8F32-45FDA190F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77"/>
          <a:stretch/>
        </p:blipFill>
        <p:spPr>
          <a:xfrm>
            <a:off x="215201" y="1604990"/>
            <a:ext cx="701166" cy="792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2EB7788-D68D-46A4-BB14-ED9E4C3A9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7" y="2377488"/>
            <a:ext cx="599432" cy="69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77F6FF-AC53-4213-B7B4-12C4A093F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09" y="3109792"/>
            <a:ext cx="711055" cy="728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E1A980B-A7A2-45B4-976B-12118D4163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07"/>
          <a:stretch/>
        </p:blipFill>
        <p:spPr>
          <a:xfrm>
            <a:off x="2318780" y="1613841"/>
            <a:ext cx="724314" cy="807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96FD1D4-333C-4B05-8AEC-5884FF84C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780" y="2348880"/>
            <a:ext cx="740649" cy="73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F85302F-A6CB-45C7-8C54-E59F6E83F3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7367" y="3085758"/>
            <a:ext cx="643239" cy="67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13 CuadroTexto">
            <a:extLst>
              <a:ext uri="{FF2B5EF4-FFF2-40B4-BE49-F238E27FC236}">
                <a16:creationId xmlns="" xmlns:a16="http://schemas.microsoft.com/office/drawing/2014/main" id="{D9E584BF-5024-4133-BB85-96668337F58A}"/>
              </a:ext>
            </a:extLst>
          </p:cNvPr>
          <p:cNvSpPr txBox="1"/>
          <p:nvPr/>
        </p:nvSpPr>
        <p:spPr>
          <a:xfrm>
            <a:off x="838252" y="1698669"/>
            <a:ext cx="140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13,498</a:t>
            </a:r>
          </a:p>
        </p:txBody>
      </p:sp>
      <p:sp>
        <p:nvSpPr>
          <p:cNvPr id="43" name="13 CuadroTexto">
            <a:extLst>
              <a:ext uri="{FF2B5EF4-FFF2-40B4-BE49-F238E27FC236}">
                <a16:creationId xmlns="" xmlns:a16="http://schemas.microsoft.com/office/drawing/2014/main" id="{582CF8A9-97E2-4D85-8F1B-8AC72490BB6D}"/>
              </a:ext>
            </a:extLst>
          </p:cNvPr>
          <p:cNvSpPr txBox="1"/>
          <p:nvPr/>
        </p:nvSpPr>
        <p:spPr>
          <a:xfrm>
            <a:off x="860882" y="1979840"/>
            <a:ext cx="1082511" cy="30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EÓLICA</a:t>
            </a:r>
          </a:p>
        </p:txBody>
      </p:sp>
      <p:sp>
        <p:nvSpPr>
          <p:cNvPr id="44" name="13 CuadroTexto">
            <a:extLst>
              <a:ext uri="{FF2B5EF4-FFF2-40B4-BE49-F238E27FC236}">
                <a16:creationId xmlns="" xmlns:a16="http://schemas.microsoft.com/office/drawing/2014/main" id="{52E412F1-AFFA-4053-BF6C-D5958E817ECD}"/>
              </a:ext>
            </a:extLst>
          </p:cNvPr>
          <p:cNvSpPr txBox="1"/>
          <p:nvPr/>
        </p:nvSpPr>
        <p:spPr>
          <a:xfrm>
            <a:off x="849140" y="2421933"/>
            <a:ext cx="140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7,685</a:t>
            </a:r>
          </a:p>
        </p:txBody>
      </p:sp>
      <p:sp>
        <p:nvSpPr>
          <p:cNvPr id="45" name="13 CuadroTexto">
            <a:extLst>
              <a:ext uri="{FF2B5EF4-FFF2-40B4-BE49-F238E27FC236}">
                <a16:creationId xmlns="" xmlns:a16="http://schemas.microsoft.com/office/drawing/2014/main" id="{E095C63F-DFBA-4FBD-ACF2-291F998EA2F9}"/>
              </a:ext>
            </a:extLst>
          </p:cNvPr>
          <p:cNvSpPr txBox="1"/>
          <p:nvPr/>
        </p:nvSpPr>
        <p:spPr>
          <a:xfrm>
            <a:off x="871770" y="2703104"/>
            <a:ext cx="1082511" cy="30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SOLAR</a:t>
            </a:r>
          </a:p>
        </p:txBody>
      </p:sp>
      <p:sp>
        <p:nvSpPr>
          <p:cNvPr id="46" name="13 CuadroTexto">
            <a:extLst>
              <a:ext uri="{FF2B5EF4-FFF2-40B4-BE49-F238E27FC236}">
                <a16:creationId xmlns="" xmlns:a16="http://schemas.microsoft.com/office/drawing/2014/main" id="{BACF2074-D355-4266-8188-6CD6C09D9723}"/>
              </a:ext>
            </a:extLst>
          </p:cNvPr>
          <p:cNvSpPr txBox="1"/>
          <p:nvPr/>
        </p:nvSpPr>
        <p:spPr>
          <a:xfrm>
            <a:off x="852943" y="3128665"/>
            <a:ext cx="140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1,681</a:t>
            </a:r>
          </a:p>
        </p:txBody>
      </p:sp>
      <p:sp>
        <p:nvSpPr>
          <p:cNvPr id="47" name="13 CuadroTexto">
            <a:extLst>
              <a:ext uri="{FF2B5EF4-FFF2-40B4-BE49-F238E27FC236}">
                <a16:creationId xmlns="" xmlns:a16="http://schemas.microsoft.com/office/drawing/2014/main" id="{FC368DD1-D881-44F4-A280-BFD41D8FC247}"/>
              </a:ext>
            </a:extLst>
          </p:cNvPr>
          <p:cNvSpPr txBox="1"/>
          <p:nvPr/>
        </p:nvSpPr>
        <p:spPr>
          <a:xfrm>
            <a:off x="875573" y="3409836"/>
            <a:ext cx="1082511" cy="30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HIDRO</a:t>
            </a:r>
          </a:p>
        </p:txBody>
      </p:sp>
      <p:sp>
        <p:nvSpPr>
          <p:cNvPr id="58" name="13 CuadroTexto">
            <a:extLst>
              <a:ext uri="{FF2B5EF4-FFF2-40B4-BE49-F238E27FC236}">
                <a16:creationId xmlns="" xmlns:a16="http://schemas.microsoft.com/office/drawing/2014/main" id="{CC22DE5A-EBC0-4702-A7E9-1A241DAFCEF8}"/>
              </a:ext>
            </a:extLst>
          </p:cNvPr>
          <p:cNvSpPr txBox="1"/>
          <p:nvPr/>
        </p:nvSpPr>
        <p:spPr>
          <a:xfrm>
            <a:off x="3041368" y="1698669"/>
            <a:ext cx="140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1,348</a:t>
            </a:r>
          </a:p>
        </p:txBody>
      </p:sp>
      <p:sp>
        <p:nvSpPr>
          <p:cNvPr id="59" name="13 CuadroTexto">
            <a:extLst>
              <a:ext uri="{FF2B5EF4-FFF2-40B4-BE49-F238E27FC236}">
                <a16:creationId xmlns="" xmlns:a16="http://schemas.microsoft.com/office/drawing/2014/main" id="{D6E28D52-97B8-445D-80A4-179964588FF8}"/>
              </a:ext>
            </a:extLst>
          </p:cNvPr>
          <p:cNvSpPr txBox="1"/>
          <p:nvPr/>
        </p:nvSpPr>
        <p:spPr>
          <a:xfrm>
            <a:off x="3063998" y="1979840"/>
            <a:ext cx="133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BIOENERGÍA</a:t>
            </a:r>
          </a:p>
        </p:txBody>
      </p:sp>
      <p:sp>
        <p:nvSpPr>
          <p:cNvPr id="60" name="13 CuadroTexto">
            <a:extLst>
              <a:ext uri="{FF2B5EF4-FFF2-40B4-BE49-F238E27FC236}">
                <a16:creationId xmlns="" xmlns:a16="http://schemas.microsoft.com/office/drawing/2014/main" id="{18E27A9B-55C3-406D-BE0D-6AE4109DC3EA}"/>
              </a:ext>
            </a:extLst>
          </p:cNvPr>
          <p:cNvSpPr txBox="1"/>
          <p:nvPr/>
        </p:nvSpPr>
        <p:spPr>
          <a:xfrm>
            <a:off x="3052256" y="2421933"/>
            <a:ext cx="140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1,298</a:t>
            </a:r>
          </a:p>
        </p:txBody>
      </p:sp>
      <p:sp>
        <p:nvSpPr>
          <p:cNvPr id="61" name="13 CuadroTexto">
            <a:extLst>
              <a:ext uri="{FF2B5EF4-FFF2-40B4-BE49-F238E27FC236}">
                <a16:creationId xmlns="" xmlns:a16="http://schemas.microsoft.com/office/drawing/2014/main" id="{188EC980-7029-4C27-82B6-17C144935E3C}"/>
              </a:ext>
            </a:extLst>
          </p:cNvPr>
          <p:cNvSpPr txBox="1"/>
          <p:nvPr/>
        </p:nvSpPr>
        <p:spPr>
          <a:xfrm>
            <a:off x="3074886" y="2703104"/>
            <a:ext cx="142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GEOTERMIA</a:t>
            </a:r>
          </a:p>
        </p:txBody>
      </p:sp>
      <p:sp>
        <p:nvSpPr>
          <p:cNvPr id="62" name="13 CuadroTexto">
            <a:extLst>
              <a:ext uri="{FF2B5EF4-FFF2-40B4-BE49-F238E27FC236}">
                <a16:creationId xmlns="" xmlns:a16="http://schemas.microsoft.com/office/drawing/2014/main" id="{84AC8CA1-E096-4D4F-845E-056C1B128CC8}"/>
              </a:ext>
            </a:extLst>
          </p:cNvPr>
          <p:cNvSpPr txBox="1"/>
          <p:nvPr/>
        </p:nvSpPr>
        <p:spPr>
          <a:xfrm>
            <a:off x="3056059" y="3128665"/>
            <a:ext cx="1407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5,359</a:t>
            </a:r>
          </a:p>
        </p:txBody>
      </p:sp>
      <p:sp>
        <p:nvSpPr>
          <p:cNvPr id="63" name="13 CuadroTexto">
            <a:extLst>
              <a:ext uri="{FF2B5EF4-FFF2-40B4-BE49-F238E27FC236}">
                <a16:creationId xmlns="" xmlns:a16="http://schemas.microsoft.com/office/drawing/2014/main" id="{AF4AC4A5-C3B7-4251-96B7-C7C94647EB02}"/>
              </a:ext>
            </a:extLst>
          </p:cNvPr>
          <p:cNvSpPr txBox="1"/>
          <p:nvPr/>
        </p:nvSpPr>
        <p:spPr>
          <a:xfrm>
            <a:off x="3078689" y="3409836"/>
            <a:ext cx="170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COGENERACIÓN EFICIENTE</a:t>
            </a:r>
          </a:p>
        </p:txBody>
      </p:sp>
      <p:sp>
        <p:nvSpPr>
          <p:cNvPr id="48" name="13 CuadroTexto">
            <a:extLst>
              <a:ext uri="{FF2B5EF4-FFF2-40B4-BE49-F238E27FC236}">
                <a16:creationId xmlns="" xmlns:a16="http://schemas.microsoft.com/office/drawing/2014/main" id="{83F42AD1-864C-437C-BA12-02AA14300652}"/>
              </a:ext>
            </a:extLst>
          </p:cNvPr>
          <p:cNvSpPr txBox="1"/>
          <p:nvPr/>
        </p:nvSpPr>
        <p:spPr>
          <a:xfrm>
            <a:off x="4632608" y="102448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TRANSMISIÓN</a:t>
            </a:r>
          </a:p>
        </p:txBody>
      </p:sp>
      <p:sp>
        <p:nvSpPr>
          <p:cNvPr id="49" name="13 CuadroTexto">
            <a:extLst>
              <a:ext uri="{FF2B5EF4-FFF2-40B4-BE49-F238E27FC236}">
                <a16:creationId xmlns="" xmlns:a16="http://schemas.microsoft.com/office/drawing/2014/main" id="{D3DF85EC-9E0C-4A3A-AE1F-61F5C78A636F}"/>
              </a:ext>
            </a:extLst>
          </p:cNvPr>
          <p:cNvSpPr txBox="1"/>
          <p:nvPr/>
        </p:nvSpPr>
        <p:spPr>
          <a:xfrm>
            <a:off x="4747432" y="37890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DISTRIBUCIÓN</a:t>
            </a:r>
          </a:p>
        </p:txBody>
      </p:sp>
      <p:sp>
        <p:nvSpPr>
          <p:cNvPr id="50" name="13 CuadroTexto">
            <a:extLst>
              <a:ext uri="{FF2B5EF4-FFF2-40B4-BE49-F238E27FC236}">
                <a16:creationId xmlns="" xmlns:a16="http://schemas.microsoft.com/office/drawing/2014/main" id="{9D64EC35-BB38-4258-B141-B8EA78BB98CC}"/>
              </a:ext>
            </a:extLst>
          </p:cNvPr>
          <p:cNvSpPr txBox="1"/>
          <p:nvPr/>
        </p:nvSpPr>
        <p:spPr>
          <a:xfrm>
            <a:off x="311603" y="54452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TECNOLOGÍAS HABILITADORAS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512F4B-184E-45DD-8C08-563A2E8085F3}"/>
              </a:ext>
            </a:extLst>
          </p:cNvPr>
          <p:cNvSpPr/>
          <p:nvPr/>
        </p:nvSpPr>
        <p:spPr>
          <a:xfrm>
            <a:off x="395536" y="4005064"/>
            <a:ext cx="4319717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INVERSIÓN (millones de pesos)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56124AA-3BEB-49F8-9183-B75518AB6518}"/>
              </a:ext>
            </a:extLst>
          </p:cNvPr>
          <p:cNvSpPr/>
          <p:nvPr/>
        </p:nvSpPr>
        <p:spPr>
          <a:xfrm>
            <a:off x="397395" y="4322380"/>
            <a:ext cx="4319717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$1’655,225.00 (73.75% limpias)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4F4E173-88A7-4B47-AF28-CCF9AE18A5F8}"/>
              </a:ext>
            </a:extLst>
          </p:cNvPr>
          <p:cNvSpPr/>
          <p:nvPr/>
        </p:nvSpPr>
        <p:spPr>
          <a:xfrm>
            <a:off x="5220072" y="1412776"/>
            <a:ext cx="3528392" cy="27936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INVERSIÓN (millones de pesos)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C698F96A-7C95-45DF-84DD-DC12760AAE8A}"/>
              </a:ext>
            </a:extLst>
          </p:cNvPr>
          <p:cNvSpPr/>
          <p:nvPr/>
        </p:nvSpPr>
        <p:spPr>
          <a:xfrm>
            <a:off x="5220836" y="1730092"/>
            <a:ext cx="3528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$219,463.00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313572A8-90D9-410C-A98C-4ED45CD91697}"/>
              </a:ext>
            </a:extLst>
          </p:cNvPr>
          <p:cNvSpPr/>
          <p:nvPr/>
        </p:nvSpPr>
        <p:spPr>
          <a:xfrm>
            <a:off x="5226871" y="4141445"/>
            <a:ext cx="3528392" cy="27936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INVERSIÓN (millones de pesos)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BAC927D-EA61-4677-BAB2-DBB3CA8050BF}"/>
              </a:ext>
            </a:extLst>
          </p:cNvPr>
          <p:cNvSpPr/>
          <p:nvPr/>
        </p:nvSpPr>
        <p:spPr>
          <a:xfrm>
            <a:off x="5227635" y="4458761"/>
            <a:ext cx="3528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$165,218.00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4EA33F-0623-4CBA-8F21-A1034BC3D478}"/>
              </a:ext>
            </a:extLst>
          </p:cNvPr>
          <p:cNvSpPr txBox="1"/>
          <p:nvPr/>
        </p:nvSpPr>
        <p:spPr>
          <a:xfrm>
            <a:off x="5226871" y="2060848"/>
            <a:ext cx="362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Interconexión con BCN y BCS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Interconexión con Norte y Centro América.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Línea de Corriente Directa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Sistema de Medición del mercado y Red Eléctrica Inteligente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13DE79E-DD10-490D-8C0D-65B341D94E3E}"/>
              </a:ext>
            </a:extLst>
          </p:cNvPr>
          <p:cNvSpPr txBox="1"/>
          <p:nvPr/>
        </p:nvSpPr>
        <p:spPr>
          <a:xfrm>
            <a:off x="409764" y="5733256"/>
            <a:ext cx="436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Almacenamiento de 20 MW con baterías en BCS.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2860BE3-7E75-482B-9FA9-914BA011C556}"/>
              </a:ext>
            </a:extLst>
          </p:cNvPr>
          <p:cNvSpPr txBox="1"/>
          <p:nvPr/>
        </p:nvSpPr>
        <p:spPr>
          <a:xfrm>
            <a:off x="5181901" y="4797152"/>
            <a:ext cx="3624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Cable submarino en Isla de Holbox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Electrificación comunidades rurales y zonas marginadas.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Reducción de pérdidas técnicas y no técnicas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s-MX" dirty="0"/>
              <a:t>Red Eléctrica Inteligente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D97E42A1-5E16-4905-9945-E688739401E1}"/>
              </a:ext>
            </a:extLst>
          </p:cNvPr>
          <p:cNvSpPr/>
          <p:nvPr/>
        </p:nvSpPr>
        <p:spPr>
          <a:xfrm>
            <a:off x="2026668" y="4650438"/>
            <a:ext cx="2700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$387,781.00 (23.42%)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A9B198E-8851-4A05-9FFF-57BD30F45E3A}"/>
              </a:ext>
            </a:extLst>
          </p:cNvPr>
          <p:cNvSpPr/>
          <p:nvPr/>
        </p:nvSpPr>
        <p:spPr>
          <a:xfrm>
            <a:off x="395536" y="4657352"/>
            <a:ext cx="1584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Eólica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B619767-22DC-477B-B802-DA9684E01241}"/>
              </a:ext>
            </a:extLst>
          </p:cNvPr>
          <p:cNvSpPr/>
          <p:nvPr/>
        </p:nvSpPr>
        <p:spPr>
          <a:xfrm>
            <a:off x="2026668" y="4993768"/>
            <a:ext cx="2700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$216,836.00 (13.1%)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B5E62D07-335C-4B40-A9E7-C98258EAA8D6}"/>
              </a:ext>
            </a:extLst>
          </p:cNvPr>
          <p:cNvSpPr/>
          <p:nvPr/>
        </p:nvSpPr>
        <p:spPr>
          <a:xfrm>
            <a:off x="395536" y="5000682"/>
            <a:ext cx="1584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59143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27584" y="3789040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Transición Energética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Plataformas para inversionistas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 b="3744"/>
          <a:stretch/>
        </p:blipFill>
        <p:spPr bwMode="auto">
          <a:xfrm>
            <a:off x="3059832" y="1736339"/>
            <a:ext cx="3301614" cy="16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7 Imagen" descr="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4558" y="4793317"/>
            <a:ext cx="767068" cy="616233"/>
          </a:xfrm>
          <a:prstGeom prst="rect">
            <a:avLst/>
          </a:prstGeom>
        </p:spPr>
      </p:pic>
      <p:pic>
        <p:nvPicPr>
          <p:cNvPr id="21" name="7 Imagen" descr="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4772" y="4798898"/>
            <a:ext cx="767068" cy="616233"/>
          </a:xfrm>
          <a:prstGeom prst="rect">
            <a:avLst/>
          </a:prstGeom>
        </p:spPr>
      </p:pic>
      <p:pic>
        <p:nvPicPr>
          <p:cNvPr id="22" name="46 Imagen" descr="2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881" y="5464222"/>
            <a:ext cx="765745" cy="661639"/>
          </a:xfrm>
          <a:prstGeom prst="rect">
            <a:avLst/>
          </a:prstGeom>
        </p:spPr>
      </p:pic>
      <p:pic>
        <p:nvPicPr>
          <p:cNvPr id="23" name="64 Imagen" descr="4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4772" y="5464221"/>
            <a:ext cx="767068" cy="661639"/>
          </a:xfrm>
          <a:prstGeom prst="rect">
            <a:avLst/>
          </a:prstGeom>
        </p:spPr>
      </p:pic>
      <p:grpSp>
        <p:nvGrpSpPr>
          <p:cNvPr id="24" name="6 Grupo"/>
          <p:cNvGrpSpPr/>
          <p:nvPr/>
        </p:nvGrpSpPr>
        <p:grpSpPr>
          <a:xfrm>
            <a:off x="5794939" y="4770967"/>
            <a:ext cx="2089429" cy="1383308"/>
            <a:chOff x="425024" y="2904911"/>
            <a:chExt cx="3786936" cy="3004559"/>
          </a:xfrm>
        </p:grpSpPr>
        <p:grpSp>
          <p:nvGrpSpPr>
            <p:cNvPr id="25" name="2 Grupo"/>
            <p:cNvGrpSpPr/>
            <p:nvPr/>
          </p:nvGrpSpPr>
          <p:grpSpPr>
            <a:xfrm>
              <a:off x="425024" y="2904911"/>
              <a:ext cx="3786936" cy="3004559"/>
              <a:chOff x="425024" y="2904911"/>
              <a:chExt cx="3786936" cy="3004559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24" y="2904911"/>
                <a:ext cx="3786936" cy="300455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28" name="1 Elipse"/>
              <p:cNvSpPr/>
              <p:nvPr/>
            </p:nvSpPr>
            <p:spPr>
              <a:xfrm>
                <a:off x="1619672" y="3861048"/>
                <a:ext cx="1296144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26" name="Picture 4" descr="C:\Ventanilla de Energías Renovables\VER-INERE\LOGO ENRE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030542"/>
              <a:ext cx="1584176" cy="753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9" name="2 Rectángulo"/>
          <p:cNvSpPr/>
          <p:nvPr/>
        </p:nvSpPr>
        <p:spPr>
          <a:xfrm>
            <a:off x="2267744" y="1034315"/>
            <a:ext cx="477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Soberana Sans" pitchFamily="50" charset="0"/>
              </a:rPr>
              <a:t>Atlas Nacional de Zonas con Alto Potencia de Energías Limpias (AZEL)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5816" y="3505939"/>
            <a:ext cx="372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Soberana Sans" panose="02000000000000000000" pitchFamily="50" charset="0"/>
                <a:hlinkClick r:id="rId8"/>
              </a:rPr>
              <a:t>http://dgel.energia.gob.mx/azel</a:t>
            </a:r>
            <a:r>
              <a:rPr lang="es-MX" dirty="0">
                <a:latin typeface="Soberana Sans" panose="02000000000000000000" pitchFamily="50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151" y="6227672"/>
            <a:ext cx="399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Soberana Sans" panose="02000000000000000000" pitchFamily="50" charset="0"/>
                <a:hlinkClick r:id="rId9"/>
              </a:rPr>
              <a:t>https://dgel.energia.gob.mx/inere</a:t>
            </a:r>
            <a:r>
              <a:rPr lang="es-MX" dirty="0">
                <a:latin typeface="Soberana Sans" panose="02000000000000000000" pitchFamily="50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7488" y="6255841"/>
            <a:ext cx="178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00FF"/>
                </a:solidFill>
                <a:latin typeface="Soberana Sans" panose="02000000000000000000" pitchFamily="50" charset="0"/>
              </a:rPr>
              <a:t>(En desarrollo)</a:t>
            </a:r>
          </a:p>
        </p:txBody>
      </p:sp>
      <p:sp>
        <p:nvSpPr>
          <p:cNvPr id="33" name="2 Rectángulo"/>
          <p:cNvSpPr/>
          <p:nvPr/>
        </p:nvSpPr>
        <p:spPr>
          <a:xfrm>
            <a:off x="125306" y="4003216"/>
            <a:ext cx="477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Soberana Sans" pitchFamily="50" charset="0"/>
              </a:rPr>
              <a:t>Inventario Nacional de Energías Renovables (INERE)</a:t>
            </a:r>
          </a:p>
        </p:txBody>
      </p:sp>
      <p:sp>
        <p:nvSpPr>
          <p:cNvPr id="34" name="2 Rectángulo"/>
          <p:cNvSpPr/>
          <p:nvPr/>
        </p:nvSpPr>
        <p:spPr>
          <a:xfrm>
            <a:off x="4334778" y="4006805"/>
            <a:ext cx="477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Soberana Sans" pitchFamily="50" charset="0"/>
              </a:rPr>
              <a:t>Energías Renovables en Línea (</a:t>
            </a:r>
            <a:r>
              <a:rPr lang="es-MX" b="1" dirty="0" err="1">
                <a:latin typeface="Soberana Sans" pitchFamily="50" charset="0"/>
              </a:rPr>
              <a:t>ENRELmx</a:t>
            </a:r>
            <a:r>
              <a:rPr lang="es-MX" b="1" dirty="0">
                <a:latin typeface="Soberana Sans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854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cap="small" dirty="0">
              <a:latin typeface="Times New Roman"/>
              <a:cs typeface="Times New Roman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13</a:t>
            </a:fld>
            <a:endParaRPr lang="es-MX" dirty="0"/>
          </a:p>
        </p:txBody>
      </p:sp>
      <p:pic>
        <p:nvPicPr>
          <p:cNvPr id="8" name="Imagen 3" descr="Resultado de imagen para CANAME">
            <a:extLst>
              <a:ext uri="{FF2B5EF4-FFF2-40B4-BE49-F238E27FC236}">
                <a16:creationId xmlns="" xmlns:a16="http://schemas.microsoft.com/office/drawing/2014/main" id="{00000000-0008-0000-06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996080"/>
            <a:ext cx="526347" cy="5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="" xmlns:a16="http://schemas.microsoft.com/office/drawing/2014/main" id="{00000000-0008-0000-0600-00000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210" y="3028276"/>
            <a:ext cx="2288217" cy="523783"/>
          </a:xfrm>
          <a:prstGeom prst="rect">
            <a:avLst/>
          </a:prstGeom>
        </p:spPr>
      </p:pic>
      <p:pic>
        <p:nvPicPr>
          <p:cNvPr id="10" name="Imagen 5" descr="Resultado de imagen para world energy leaders’ summits">
            <a:extLst>
              <a:ext uri="{FF2B5EF4-FFF2-40B4-BE49-F238E27FC236}">
                <a16:creationId xmlns="" xmlns:a16="http://schemas.microsoft.com/office/drawing/2014/main" id="{00000000-0008-0000-0600-000006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460717"/>
            <a:ext cx="622843" cy="3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8" descr="Resultado de imagen para ren21">
            <a:extLst>
              <a:ext uri="{FF2B5EF4-FFF2-40B4-BE49-F238E27FC236}">
                <a16:creationId xmlns="" xmlns:a16="http://schemas.microsoft.com/office/drawing/2014/main" id="{00000000-0008-0000-0600-000009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455" y="2420888"/>
            <a:ext cx="1584176" cy="4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9" descr="Resultado de imagen para cifar">
            <a:extLst>
              <a:ext uri="{FF2B5EF4-FFF2-40B4-BE49-F238E27FC236}">
                <a16:creationId xmlns="" xmlns:a16="http://schemas.microsoft.com/office/drawing/2014/main" id="{00000000-0008-0000-0600-00000A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166417"/>
            <a:ext cx="942490" cy="2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0" descr="Resultado de imagen para mission innovation">
            <a:extLst>
              <a:ext uri="{FF2B5EF4-FFF2-40B4-BE49-F238E27FC236}">
                <a16:creationId xmlns="" xmlns:a16="http://schemas.microsoft.com/office/drawing/2014/main" id="{00000000-0008-0000-0600-00000B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" t="13363" r="3250" b="12027"/>
          <a:stretch/>
        </p:blipFill>
        <p:spPr bwMode="auto">
          <a:xfrm>
            <a:off x="6588136" y="2496465"/>
            <a:ext cx="2088320" cy="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1" descr="C:\Users\Cristian\OneDrive - GreenMomentum S.A.P.I. de C.V\FSE Diseño\Logos\FSE_CURVAS-webGblanco.jpg">
            <a:extLst>
              <a:ext uri="{FF2B5EF4-FFF2-40B4-BE49-F238E27FC236}">
                <a16:creationId xmlns="" xmlns:a16="http://schemas.microsoft.com/office/drawing/2014/main" id="{00000000-0008-0000-0600-00000C000000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0475" y="3077087"/>
            <a:ext cx="1557536" cy="469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6">
            <a:extLst>
              <a:ext uri="{FF2B5EF4-FFF2-40B4-BE49-F238E27FC236}">
                <a16:creationId xmlns="" xmlns:a16="http://schemas.microsoft.com/office/drawing/2014/main" id="{00000000-0008-0000-0600-00000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4" r="2254" b="11914"/>
          <a:stretch/>
        </p:blipFill>
        <p:spPr>
          <a:xfrm>
            <a:off x="5202471" y="2542676"/>
            <a:ext cx="881697" cy="306754"/>
          </a:xfrm>
          <a:prstGeom prst="rect">
            <a:avLst/>
          </a:prstGeom>
        </p:spPr>
      </p:pic>
      <p:sp>
        <p:nvSpPr>
          <p:cNvPr id="18" name="TextBox 24"/>
          <p:cNvSpPr txBox="1"/>
          <p:nvPr/>
        </p:nvSpPr>
        <p:spPr>
          <a:xfrm>
            <a:off x="251520" y="378904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s-MX" sz="2400" dirty="0">
                <a:latin typeface="Soberana Sans" pitchFamily="50" charset="0"/>
                <a:cs typeface="Times New Roman"/>
              </a:rPr>
              <a:t>Los </a:t>
            </a:r>
            <a:r>
              <a:rPr lang="es-MX" sz="2400" b="1" dirty="0">
                <a:latin typeface="Soberana Sans" pitchFamily="50" charset="0"/>
                <a:cs typeface="Times New Roman"/>
              </a:rPr>
              <a:t>Diálogos para El futuro de la Energía México 2017 </a:t>
            </a:r>
            <a:r>
              <a:rPr lang="es-MX" sz="2400" dirty="0">
                <a:latin typeface="Soberana Sans" pitchFamily="50" charset="0"/>
                <a:cs typeface="Times New Roman"/>
              </a:rPr>
              <a:t>integran en un solo foro a los líderes y a las principales discusiones del sector energía con el propósito de abordar una pregunta clave: ¿Cómo debe ser el sistema energético del futuro? </a:t>
            </a:r>
          </a:p>
        </p:txBody>
      </p:sp>
      <p:sp>
        <p:nvSpPr>
          <p:cNvPr id="19" name="CuadroTexto 25"/>
          <p:cNvSpPr txBox="1"/>
          <p:nvPr/>
        </p:nvSpPr>
        <p:spPr>
          <a:xfrm>
            <a:off x="2699792" y="5827874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Soberana Sans" panose="02000000000000000000" pitchFamily="50" charset="0"/>
              </a:rPr>
              <a:t>Lugar: EXPO Santa Fe, CDMX</a:t>
            </a:r>
          </a:p>
        </p:txBody>
      </p:sp>
      <p:sp>
        <p:nvSpPr>
          <p:cNvPr id="20" name="CuadroTexto 25"/>
          <p:cNvSpPr txBox="1"/>
          <p:nvPr/>
        </p:nvSpPr>
        <p:spPr>
          <a:xfrm>
            <a:off x="2555776" y="6156012"/>
            <a:ext cx="43576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Soberana Sans" panose="02000000000000000000" pitchFamily="50" charset="0"/>
              </a:rPr>
              <a:t>Del 11 – 13 de septiembre de 2017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2376291" y="39688"/>
            <a:ext cx="63933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Conferencia internacional de energías renovables 2017 (MEXIREC)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t="22328" r="24356" b="39027"/>
          <a:stretch/>
        </p:blipFill>
        <p:spPr>
          <a:xfrm>
            <a:off x="5364088" y="1061785"/>
            <a:ext cx="1152128" cy="11084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61550" r="24183" b="22700"/>
          <a:stretch/>
        </p:blipFill>
        <p:spPr>
          <a:xfrm>
            <a:off x="2401807" y="1081714"/>
            <a:ext cx="2897411" cy="114371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13"/>
          <a:srcRect l="29861" t="26852" r="30139" b="45740"/>
          <a:stretch/>
        </p:blipFill>
        <p:spPr bwMode="auto">
          <a:xfrm>
            <a:off x="2466677" y="2415470"/>
            <a:ext cx="1097211" cy="50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01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/>
          <a:stretch/>
        </p:blipFill>
        <p:spPr bwMode="auto">
          <a:xfrm>
            <a:off x="35496" y="1057696"/>
            <a:ext cx="9036496" cy="50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251520" y="3212976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n-US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Segoe UI" pitchFamily="34" charset="0"/>
                <a:cs typeface="Times New Roman" pitchFamily="18" charset="0"/>
              </a:rPr>
              <a:t>MUCHAS GRACIAS POR SU ATENCIÓN</a:t>
            </a:r>
          </a:p>
          <a:p>
            <a:pPr>
              <a:lnSpc>
                <a:spcPts val="3100"/>
              </a:lnSpc>
            </a:pPr>
            <a:r>
              <a:rPr lang="es-MX" sz="2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Segoe UI" pitchFamily="34" charset="0"/>
                <a:cs typeface="Times New Roman" pitchFamily="18" charset="0"/>
              </a:rPr>
              <a:t>evillanueva@energia.gob.mx</a:t>
            </a:r>
            <a:endParaRPr lang="es-MX" sz="2400" cap="small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27584" y="3789040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2</a:t>
            </a:fld>
            <a:endParaRPr lang="es-MX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211960" y="6708607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892574" y="44158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Times New Roman" panose="02020603050405020304" pitchFamily="18" charset="0"/>
              </a:rPr>
              <a:t>Impulsores para el desarrollo del sector eléctrico en México</a:t>
            </a:r>
          </a:p>
        </p:txBody>
      </p:sp>
      <p:sp>
        <p:nvSpPr>
          <p:cNvPr id="15" name="5 CuadroTexto"/>
          <p:cNvSpPr txBox="1"/>
          <p:nvPr/>
        </p:nvSpPr>
        <p:spPr>
          <a:xfrm>
            <a:off x="1532686" y="1975671"/>
            <a:ext cx="2233097" cy="56623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121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millones de habitantes</a:t>
            </a:r>
          </a:p>
        </p:txBody>
      </p:sp>
      <p:sp>
        <p:nvSpPr>
          <p:cNvPr id="16" name="6 CuadroTexto"/>
          <p:cNvSpPr txBox="1"/>
          <p:nvPr/>
        </p:nvSpPr>
        <p:spPr>
          <a:xfrm>
            <a:off x="5404701" y="2014433"/>
            <a:ext cx="2304278" cy="48871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>
            <a:defPPr>
              <a:defRPr lang="es-MX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138.4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millones de habitantes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small" spc="0" normalizeH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cs typeface="Times" pitchFamily="18" charset="0"/>
            </a:endParaRPr>
          </a:p>
        </p:txBody>
      </p:sp>
      <p:pic>
        <p:nvPicPr>
          <p:cNvPr id="19" name="7 Imagen" descr="c_d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967" y="1795483"/>
            <a:ext cx="926613" cy="926613"/>
          </a:xfrm>
          <a:prstGeom prst="rect">
            <a:avLst/>
          </a:prstGeom>
        </p:spPr>
      </p:pic>
      <p:sp>
        <p:nvSpPr>
          <p:cNvPr id="20" name="15 Rectángulo"/>
          <p:cNvSpPr/>
          <p:nvPr/>
        </p:nvSpPr>
        <p:spPr>
          <a:xfrm>
            <a:off x="6058146" y="1261189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sm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2031</a:t>
            </a:r>
            <a:r>
              <a:rPr kumimoji="0" lang="es-MX" sz="2800" b="1" i="0" u="none" strike="noStrike" kern="0" cap="small" spc="0" normalizeH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</a:p>
        </p:txBody>
      </p:sp>
      <p:sp>
        <p:nvSpPr>
          <p:cNvPr id="21" name="19 Rectángulo"/>
          <p:cNvSpPr/>
          <p:nvPr/>
        </p:nvSpPr>
        <p:spPr>
          <a:xfrm>
            <a:off x="2197027" y="1254803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sm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91" y="3983034"/>
            <a:ext cx="874620" cy="814118"/>
          </a:xfrm>
          <a:prstGeom prst="ellipse">
            <a:avLst/>
          </a:prstGeom>
          <a:ln w="571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5 CuadroTexto"/>
          <p:cNvSpPr txBox="1"/>
          <p:nvPr/>
        </p:nvSpPr>
        <p:spPr>
          <a:xfrm>
            <a:off x="1618823" y="4062548"/>
            <a:ext cx="2233097" cy="56623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2.5%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crecimiento promedio del PIB</a:t>
            </a:r>
            <a:endParaRPr kumimoji="0" lang="es-MX" sz="1600" b="0" i="0" u="none" strike="noStrike" kern="0" cap="small" spc="0" normalizeH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cs typeface="Times" pitchFamily="18" charset="0"/>
            </a:endParaRPr>
          </a:p>
        </p:txBody>
      </p:sp>
      <p:sp>
        <p:nvSpPr>
          <p:cNvPr id="23" name="5 CuadroTexto"/>
          <p:cNvSpPr txBox="1"/>
          <p:nvPr/>
        </p:nvSpPr>
        <p:spPr>
          <a:xfrm>
            <a:off x="5796136" y="3933056"/>
            <a:ext cx="2998880" cy="56623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2.4%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bajo</a:t>
            </a:r>
          </a:p>
          <a:p>
            <a:pPr>
              <a:defRPr/>
            </a:pP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lang="es-MX" sz="1600" b="1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2.9%</a:t>
            </a: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planeación</a:t>
            </a:r>
          </a:p>
          <a:p>
            <a:pPr lvl="0">
              <a:defRPr/>
            </a:pP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lang="es-MX" sz="1600" b="1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3.6%</a:t>
            </a: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alto</a:t>
            </a:r>
          </a:p>
          <a:p>
            <a:pPr>
              <a:defRPr/>
            </a:pPr>
            <a:endParaRPr lang="es-MX" sz="1600" kern="0" cap="small" dirty="0">
              <a:solidFill>
                <a:srgbClr val="FFFFFF">
                  <a:lumMod val="50000"/>
                </a:srgbClr>
              </a:solidFill>
              <a:latin typeface="Soberana Sans" panose="02000000000000000000" pitchFamily="50" charset="0"/>
              <a:cs typeface="Times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small" spc="0" normalizeH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cs typeface="Times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1" y="2852936"/>
            <a:ext cx="868633" cy="887579"/>
          </a:xfrm>
          <a:prstGeom prst="ellipse">
            <a:avLst/>
          </a:prstGeom>
          <a:ln w="571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5 CuadroTexto"/>
          <p:cNvSpPr txBox="1"/>
          <p:nvPr/>
        </p:nvSpPr>
        <p:spPr>
          <a:xfrm>
            <a:off x="1547664" y="2852936"/>
            <a:ext cx="2233097" cy="56623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98.58%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de la población con acceso</a:t>
            </a:r>
          </a:p>
        </p:txBody>
      </p:sp>
      <p:sp>
        <p:nvSpPr>
          <p:cNvPr id="25" name="6 CuadroTexto"/>
          <p:cNvSpPr txBox="1"/>
          <p:nvPr/>
        </p:nvSpPr>
        <p:spPr>
          <a:xfrm>
            <a:off x="5406257" y="3035778"/>
            <a:ext cx="2304278" cy="48871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cap="small" noProof="0" dirty="0" smtClean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COBERTURA </a:t>
            </a:r>
            <a:r>
              <a:rPr lang="es-MX" sz="1600" b="1" kern="0" cap="small" noProof="0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UNIVERSAL</a:t>
            </a:r>
            <a:endParaRPr kumimoji="0" lang="es-MX" sz="1600" b="0" i="0" u="none" strike="noStrike" kern="0" cap="small" spc="0" normalizeH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cs typeface="Times" pitchFamily="18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622" y="5057508"/>
            <a:ext cx="844203" cy="802570"/>
          </a:xfrm>
          <a:prstGeom prst="ellipse">
            <a:avLst/>
          </a:prstGeom>
          <a:ln w="571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5 CuadroTexto"/>
          <p:cNvSpPr txBox="1"/>
          <p:nvPr/>
        </p:nvSpPr>
        <p:spPr>
          <a:xfrm>
            <a:off x="1475656" y="5013176"/>
            <a:ext cx="2592288" cy="81221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3.7 %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lang="es-MX" sz="1600" kern="0" cap="small" noProof="0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aumento del consumo bruto de energía eléctrica </a:t>
            </a: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vs. 2015</a:t>
            </a:r>
            <a:endParaRPr kumimoji="0" lang="es-MX" sz="1600" b="0" i="0" u="none" strike="noStrike" kern="0" cap="small" spc="0" normalizeH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cs typeface="Times" pitchFamily="18" charset="0"/>
            </a:endParaRPr>
          </a:p>
        </p:txBody>
      </p:sp>
      <p:sp>
        <p:nvSpPr>
          <p:cNvPr id="28" name="5 CuadroTexto"/>
          <p:cNvSpPr txBox="1"/>
          <p:nvPr/>
        </p:nvSpPr>
        <p:spPr>
          <a:xfrm>
            <a:off x="5796136" y="5085184"/>
            <a:ext cx="2998880" cy="56623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kumimoji="0" lang="es-MX" sz="1600" b="1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2.5%</a:t>
            </a:r>
            <a:r>
              <a:rPr kumimoji="0" lang="es-MX" sz="1600" b="0" i="0" u="none" strike="noStrike" kern="0" cap="small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cs typeface="Times" pitchFamily="18" charset="0"/>
              </a:rPr>
              <a:t> bajo</a:t>
            </a:r>
          </a:p>
          <a:p>
            <a:pPr>
              <a:defRPr/>
            </a:pP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lang="es-MX" sz="1600" b="1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3.0%</a:t>
            </a: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planeación</a:t>
            </a:r>
          </a:p>
          <a:p>
            <a:pPr lvl="0">
              <a:defRPr/>
            </a:pP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</a:t>
            </a:r>
            <a:r>
              <a:rPr lang="es-MX" sz="1600" b="1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3.7%</a:t>
            </a:r>
            <a:r>
              <a:rPr lang="es-MX" sz="1600" kern="0" cap="small" dirty="0">
                <a:solidFill>
                  <a:srgbClr val="FFFFFF">
                    <a:lumMod val="50000"/>
                  </a:srgbClr>
                </a:solidFill>
                <a:latin typeface="Soberana Sans" panose="02000000000000000000" pitchFamily="50" charset="0"/>
                <a:cs typeface="Times" pitchFamily="18" charset="0"/>
              </a:rPr>
              <a:t> alto</a:t>
            </a:r>
          </a:p>
          <a:p>
            <a:pPr>
              <a:defRPr/>
            </a:pPr>
            <a:endParaRPr lang="es-MX" sz="1600" kern="0" cap="small" dirty="0">
              <a:solidFill>
                <a:srgbClr val="FFFFFF">
                  <a:lumMod val="50000"/>
                </a:srgbClr>
              </a:solidFill>
              <a:latin typeface="Soberana Sans" panose="02000000000000000000" pitchFamily="50" charset="0"/>
              <a:cs typeface="Times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small" spc="0" normalizeH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cs typeface="Times" pitchFamily="18" charset="0"/>
            </a:endParaRPr>
          </a:p>
        </p:txBody>
      </p:sp>
      <p:sp>
        <p:nvSpPr>
          <p:cNvPr id="30" name="20 CuadroTexto"/>
          <p:cNvSpPr txBox="1"/>
          <p:nvPr/>
        </p:nvSpPr>
        <p:spPr>
          <a:xfrm>
            <a:off x="6253942" y="6259250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bg1">
                    <a:lumMod val="50000"/>
                  </a:schemeClr>
                </a:solidFill>
                <a:latin typeface="Soberana Sans" panose="02000000000000000000" pitchFamily="50" charset="0"/>
              </a:rPr>
              <a:t>Fuente: Programa de Desarrollo del Sistema Eléctrico Nacional 2017 - 2031, Secretaría de Energía.</a:t>
            </a:r>
          </a:p>
        </p:txBody>
      </p:sp>
      <p:sp>
        <p:nvSpPr>
          <p:cNvPr id="31" name="20 CuadroTexto"/>
          <p:cNvSpPr txBox="1"/>
          <p:nvPr/>
        </p:nvSpPr>
        <p:spPr>
          <a:xfrm>
            <a:off x="323528" y="62592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bg1">
                    <a:lumMod val="50000"/>
                  </a:schemeClr>
                </a:solidFill>
                <a:latin typeface="Soberana Sans" panose="02000000000000000000" pitchFamily="50" charset="0"/>
              </a:rPr>
              <a:t>Fuente: Datos de Proyecciones, Consejo Nacional de Población (CONAPO).</a:t>
            </a:r>
          </a:p>
        </p:txBody>
      </p:sp>
      <p:sp>
        <p:nvSpPr>
          <p:cNvPr id="29" name="20 CuadroTexto"/>
          <p:cNvSpPr txBox="1"/>
          <p:nvPr/>
        </p:nvSpPr>
        <p:spPr>
          <a:xfrm>
            <a:off x="3419872" y="62583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bg1">
                    <a:lumMod val="50000"/>
                  </a:schemeClr>
                </a:solidFill>
                <a:latin typeface="Soberana Sans" panose="02000000000000000000" pitchFamily="50" charset="0"/>
              </a:rPr>
              <a:t>Fuente: Sitio web de la Comisión Federal de Electricidad.</a:t>
            </a:r>
          </a:p>
        </p:txBody>
      </p:sp>
    </p:spTree>
    <p:extLst>
      <p:ext uri="{BB962C8B-B14F-4D97-AF65-F5344CB8AC3E}">
        <p14:creationId xmlns:p14="http://schemas.microsoft.com/office/powerpoint/2010/main" val="184247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8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48464" y="6498000"/>
            <a:ext cx="539999" cy="36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3EC14C-49BA-46AB-BD96-3F0A13F44D90}" type="slidenum">
              <a:rPr lang="es-ES_tradnl" altLang="zh-CN" sz="1000" smtClean="0">
                <a:ln>
                  <a:solidFill>
                    <a:srgbClr val="800000"/>
                  </a:solidFill>
                </a:ln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s-ES_tradnl" altLang="zh-CN" sz="1000" dirty="0">
              <a:ln>
                <a:solidFill>
                  <a:srgbClr val="8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04248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195736" y="2420888"/>
            <a:ext cx="5316860" cy="5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30000"/>
              </a:lnSpc>
              <a:buChar char="•"/>
              <a:defRPr sz="16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16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buChar char="•"/>
              <a:defRPr sz="27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buChar char="–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MX" altLang="es-MX" sz="3200" b="1" cap="small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0001" y="1198493"/>
            <a:ext cx="3893967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16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sym typeface="Times New Roman" pitchFamily="18" charset="0"/>
              </a:rPr>
              <a:t>Generación Total:  </a:t>
            </a:r>
            <a:r>
              <a:rPr lang="es-MX" altLang="es-MX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sym typeface="Times New Roman" pitchFamily="18" charset="0"/>
              </a:rPr>
              <a:t>319,364 GW</a:t>
            </a:r>
            <a:r>
              <a:rPr lang="es-MX" altLang="es-MX" sz="16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sym typeface="Times New Roman" pitchFamily="18" charset="0"/>
              </a:rPr>
              <a:t>h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9" y="2060848"/>
            <a:ext cx="2145901" cy="260795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1504744" y="2219105"/>
            <a:ext cx="2851232" cy="223997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5"/>
          <a:stretch/>
        </p:blipFill>
        <p:spPr>
          <a:xfrm>
            <a:off x="1747466" y="2962227"/>
            <a:ext cx="2752526" cy="152809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6" y="4982861"/>
            <a:ext cx="2788392" cy="1535637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Participación de energías limpias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Generación (2016)</a:t>
            </a:r>
          </a:p>
        </p:txBody>
      </p:sp>
      <p:pic>
        <p:nvPicPr>
          <p:cNvPr id="22" name="8 Imagen">
            <a:extLst>
              <a:ext uri="{FF2B5EF4-FFF2-40B4-BE49-F238E27FC236}">
                <a16:creationId xmlns="" xmlns:a16="http://schemas.microsoft.com/office/drawing/2014/main" id="{A8FC8DE7-9BC2-4B02-9482-342E20A04B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2" r="63138" b="-307"/>
          <a:stretch/>
        </p:blipFill>
        <p:spPr>
          <a:xfrm>
            <a:off x="1288720" y="4341954"/>
            <a:ext cx="1051032" cy="319376"/>
          </a:xfrm>
          <a:prstGeom prst="rect">
            <a:avLst/>
          </a:prstGeom>
        </p:spPr>
      </p:pic>
      <p:pic>
        <p:nvPicPr>
          <p:cNvPr id="23" name="13 Imagen">
            <a:extLst>
              <a:ext uri="{FF2B5EF4-FFF2-40B4-BE49-F238E27FC236}">
                <a16:creationId xmlns="" xmlns:a16="http://schemas.microsoft.com/office/drawing/2014/main" id="{50C0A6EB-7803-43C3-95E9-0E7ADE969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t="85256"/>
          <a:stretch/>
        </p:blipFill>
        <p:spPr>
          <a:xfrm>
            <a:off x="2195736" y="4403314"/>
            <a:ext cx="1728192" cy="261867"/>
          </a:xfrm>
          <a:prstGeom prst="rect">
            <a:avLst/>
          </a:prstGeom>
        </p:spPr>
      </p:pic>
      <p:grpSp>
        <p:nvGrpSpPr>
          <p:cNvPr id="42" name="19 Grupo">
            <a:extLst>
              <a:ext uri="{FF2B5EF4-FFF2-40B4-BE49-F238E27FC236}">
                <a16:creationId xmlns="" xmlns:a16="http://schemas.microsoft.com/office/drawing/2014/main" id="{28EA142B-F1A5-4814-AEB6-65225CAF446B}"/>
              </a:ext>
            </a:extLst>
          </p:cNvPr>
          <p:cNvGrpSpPr/>
          <p:nvPr/>
        </p:nvGrpSpPr>
        <p:grpSpPr>
          <a:xfrm>
            <a:off x="4497764" y="2219105"/>
            <a:ext cx="1298372" cy="1252368"/>
            <a:chOff x="7740352" y="3044457"/>
            <a:chExt cx="1298372" cy="1252368"/>
          </a:xfrm>
        </p:grpSpPr>
        <p:sp>
          <p:nvSpPr>
            <p:cNvPr id="43" name="14 Cerrar llave">
              <a:extLst>
                <a:ext uri="{FF2B5EF4-FFF2-40B4-BE49-F238E27FC236}">
                  <a16:creationId xmlns="" xmlns:a16="http://schemas.microsoft.com/office/drawing/2014/main" id="{7DBEB73D-0C41-4FAE-9B5D-00EE0D79A26C}"/>
                </a:ext>
              </a:extLst>
            </p:cNvPr>
            <p:cNvSpPr/>
            <p:nvPr/>
          </p:nvSpPr>
          <p:spPr>
            <a:xfrm>
              <a:off x="7740352" y="3044457"/>
              <a:ext cx="144016" cy="12523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15 Rectángulo">
              <a:extLst>
                <a:ext uri="{FF2B5EF4-FFF2-40B4-BE49-F238E27FC236}">
                  <a16:creationId xmlns="" xmlns:a16="http://schemas.microsoft.com/office/drawing/2014/main" id="{0C380D76-EBC0-41DB-9FAC-246745EC6A0B}"/>
                </a:ext>
              </a:extLst>
            </p:cNvPr>
            <p:cNvSpPr/>
            <p:nvPr/>
          </p:nvSpPr>
          <p:spPr>
            <a:xfrm>
              <a:off x="7956376" y="3476696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altLang="es-MX" b="1" u="sng" cap="small" dirty="0">
                  <a:latin typeface="Soberana Sans" panose="02000000000000000000" pitchFamily="50" charset="0"/>
                  <a:sym typeface="Times New Roman" pitchFamily="18" charset="0"/>
                </a:rPr>
                <a:t>20.31%</a:t>
              </a:r>
              <a:endParaRPr lang="es-MX" u="sng" dirty="0">
                <a:latin typeface="Soberana Sans" panose="02000000000000000000" pitchFamily="50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C7017B46-B83A-4CA4-B3C2-F4E458F2BC15}"/>
              </a:ext>
            </a:extLst>
          </p:cNvPr>
          <p:cNvGrpSpPr/>
          <p:nvPr/>
        </p:nvGrpSpPr>
        <p:grpSpPr>
          <a:xfrm>
            <a:off x="6122164" y="1558493"/>
            <a:ext cx="2147795" cy="4690970"/>
            <a:chOff x="6103891" y="1558493"/>
            <a:chExt cx="2147795" cy="46909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BC68E9C5-F786-4861-83AB-307959344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8477"/>
            <a:stretch/>
          </p:blipFill>
          <p:spPr>
            <a:xfrm>
              <a:off x="6103891" y="2348881"/>
              <a:ext cx="701166" cy="7920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FF0DB39B-C89F-421A-A050-DB479EAFF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6059" y="4746257"/>
              <a:ext cx="599432" cy="6989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41378723-5BD3-4310-908D-37F3DE050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7044" y="1700808"/>
              <a:ext cx="711055" cy="7283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B929827E-E040-403D-A2B9-C7E9B71DA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6107"/>
            <a:stretch/>
          </p:blipFill>
          <p:spPr>
            <a:xfrm>
              <a:off x="6156176" y="3861048"/>
              <a:ext cx="724314" cy="8070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BD5D6174-3C16-4EED-BA66-CA5007C70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18893" y="3140968"/>
              <a:ext cx="740649" cy="734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1" name="13 CuadroTexto">
              <a:extLst>
                <a:ext uri="{FF2B5EF4-FFF2-40B4-BE49-F238E27FC236}">
                  <a16:creationId xmlns="" xmlns:a16="http://schemas.microsoft.com/office/drawing/2014/main" id="{B4D0EE7F-AB08-4364-8F61-2FACEEBC43EB}"/>
                </a:ext>
              </a:extLst>
            </p:cNvPr>
            <p:cNvSpPr txBox="1"/>
            <p:nvPr/>
          </p:nvSpPr>
          <p:spPr>
            <a:xfrm>
              <a:off x="6726942" y="2442560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3.28%</a:t>
              </a:r>
            </a:p>
          </p:txBody>
        </p:sp>
        <p:sp>
          <p:nvSpPr>
            <p:cNvPr id="52" name="13 CuadroTexto">
              <a:extLst>
                <a:ext uri="{FF2B5EF4-FFF2-40B4-BE49-F238E27FC236}">
                  <a16:creationId xmlns="" xmlns:a16="http://schemas.microsoft.com/office/drawing/2014/main" id="{87DC80A6-4F8C-42FC-86FE-6AB3F66498DF}"/>
                </a:ext>
              </a:extLst>
            </p:cNvPr>
            <p:cNvSpPr txBox="1"/>
            <p:nvPr/>
          </p:nvSpPr>
          <p:spPr>
            <a:xfrm>
              <a:off x="6749572" y="2723731"/>
              <a:ext cx="1082511" cy="3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EÓLICA</a:t>
              </a:r>
            </a:p>
          </p:txBody>
        </p:sp>
        <p:sp>
          <p:nvSpPr>
            <p:cNvPr id="53" name="13 CuadroTexto">
              <a:extLst>
                <a:ext uri="{FF2B5EF4-FFF2-40B4-BE49-F238E27FC236}">
                  <a16:creationId xmlns="" xmlns:a16="http://schemas.microsoft.com/office/drawing/2014/main" id="{BFCDAF86-9637-4BD8-BD66-0F0D3F5BA129}"/>
                </a:ext>
              </a:extLst>
            </p:cNvPr>
            <p:cNvSpPr txBox="1"/>
            <p:nvPr/>
          </p:nvSpPr>
          <p:spPr>
            <a:xfrm>
              <a:off x="6775982" y="4790702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0.07%</a:t>
              </a:r>
            </a:p>
          </p:txBody>
        </p:sp>
        <p:sp>
          <p:nvSpPr>
            <p:cNvPr id="54" name="13 CuadroTexto">
              <a:extLst>
                <a:ext uri="{FF2B5EF4-FFF2-40B4-BE49-F238E27FC236}">
                  <a16:creationId xmlns="" xmlns:a16="http://schemas.microsoft.com/office/drawing/2014/main" id="{850175C0-013E-4390-B65D-E406509D07E3}"/>
                </a:ext>
              </a:extLst>
            </p:cNvPr>
            <p:cNvSpPr txBox="1"/>
            <p:nvPr/>
          </p:nvSpPr>
          <p:spPr>
            <a:xfrm>
              <a:off x="6798612" y="5071873"/>
              <a:ext cx="1082511" cy="3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SOLAR</a:t>
              </a:r>
            </a:p>
          </p:txBody>
        </p:sp>
        <p:sp>
          <p:nvSpPr>
            <p:cNvPr id="55" name="13 CuadroTexto">
              <a:extLst>
                <a:ext uri="{FF2B5EF4-FFF2-40B4-BE49-F238E27FC236}">
                  <a16:creationId xmlns="" xmlns:a16="http://schemas.microsoft.com/office/drawing/2014/main" id="{7AE6ED17-EC22-44F1-91C7-68FAEE19AB89}"/>
                </a:ext>
              </a:extLst>
            </p:cNvPr>
            <p:cNvSpPr txBox="1"/>
            <p:nvPr/>
          </p:nvSpPr>
          <p:spPr>
            <a:xfrm>
              <a:off x="6692778" y="1719681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9.68%</a:t>
              </a:r>
            </a:p>
          </p:txBody>
        </p:sp>
        <p:sp>
          <p:nvSpPr>
            <p:cNvPr id="56" name="13 CuadroTexto">
              <a:extLst>
                <a:ext uri="{FF2B5EF4-FFF2-40B4-BE49-F238E27FC236}">
                  <a16:creationId xmlns="" xmlns:a16="http://schemas.microsoft.com/office/drawing/2014/main" id="{6CB50D05-AF65-4257-854B-0D06D7392DEF}"/>
                </a:ext>
              </a:extLst>
            </p:cNvPr>
            <p:cNvSpPr txBox="1"/>
            <p:nvPr/>
          </p:nvSpPr>
          <p:spPr>
            <a:xfrm>
              <a:off x="6715408" y="2000852"/>
              <a:ext cx="1082511" cy="3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HIDRO</a:t>
              </a:r>
            </a:p>
          </p:txBody>
        </p:sp>
        <p:sp>
          <p:nvSpPr>
            <p:cNvPr id="57" name="13 CuadroTexto">
              <a:extLst>
                <a:ext uri="{FF2B5EF4-FFF2-40B4-BE49-F238E27FC236}">
                  <a16:creationId xmlns="" xmlns:a16="http://schemas.microsoft.com/office/drawing/2014/main" id="{34286641-C86F-4D98-9385-6187D96D382D}"/>
                </a:ext>
              </a:extLst>
            </p:cNvPr>
            <p:cNvSpPr txBox="1"/>
            <p:nvPr/>
          </p:nvSpPr>
          <p:spPr>
            <a:xfrm>
              <a:off x="6823971" y="3933056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0.40%</a:t>
              </a:r>
            </a:p>
          </p:txBody>
        </p:sp>
        <p:sp>
          <p:nvSpPr>
            <p:cNvPr id="58" name="13 CuadroTexto">
              <a:extLst>
                <a:ext uri="{FF2B5EF4-FFF2-40B4-BE49-F238E27FC236}">
                  <a16:creationId xmlns="" xmlns:a16="http://schemas.microsoft.com/office/drawing/2014/main" id="{F5CC4F85-6E73-4DA8-A36D-33EE38299139}"/>
                </a:ext>
              </a:extLst>
            </p:cNvPr>
            <p:cNvSpPr txBox="1"/>
            <p:nvPr/>
          </p:nvSpPr>
          <p:spPr>
            <a:xfrm>
              <a:off x="6823971" y="4174784"/>
              <a:ext cx="1332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BAGAZO</a:t>
              </a:r>
            </a:p>
          </p:txBody>
        </p:sp>
        <p:sp>
          <p:nvSpPr>
            <p:cNvPr id="59" name="13 CuadroTexto">
              <a:extLst>
                <a:ext uri="{FF2B5EF4-FFF2-40B4-BE49-F238E27FC236}">
                  <a16:creationId xmlns="" xmlns:a16="http://schemas.microsoft.com/office/drawing/2014/main" id="{3DFD9882-1B7B-4012-9A07-3657BC0A50A9}"/>
                </a:ext>
              </a:extLst>
            </p:cNvPr>
            <p:cNvSpPr txBox="1"/>
            <p:nvPr/>
          </p:nvSpPr>
          <p:spPr>
            <a:xfrm>
              <a:off x="6744193" y="3212976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1.93%</a:t>
              </a:r>
            </a:p>
          </p:txBody>
        </p:sp>
        <p:sp>
          <p:nvSpPr>
            <p:cNvPr id="60" name="13 CuadroTexto">
              <a:extLst>
                <a:ext uri="{FF2B5EF4-FFF2-40B4-BE49-F238E27FC236}">
                  <a16:creationId xmlns="" xmlns:a16="http://schemas.microsoft.com/office/drawing/2014/main" id="{9567AC1B-1A1F-48E8-A7AB-4C4814C852A6}"/>
                </a:ext>
              </a:extLst>
            </p:cNvPr>
            <p:cNvSpPr txBox="1"/>
            <p:nvPr/>
          </p:nvSpPr>
          <p:spPr>
            <a:xfrm>
              <a:off x="6751963" y="3495192"/>
              <a:ext cx="1420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GEOTERMIA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C4535150-C52D-4B62-8F28-2CA3C6C72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28184" y="5517232"/>
              <a:ext cx="690020" cy="7322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4" name="13 CuadroTexto">
              <a:extLst>
                <a:ext uri="{FF2B5EF4-FFF2-40B4-BE49-F238E27FC236}">
                  <a16:creationId xmlns="" xmlns:a16="http://schemas.microsoft.com/office/drawing/2014/main" id="{C5A48C08-A8C1-4589-99F7-CD85FEAF05DC}"/>
                </a:ext>
              </a:extLst>
            </p:cNvPr>
            <p:cNvSpPr txBox="1"/>
            <p:nvPr/>
          </p:nvSpPr>
          <p:spPr>
            <a:xfrm>
              <a:off x="6823479" y="5542938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0.06%</a:t>
              </a:r>
            </a:p>
          </p:txBody>
        </p:sp>
        <p:sp>
          <p:nvSpPr>
            <p:cNvPr id="65" name="13 CuadroTexto">
              <a:extLst>
                <a:ext uri="{FF2B5EF4-FFF2-40B4-BE49-F238E27FC236}">
                  <a16:creationId xmlns="" xmlns:a16="http://schemas.microsoft.com/office/drawing/2014/main" id="{2B96FFDC-8BA5-4FCD-AE6C-ACE1288218BE}"/>
                </a:ext>
              </a:extLst>
            </p:cNvPr>
            <p:cNvSpPr txBox="1"/>
            <p:nvPr/>
          </p:nvSpPr>
          <p:spPr>
            <a:xfrm>
              <a:off x="6831249" y="5825154"/>
              <a:ext cx="1420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BIOGÁS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="" xmlns:a16="http://schemas.microsoft.com/office/drawing/2014/main" id="{40085C42-BA2F-4039-9FAB-72B06DF50D11}"/>
                </a:ext>
              </a:extLst>
            </p:cNvPr>
            <p:cNvSpPr/>
            <p:nvPr/>
          </p:nvSpPr>
          <p:spPr>
            <a:xfrm>
              <a:off x="6103891" y="1558493"/>
              <a:ext cx="1924493" cy="469097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Arrow: Bent 1">
            <a:extLst>
              <a:ext uri="{FF2B5EF4-FFF2-40B4-BE49-F238E27FC236}">
                <a16:creationId xmlns="" xmlns:a16="http://schemas.microsoft.com/office/drawing/2014/main" id="{5FA469EE-273F-4F10-8C05-2681788F1572}"/>
              </a:ext>
            </a:extLst>
          </p:cNvPr>
          <p:cNvSpPr/>
          <p:nvPr/>
        </p:nvSpPr>
        <p:spPr>
          <a:xfrm>
            <a:off x="3923928" y="1531084"/>
            <a:ext cx="2016224" cy="576064"/>
          </a:xfrm>
          <a:prstGeom prst="ben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8" descr="data:image/jpeg;base64,/9j/4AAQSkZJRgABAQAAAQABAAD/2wCEAAkGBxAPDw8PDxQPDw8PDg8QDw8PDw8PDw8PFBQWFhQUFRUYHCggGBolHRQUITEhJSkrLjAuFx8zODMsNygtLisBCgoKDg0OGhAQGzQkHyQsLC0sLC8sLCwsLCwsLCwtLDUtLCwsLCwsLCwsLCwsLCwsLCwsLCwsLCwsLCwsLC0sLP/AABEIALcBEwMBIgACEQEDEQH/xAAbAAACAwEBAQAAAAAAAAAAAAAAAwECBQQGB//EAEUQAAEDAgMEBgcFBAkFAQAAAAEAAhEDEgQhMQVBUWEGEyJxgZEUMkJyobHBIyQzUmJzksLRBxVDU4KDouHwo7Kz0vEl/8QAGgEBAAMBAQEAAAAAAAAAAAAAAAECAwQFBv/EAC4RAAIBAwIEBAYDAQEAAAAAAAABAgMRIRITBDFBUTJxgdEiI2Gx4fBSocEzFP/aAAwDAQACEQMRAD8A+awphTCmF9CeSVhEK8KYUkFIUwrQunAVWMf9qwVabha9ujwPzMd7Lh5bjkUfIlHJCmFq7V2QaLWVqbuuwtX8KuBGe9lQew8cPJZsKItSV0GmsMpCmFaFMKxBSEQrwiEBSFMK0IhAVhEK8IhAVhEK0IhAVhEK8IhAUhEK8IhAUhEK8IhAUhEK8IhAUhEK8IhAUhEK8IhALhEK8IhQCkKITIUQgFwhMtUICsKYV7VMKSCgCmFeFMICkIhXhTCA1Oj22PRnOp1W9dhK0NxFA5hw/O3g8cf9iOnpJ0c9HDcRh3dfgq0GnVGZZOjH89wO+IyOSw4Xpeh/SEYYuw+IAfg68tqMeLmsLtXR+U7x4jMZ4VIyi9cPVd/yawafwy9H2/B5eEQvV9L+ihwh6+hNTBvIh03OoOdox53tPsu39+vmIWlOpGcdUSkouLsxcIhMtRCuVFwphXhEICkIhXhTCkC4UwrwiEBSEQrwiEBSEQrwiEBSEQrwiFAKQphXhEICkIhXhEIBcIhMhEIBcKITIRCAXCITIUQgFwpV4UKARCmFeFNqkgpCITLUQhJSFMK8KYQgXCmFeFMKQey6EdIYHoVe17HgspCpBY5p1oPncfZ4HLeIzelXRsYf7xhiX4R7rYOb8NUP9m/lwd4HPXAAW1s3b9ZjzfFenUaWV6dTStT3hx4x7WoiVxVKcqUnUhy6r/UdEZKcdEufRmDai1eir7MwDnTSxTqVOSCcRRdUMfo6qbo07Vv0GzgsD0fpt+2xGKxD99tKpSYe5obI8XFXjxlKSvHPkiroTTs8HhLUWr3tTF9HGerhsZW/zarZ/wCoFzVdtbGH4ezXn9piqo+Tirb7fKD/AK9yNtLnJfvoeLtRavUVduYE+rs2gO/F4h38lx1tp4Z2mCw7e6vjPpUCupy/i/69yriv5ff2MOFNq6sTUY6LKbaWs2vqun99xSYWiZQXaiEyEWqQLhFqZai1ALhEJlqIQC4RCZCLUAuEQmQiFAFwiEyEQgFwohMhEIBcIhMhRCAXCEyEKARCmEy1TapAu1AamWqbUAuFNqvaptQC4UwmWotUgXC3Oh2yRi8ZTpOANK1z6s/3Yi4eIJb/AIgsiF9F/oywbadDE4up2Wu+zDjo2lTF9R3dp+6uXi5aaLNuHV6iPJdNqRG0cUYADnU3gARF1NpOXisO1bPSSpUq4g4mpAGKa2vSaDNtE9mm08CGtAWXCcHFRoxt+5Fd3qMXai1MhFq6TEXaotTYRCAXai1MhTagFWotTIUwgFWotTYUQgF2otTIRCAXCi1NhEIBUIhNhRCAXCITIRagFQiE21FqAVCITLUQhIqEJlqlCCbVNqZai1ALtRam2otQC4Ram2otQC4RCbai1SBYavfdKavoWy6GBZ+LWYGvA1gkOq+biG90rznRXA9djKLSJax3Wv8AdZn8TaPFaVTEen7Wpb6bazQzgadIl8+JBPiuDi1r+Hok2/8ADqofDnu7e5x9NMH1FXD0deqwVBhPEi4H4yvP2r139Ibvv4MAxRp5GYPadkVjDZ4rNL8NLnNBNTDnOq0b3M/vG/EbwdVrw8lGlG5nVV5uxlWqbUyFNq6TEVai1NtRagFWotTbUWoSKtRam2ohAKtRamwi1CBVqLU21FqATai1OhRCEirUWptqIQgVai1NhFqEibUWpsItQCrVFqdaotUAVCE21QgGWqbE+xFiXAi1FqfYixLgRaptTrEWKbgTaptTbFNiA1tlVPR8JiKwyqViMPSO8CJeR5jxCv0Gp/fafJrz8I+q4sdUBFKm0y2kyMtC93aefPLwWt0FZ98HKm/5hcdVfKnJ9f1G8H8cV2Kf0gD76f2VP5uXnqTnMcHNJa5plrmmCDxBXpOnYnGu/Zs+q8/ateH/AOUfIpV8bNqkyltDJ1tDG7nxFLEn9QHqv5jyO7FxeDqUXmnVaWPGoPDcQdCOYyQGxpqNDwK3htdlaj1eLaXlnq1GwKoG8tP5uIOTuRzNZOVLKzHt1Xl9PoSrT54f3PN2otWzS2FWqEdQ01qbjDazRbT49sn8Mgah2nOQTrO2Js/DCcVijXf/AHODAdnwLzI+Su68Ojv5ZI2pdcHkLU+hgqlQFzGPc0auDTYO92gW7W21Rp5YPC0aUaVaw9Jrd4v7LT4FZWNxtWuZrPfUjS5xIb3N0HgpUpPpbz9vyQ1FdbnCWf8ANVFqdai1aFBNqLU61FqATai1OtRagE2qLU61FqATai1OtRagE2otTrFFiATai1OtRaoAm1RanWIsUgRapTbUKLg6rFFi+r4zobhKmjDSMHOmYEnfBlef230Mc0h2G7TYALHO7U73ScoXLDi4SxyN5cPNHiLFFi7K+HcxzmOBa5pIIOoIS7F03MbHPai1dFiLFJBz2qbU+xFiARavRdBmfev8t3zCxLF6PoPT+8OPCn8yFz8U/lSNqC+Yjj6aicY/3GfJYVq9F0wZ98f7rPksSxW4f/nHyK1fGxFqloggkSOHHknWIsWryrFEWwuAdVw2Ixb5vZjG07QTYKRpsjLvLc1NajdTbVG4inV5OjsO8QD4tPFemrPH9VOH6sOw8yAx3yWJsct6w0qn4ddvVPP5ST2Hd4dB81w8KtFN26N+p01vimr9UZVqLV14nCupvdTfk5ji0+G8cku1dydzmsIsRYn2otQCLEWp9qixAItRan2IsQCLUWp1iLEAm1Ran2oLEuBFqm1OsRalwItRan2otUXFhFqi1dFiixLiwi1CfYhLix9y6xUOa5w9Xa9eCetc8f0n6O16ld1SmwFrgNCAZAz3LBx2wMRRaHvZ2Yklpm3vX1UVlz4ohzXAkNkESYMea6ocVONkYS4eLuz5BYosWrtTZ4ovtD2VJkyzcN0risXpRkmro4nFpnPai1dFiLFNyLHPavS9CGfbPP6R8ysKxek6GM7dTub9VzcW/lP0+5tQXxozelzfvb/db8ljWre6VN+9O91v1WPar0H8uPkVq+NiLUWp9qLVtczNKvU+4hvHE0/IYdn81jWrWqCcN3Yhv/gYP4SuC1c/DeB+b+5rW8XojtxzvSWNqta41abGtrwCZbo2plzBH7q4a2EcxjXOa5sucO00t0AIOfefJdeNw3VtoT+K/wC2JAg0mgRSaCNJl7uZ91aOC2riuprRVqE0+qcL3dZ2C4tcIfOXab5KlKpPThYTtz/BacY3zzsedtRatSpjy/8AEp4d54ikKTvOmWrlq2n1W28rrh4SJ+K6VJ9UYtLoctqLU+1FitcgRaotXRYixLg57UWp9iLEuBFqLE+1Fqi4sItUWLotRalyRFiLE+1TYouLCLEWLpbSJyAJ7s1LqRGRBB5iE1E2OXq0LewzMM1jRVo1nPjtEOIBnMGJ4QhZOr9Pt7l9s9q2spNQ7ly7P2n26VMAQcnE71tON2QDQN4GUry27HclcxMYyu8FrHhlxy3QN+eq8/W2NXcQHOuJfaJcXa+13L178M6coieOij0InM5d2YWsK2nkUlT1czw+09lPw7rXQQdHN07lw2L6DtPZza7LXSHDR+hkLybdk1nPdTawlzczoBHGTkuulXUlnmc9Sk08GVYixbuF2LUBZUrMLaU53GCeUDNaWIwVGowMaxtJoIIIHa55nPNTLiIp2IVJtHj7F6Log2HVPBA2EC/suJYCLjlLRw5lamzqDKdV7aYhoazjmc5WHE1oyhZGtGm1K7PO9J2/eXe636rJtW50kbOIPut+qyixdNB/LRjU8TEWKLE+xFi1uZjKXawrzEW4wMHOKIM/6o8FXAUGl9z/AMOmL38wNG+JgLupUYwAP5sXVd5Es/hC43Hshg0JuceJ3DuH1K5qPgaXdm1TxJvsdNQmrRxNZ3rPrUB3NaHwB++UnZJF76Z/tqNSmORiQe4EBdmBol+GrsaJPWUiAuPF4QFopUzc851ngw3qm9t9MfpIbB45TlkqOWmMox7+xZK7TfY5qVGRU/Sye43tH1SrFuYGsTRrtqjrGU6bAAYFRoNRmTXxIGUwZGWi4amHGtM3DgRD294394+C6Izy0zJxxg4bFNqfYixXuUsc9iLF0WIsS5NjnsRYuixFii4sc9iLF0WIsTULHPYixdFiLFGomwjq13YPZTqgDpAbdB1LgOMJ2z9nmsYBawDVzp8gFuN2c+gwOa4PYBmQA0t+Oawq1rYTya06d8vkdGHxdoDAAA2BlNogQIn5J1epRrsDarQ+DO/I8ozXnKlR0nPIk+KdRrEcVyuHVHQpdDuNBgyl5jIEv3DwUrj9M70JaQwUbjjUqN6phDgTAaCSvWbOeerb1lzXGZNskRpMjJZVDEi/slue8aFWxGPe06SMiI0Wcs4SLRwegDhHGOUZeCihUBn681jUtqCII8Yj4obj2nKO1PcqaWX1I26eZOimpTuImIGfMO3LGqYoiRLh3T81zHFO/M6N/aJRRZGpHdt2oBTiSTPrTEAxu3rz1KsJt1zXZXqhxGeh3kkKtPAAmXWxuskFaxslko8s7aL+qEG0knI55KMNUvrVXAz6gn/CFxYiiBEuc4cjom7GaA6oBMXb9dAqTWLlkzn2pgm1Kjnl0RAtAkkaysvFMo5WXDcefNbGNH2xJE5D2i3NZ+OtMQ0A8QZ8+a6aM3hGFSK5mfSaAc8/NRUpicsxzTbUWrpvm5j0sd72fcGjhUJ83H+ayhS3mY4rbAnBf4/41nCoYjcN0CFjQk9Lt3NKiV15DtnmKOI7qX/cQp2ZSF4cARLXtl2h7DpV8DnTxPuMPk4peAk1mTJm4Z82OVXymSucTndWLMQxlrXUqjXGq8kibCHNYGjJpJzkkyGHIZrXxD6WTmU2uvNpqQQZ3hw9l3/BKzKTexVHFjfg4D+JO2U+rRYQXyepLyQ1rZuyYCWgOgBw3qulqTz+4LJqxwPwzhmWlo3XAie6dUuxddVuZOcznJkz371Po5OnloV1a+5hp7HHYixdBpkaplDDl7rRE8zATUuZGk47FNi1MTs8Mph10umC3KPBJNBketnHCc1TdTL6GhOFwl5kh1o1IBjz3LtxFKnZaxjbrQJguceY5q9AvaAzKCMswR4qljwTPZLQZMie5ZObbNFFJGY6gQSCDI1HBOwzGQQ8Zn4BdpqQQ6N0Hu5pFeCS4NjLPh3q245YK6EhVOraYByGkb81oDHdkgyWkRBOpWeWgcZ+CoXFUkky8W0NrGdEkVFYPKq4g6oSW61CpkhRYi5ahtRo3FMq7XkQIWP1RmAQ7h7JVSyoNWkRqJm08J396xVamzV05moMeZz3roo4wyDJB4gLIpvFsPD2gO9cNDiJGYiRlkPMcUOdT3GoTuFuvgCVfcgyuiR6CptInUmOZBSTjp59yyKwaMgT2TDiQS67eANw/wCclDHtcNQ0j1i4ECOOU8YjuRSgNMjZGPAEZHv3JuH2uwdlxA8jksBzGTlB56D4q9K1ulsnUkwpbgEpG9U2lSJEEQBGZiTxVti1i59UgmLzAnLcsFzSdI+C2OjQgO952nesarVlYvFPqdNavTbUf1hM5QLoyXPiKjHDsjQ6zMrk202aruEBcJyGvxCvTkkkVlFs0W67j8VZ7xGYaDx0WXeBv+Kg1jxPeVtuIz22eloCcEe8n/Us6I3gbjmMu/gunC1QdnuGfqnzlYExv/3WVOpZMvKFz0WzqcisAQbqIggyNXKuCpFtalOl/hoVz9HTPpH7Ly9ZJ2XinOr0ZfP2ml3I7lGvxE6OR1UBHWCBPVnXTJ7FFegHVaVTfRY4tblYTPV+qctCfiN6XRqnrcS2QbaWI4ZWuH8lHXSxpJyOGe4wQCYrf7aqZSTf79CFFpGhVcH/AIYBa4ZgQA1w1z7wVxPZBjhvS8CXMBq0i511jjQuDaZIe5uTdPVAgHLsBRtCubiQ5rTOTA20tZ7MgwZiOKQqWwJQudWHpNdIcYO48+ELqqObAgNkb2gAnyWGMa7Uweeaj0/u+KtKSfUhRa6GrUIdIJ7st654G/wgBZ/p+eoMcRCo7anAT5hFNIODZqh8aTylWdXJzOvFY39Zk7iPAKfT3cD3wNE1RGmRrOqEpZcdJyWd/WBGo84H1Vf6zJmGg85yTXEaJHeQqkLNdtR35WjhmSqv2k7gPDNTuIjbZpJVWuxvrOA5Tn5LIr4t79SQOAynySHumBlA3qrq9iVT7msdoU+J8lKwmuBEjT3ShV3WTto0sLVJeyQBNRjcicySPJc9bbLGvIJIJLogOz4oQvIWUd7wx9HaArUXOYC6HMbnlreTr7nyS8PiPtqQc0iarRmQd4O7fMIQpvlDoxb6jHzU7VrpMtMRMnQ570ylVaKb3S6IpnV2hJgoQkWxJIo3E5EsJc2GmDAOZgTlxV+teZyEtcGkTvLbh8EITXLuTZdhT8UWHOBlO/Qf/V6zom+6nducSfAlCFrSk28mdRJIzekta2voT2RpGviVknGmbS12XunfHHkhCvKck8MrFJooNotJcAHkiCfV+pV27Qc4AgVCDp+HprPrKUKu7InSj0uAf/8AnVHQfUeYynfkvNeknsksdBdaM2a+aEK7m0sFElc2eiOJvqVwJbDACOeaztgY0OxFI2uyqAOPZ7J80IUbkrL6k6Vk2cO4HG4tlpE0sTnI7UwfDVc9OuOpom10HB48kG2fs3AxPihCvrZGlD9iVg+lTcBANrYMSJrVRu7ljbextleo0tcbAwzLd7Q7jzKEKsqjUEyYxTk0Zx2p+g/vgfRUfteBAb5vI+QQhYb8zXbiJO14ytbJz9d3/p3KDtl2TrGxn7Z/khCOvMbcRzdpE+1RPc2r9Ql1doVbjHVOOUC1+k5b0IVP/RMttREs2liHutaaNxLhEPE26pVDaVeoQGFhmYLQRJyPtDfI80IWm5LGTNRWSatbEhoc1vWGYImmzfnmZUYrGvaC1oN+4OLQActSAdzhpKEKm7IvpRlV8VjJeC+m2IJbaXW8p4KKVbFZXvp5TOVTugQdJy/mhCndkRtojqcR+Zh5m4ShCFXen3J24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48464" y="6498000"/>
            <a:ext cx="539999" cy="36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3EC14C-49BA-46AB-BD96-3F0A13F44D90}" type="slidenum">
              <a:rPr lang="es-ES_tradnl" altLang="zh-CN" sz="1000" smtClean="0">
                <a:ln>
                  <a:solidFill>
                    <a:srgbClr val="800000"/>
                  </a:solidFill>
                </a:ln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s-ES_tradnl" altLang="zh-CN" sz="1000" dirty="0">
              <a:ln>
                <a:solidFill>
                  <a:srgbClr val="8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04248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195736" y="2420888"/>
            <a:ext cx="5316860" cy="5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30000"/>
              </a:lnSpc>
              <a:buChar char="•"/>
              <a:defRPr sz="16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16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buChar char="•"/>
              <a:defRPr sz="27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buChar char="–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MX" altLang="es-MX" sz="3200" b="1" cap="small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1984767" cy="263683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2" y="2170334"/>
            <a:ext cx="4242031" cy="2337184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Participación de energías limpias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Capacidad (2016)</a:t>
            </a:r>
          </a:p>
        </p:txBody>
      </p:sp>
      <p:pic>
        <p:nvPicPr>
          <p:cNvPr id="15" name="16 Imagen">
            <a:extLst>
              <a:ext uri="{FF2B5EF4-FFF2-40B4-BE49-F238E27FC236}">
                <a16:creationId xmlns="" xmlns:a16="http://schemas.microsoft.com/office/drawing/2014/main" id="{A37E71F4-37E5-46F3-A48D-D87D9C969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2" y="4950152"/>
            <a:ext cx="2612770" cy="1462584"/>
          </a:xfrm>
          <a:prstGeom prst="rect">
            <a:avLst/>
          </a:prstGeom>
        </p:spPr>
      </p:pic>
      <p:sp>
        <p:nvSpPr>
          <p:cNvPr id="16" name="10 Rectángulo">
            <a:extLst>
              <a:ext uri="{FF2B5EF4-FFF2-40B4-BE49-F238E27FC236}">
                <a16:creationId xmlns="" xmlns:a16="http://schemas.microsoft.com/office/drawing/2014/main" id="{5B3ACBEA-6A04-4D30-A0D0-4EB93B9C980C}"/>
              </a:ext>
            </a:extLst>
          </p:cNvPr>
          <p:cNvSpPr/>
          <p:nvPr/>
        </p:nvSpPr>
        <p:spPr>
          <a:xfrm>
            <a:off x="390001" y="1198493"/>
            <a:ext cx="3389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16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sym typeface="Times New Roman" pitchFamily="18" charset="0"/>
              </a:rPr>
              <a:t>Capacidad Total:  </a:t>
            </a:r>
            <a:r>
              <a:rPr lang="es-MX" altLang="es-MX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sym typeface="Times New Roman" pitchFamily="18" charset="0"/>
              </a:rPr>
              <a:t>73,510 MW</a:t>
            </a:r>
            <a:endParaRPr lang="es-MX" altLang="es-MX" sz="1600" b="1" cap="small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sym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CA3DF12-D375-4FCB-8D55-258512B9B00E}"/>
              </a:ext>
            </a:extLst>
          </p:cNvPr>
          <p:cNvGrpSpPr/>
          <p:nvPr/>
        </p:nvGrpSpPr>
        <p:grpSpPr>
          <a:xfrm>
            <a:off x="3273771" y="4869160"/>
            <a:ext cx="5495891" cy="1738781"/>
            <a:chOff x="3648596" y="5011879"/>
            <a:chExt cx="5495891" cy="1738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AA09C115-85D7-4DE4-8129-F1D3514F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477"/>
            <a:stretch/>
          </p:blipFill>
          <p:spPr>
            <a:xfrm>
              <a:off x="5493663" y="5041466"/>
              <a:ext cx="701166" cy="7920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E6C2CFB-5BAC-4383-B760-B0D10BAE0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0050" y="5806836"/>
              <a:ext cx="599432" cy="6989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91B5E380-CEC7-4096-8FED-814E9E810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88867" y="5110860"/>
              <a:ext cx="711055" cy="7283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5987D37-98EC-4F1F-AFB5-8D42DC02D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6107"/>
            <a:stretch/>
          </p:blipFill>
          <p:spPr>
            <a:xfrm>
              <a:off x="3727760" y="5819656"/>
              <a:ext cx="724314" cy="8070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1C128E02-AD99-488C-B60A-68B5058A4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0980" y="5038852"/>
              <a:ext cx="740649" cy="734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13 CuadroTexto">
              <a:extLst>
                <a:ext uri="{FF2B5EF4-FFF2-40B4-BE49-F238E27FC236}">
                  <a16:creationId xmlns="" xmlns:a16="http://schemas.microsoft.com/office/drawing/2014/main" id="{D197EB51-6610-4562-A03D-A66E32DC867C}"/>
                </a:ext>
              </a:extLst>
            </p:cNvPr>
            <p:cNvSpPr txBox="1"/>
            <p:nvPr/>
          </p:nvSpPr>
          <p:spPr>
            <a:xfrm>
              <a:off x="6116714" y="5135145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5.08%</a:t>
              </a:r>
            </a:p>
          </p:txBody>
        </p:sp>
        <p:sp>
          <p:nvSpPr>
            <p:cNvPr id="27" name="13 CuadroTexto">
              <a:extLst>
                <a:ext uri="{FF2B5EF4-FFF2-40B4-BE49-F238E27FC236}">
                  <a16:creationId xmlns="" xmlns:a16="http://schemas.microsoft.com/office/drawing/2014/main" id="{714749EA-DDA5-4997-961D-A2ADC214D155}"/>
                </a:ext>
              </a:extLst>
            </p:cNvPr>
            <p:cNvSpPr txBox="1"/>
            <p:nvPr/>
          </p:nvSpPr>
          <p:spPr>
            <a:xfrm>
              <a:off x="6139344" y="5416316"/>
              <a:ext cx="1082511" cy="3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EÓLICA</a:t>
              </a:r>
            </a:p>
          </p:txBody>
        </p:sp>
        <p:sp>
          <p:nvSpPr>
            <p:cNvPr id="28" name="13 CuadroTexto">
              <a:extLst>
                <a:ext uri="{FF2B5EF4-FFF2-40B4-BE49-F238E27FC236}">
                  <a16:creationId xmlns="" xmlns:a16="http://schemas.microsoft.com/office/drawing/2014/main" id="{10BCFC30-5E78-4E27-BB13-B7015F41BE80}"/>
                </a:ext>
              </a:extLst>
            </p:cNvPr>
            <p:cNvSpPr txBox="1"/>
            <p:nvPr/>
          </p:nvSpPr>
          <p:spPr>
            <a:xfrm>
              <a:off x="6079973" y="5851281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0.53%</a:t>
              </a:r>
            </a:p>
          </p:txBody>
        </p:sp>
        <p:sp>
          <p:nvSpPr>
            <p:cNvPr id="29" name="13 CuadroTexto">
              <a:extLst>
                <a:ext uri="{FF2B5EF4-FFF2-40B4-BE49-F238E27FC236}">
                  <a16:creationId xmlns="" xmlns:a16="http://schemas.microsoft.com/office/drawing/2014/main" id="{13DCC954-96DA-41B6-985F-851A31DABB0D}"/>
                </a:ext>
              </a:extLst>
            </p:cNvPr>
            <p:cNvSpPr txBox="1"/>
            <p:nvPr/>
          </p:nvSpPr>
          <p:spPr>
            <a:xfrm>
              <a:off x="6102603" y="6132452"/>
              <a:ext cx="1082511" cy="3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SOLAR</a:t>
              </a:r>
            </a:p>
          </p:txBody>
        </p:sp>
        <p:sp>
          <p:nvSpPr>
            <p:cNvPr id="30" name="13 CuadroTexto">
              <a:extLst>
                <a:ext uri="{FF2B5EF4-FFF2-40B4-BE49-F238E27FC236}">
                  <a16:creationId xmlns="" xmlns:a16="http://schemas.microsoft.com/office/drawing/2014/main" id="{4EBA1CE1-602D-414D-9540-F923337ADE07}"/>
                </a:ext>
              </a:extLst>
            </p:cNvPr>
            <p:cNvSpPr txBox="1"/>
            <p:nvPr/>
          </p:nvSpPr>
          <p:spPr>
            <a:xfrm>
              <a:off x="4354601" y="5129733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17.13%</a:t>
              </a:r>
            </a:p>
          </p:txBody>
        </p:sp>
        <p:sp>
          <p:nvSpPr>
            <p:cNvPr id="31" name="13 CuadroTexto">
              <a:extLst>
                <a:ext uri="{FF2B5EF4-FFF2-40B4-BE49-F238E27FC236}">
                  <a16:creationId xmlns="" xmlns:a16="http://schemas.microsoft.com/office/drawing/2014/main" id="{C5D05D1E-BC55-4553-A6EE-92A0711D0002}"/>
                </a:ext>
              </a:extLst>
            </p:cNvPr>
            <p:cNvSpPr txBox="1"/>
            <p:nvPr/>
          </p:nvSpPr>
          <p:spPr>
            <a:xfrm>
              <a:off x="4377231" y="5410904"/>
              <a:ext cx="1082511" cy="30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HIDRO</a:t>
              </a:r>
            </a:p>
          </p:txBody>
        </p:sp>
        <p:sp>
          <p:nvSpPr>
            <p:cNvPr id="32" name="13 CuadroTexto">
              <a:extLst>
                <a:ext uri="{FF2B5EF4-FFF2-40B4-BE49-F238E27FC236}">
                  <a16:creationId xmlns="" xmlns:a16="http://schemas.microsoft.com/office/drawing/2014/main" id="{A6871A23-60A8-41EC-9D0D-F6E6D15CECA1}"/>
                </a:ext>
              </a:extLst>
            </p:cNvPr>
            <p:cNvSpPr txBox="1"/>
            <p:nvPr/>
          </p:nvSpPr>
          <p:spPr>
            <a:xfrm>
              <a:off x="4395555" y="5891664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1.09%</a:t>
              </a:r>
            </a:p>
          </p:txBody>
        </p:sp>
        <p:sp>
          <p:nvSpPr>
            <p:cNvPr id="33" name="13 CuadroTexto">
              <a:extLst>
                <a:ext uri="{FF2B5EF4-FFF2-40B4-BE49-F238E27FC236}">
                  <a16:creationId xmlns="" xmlns:a16="http://schemas.microsoft.com/office/drawing/2014/main" id="{1D7F152A-B180-4FFB-82AD-0FE574EA4510}"/>
                </a:ext>
              </a:extLst>
            </p:cNvPr>
            <p:cNvSpPr txBox="1"/>
            <p:nvPr/>
          </p:nvSpPr>
          <p:spPr>
            <a:xfrm>
              <a:off x="4395555" y="6133392"/>
              <a:ext cx="1332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BAGAZO</a:t>
              </a:r>
            </a:p>
          </p:txBody>
        </p:sp>
        <p:sp>
          <p:nvSpPr>
            <p:cNvPr id="34" name="13 CuadroTexto">
              <a:extLst>
                <a:ext uri="{FF2B5EF4-FFF2-40B4-BE49-F238E27FC236}">
                  <a16:creationId xmlns="" xmlns:a16="http://schemas.microsoft.com/office/drawing/2014/main" id="{71702F63-B7F6-4D9C-A393-AF06421C7336}"/>
                </a:ext>
              </a:extLst>
            </p:cNvPr>
            <p:cNvSpPr txBox="1"/>
            <p:nvPr/>
          </p:nvSpPr>
          <p:spPr>
            <a:xfrm>
              <a:off x="7716280" y="5110860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1.24%</a:t>
              </a:r>
            </a:p>
          </p:txBody>
        </p:sp>
        <p:sp>
          <p:nvSpPr>
            <p:cNvPr id="35" name="13 CuadroTexto">
              <a:extLst>
                <a:ext uri="{FF2B5EF4-FFF2-40B4-BE49-F238E27FC236}">
                  <a16:creationId xmlns="" xmlns:a16="http://schemas.microsoft.com/office/drawing/2014/main" id="{1D651595-D513-405A-9E18-13DE85D5A120}"/>
                </a:ext>
              </a:extLst>
            </p:cNvPr>
            <p:cNvSpPr txBox="1"/>
            <p:nvPr/>
          </p:nvSpPr>
          <p:spPr>
            <a:xfrm>
              <a:off x="7724050" y="5393076"/>
              <a:ext cx="1420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GEOTERMIA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AA4EA953-D913-4EC1-A897-70637B4C6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20985" y="5827693"/>
              <a:ext cx="690020" cy="7322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13 CuadroTexto">
              <a:extLst>
                <a:ext uri="{FF2B5EF4-FFF2-40B4-BE49-F238E27FC236}">
                  <a16:creationId xmlns="" xmlns:a16="http://schemas.microsoft.com/office/drawing/2014/main" id="{7AEABAD3-93B5-4DE1-8E16-B0397DB82F7E}"/>
                </a:ext>
              </a:extLst>
            </p:cNvPr>
            <p:cNvSpPr txBox="1"/>
            <p:nvPr/>
          </p:nvSpPr>
          <p:spPr>
            <a:xfrm>
              <a:off x="7716280" y="5853399"/>
              <a:ext cx="1407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0.11%</a:t>
              </a:r>
            </a:p>
          </p:txBody>
        </p:sp>
        <p:sp>
          <p:nvSpPr>
            <p:cNvPr id="38" name="13 CuadroTexto">
              <a:extLst>
                <a:ext uri="{FF2B5EF4-FFF2-40B4-BE49-F238E27FC236}">
                  <a16:creationId xmlns="" xmlns:a16="http://schemas.microsoft.com/office/drawing/2014/main" id="{32301D6D-4434-43F3-9F07-8CCE20914798}"/>
                </a:ext>
              </a:extLst>
            </p:cNvPr>
            <p:cNvSpPr txBox="1"/>
            <p:nvPr/>
          </p:nvSpPr>
          <p:spPr>
            <a:xfrm>
              <a:off x="7724050" y="6135615"/>
              <a:ext cx="1420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" panose="02000000000000000000" pitchFamily="50" charset="0"/>
                </a:rPr>
                <a:t>BIOGÁS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26A3692E-C486-4042-AB7E-59E5B8A95707}"/>
                </a:ext>
              </a:extLst>
            </p:cNvPr>
            <p:cNvSpPr/>
            <p:nvPr/>
          </p:nvSpPr>
          <p:spPr>
            <a:xfrm>
              <a:off x="3648596" y="5011879"/>
              <a:ext cx="5475298" cy="1738781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0" name="19 Grupo">
            <a:extLst>
              <a:ext uri="{FF2B5EF4-FFF2-40B4-BE49-F238E27FC236}">
                <a16:creationId xmlns="" xmlns:a16="http://schemas.microsoft.com/office/drawing/2014/main" id="{021917CF-EE8B-493D-BFD0-024C8C0D9017}"/>
              </a:ext>
            </a:extLst>
          </p:cNvPr>
          <p:cNvGrpSpPr/>
          <p:nvPr/>
        </p:nvGrpSpPr>
        <p:grpSpPr>
          <a:xfrm>
            <a:off x="3715091" y="1473346"/>
            <a:ext cx="4328767" cy="750215"/>
            <a:chOff x="6068053" y="3005152"/>
            <a:chExt cx="4328767" cy="750215"/>
          </a:xfrm>
        </p:grpSpPr>
        <p:sp>
          <p:nvSpPr>
            <p:cNvPr id="41" name="14 Cerrar llave">
              <a:extLst>
                <a:ext uri="{FF2B5EF4-FFF2-40B4-BE49-F238E27FC236}">
                  <a16:creationId xmlns="" xmlns:a16="http://schemas.microsoft.com/office/drawing/2014/main" id="{6FB238D3-B504-40CB-A0D4-7F897E0BDB92}"/>
                </a:ext>
              </a:extLst>
            </p:cNvPr>
            <p:cNvSpPr/>
            <p:nvPr/>
          </p:nvSpPr>
          <p:spPr>
            <a:xfrm rot="16200000">
              <a:off x="8037214" y="1395761"/>
              <a:ext cx="390445" cy="432876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15 Rectángulo">
              <a:extLst>
                <a:ext uri="{FF2B5EF4-FFF2-40B4-BE49-F238E27FC236}">
                  <a16:creationId xmlns="" xmlns:a16="http://schemas.microsoft.com/office/drawing/2014/main" id="{16DBAF6F-02FB-4B15-9760-31C4E13332CD}"/>
                </a:ext>
              </a:extLst>
            </p:cNvPr>
            <p:cNvSpPr/>
            <p:nvPr/>
          </p:nvSpPr>
          <p:spPr>
            <a:xfrm>
              <a:off x="7822383" y="3005152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altLang="es-MX" b="1" u="sng" cap="small" dirty="0">
                  <a:latin typeface="Soberana Sans" panose="02000000000000000000" pitchFamily="50" charset="0"/>
                  <a:sym typeface="Times New Roman" pitchFamily="18" charset="0"/>
                </a:rPr>
                <a:t>28.81%</a:t>
              </a:r>
              <a:endParaRPr lang="es-MX" u="sng" dirty="0">
                <a:latin typeface="Soberana Sans" panose="02000000000000000000" pitchFamily="50" charset="0"/>
              </a:endParaRPr>
            </a:p>
          </p:txBody>
        </p:sp>
      </p:grpSp>
      <p:sp>
        <p:nvSpPr>
          <p:cNvPr id="3" name="Arrow: Up-Down 2">
            <a:extLst>
              <a:ext uri="{FF2B5EF4-FFF2-40B4-BE49-F238E27FC236}">
                <a16:creationId xmlns="" xmlns:a16="http://schemas.microsoft.com/office/drawing/2014/main" id="{1E2EDB18-8104-4A95-96CA-07FFC7D69EF7}"/>
              </a:ext>
            </a:extLst>
          </p:cNvPr>
          <p:cNvSpPr/>
          <p:nvPr/>
        </p:nvSpPr>
        <p:spPr>
          <a:xfrm>
            <a:off x="4716016" y="4272504"/>
            <a:ext cx="288032" cy="504056"/>
          </a:xfrm>
          <a:prstGeom prst="up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cap="small" dirty="0">
              <a:latin typeface="Times New Roman"/>
              <a:cs typeface="Times New Roman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5</a:t>
            </a:fld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595644"/>
            <a:ext cx="8446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Soberana Sans" panose="02000000000000000000" pitchFamily="50" charset="0"/>
              </a:rPr>
              <a:t>La </a:t>
            </a:r>
            <a:r>
              <a:rPr lang="es-MX" sz="2400" b="1" dirty="0">
                <a:latin typeface="Soberana Sans" panose="02000000000000000000" pitchFamily="50" charset="0"/>
              </a:rPr>
              <a:t>Reforma del sector eléctrico </a:t>
            </a:r>
            <a:r>
              <a:rPr lang="es-MX" sz="2400" dirty="0">
                <a:latin typeface="Soberana Sans" panose="02000000000000000000" pitchFamily="50" charset="0"/>
              </a:rPr>
              <a:t>creó 3 nuevas leyes que promueven el </a:t>
            </a:r>
            <a:r>
              <a:rPr lang="es-MX" sz="2400" b="1" dirty="0">
                <a:latin typeface="Soberana Sans" panose="02000000000000000000" pitchFamily="50" charset="0"/>
              </a:rPr>
              <a:t>desarrollo sustentable</a:t>
            </a:r>
            <a:r>
              <a:rPr lang="es-MX" sz="2400" dirty="0">
                <a:latin typeface="Soberana Sans" panose="02000000000000000000" pitchFamily="50" charset="0"/>
              </a:rPr>
              <a:t>, </a:t>
            </a:r>
            <a:r>
              <a:rPr lang="es-MX" sz="2400" b="1" dirty="0">
                <a:latin typeface="Soberana Sans" panose="02000000000000000000" pitchFamily="50" charset="0"/>
              </a:rPr>
              <a:t>las energías limpias, la reducción de emisiones, la participación social, y el acceso universal eléctrico</a:t>
            </a:r>
            <a:r>
              <a:rPr lang="es-MX" sz="2400" dirty="0">
                <a:latin typeface="Soberana Sans" panose="02000000000000000000" pitchFamily="50" charset="0"/>
              </a:rPr>
              <a:t>.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2843808" y="39688"/>
            <a:ext cx="5925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Reforma del sector eléctrico Nuevas leyes</a:t>
            </a:r>
          </a:p>
        </p:txBody>
      </p:sp>
      <p:sp>
        <p:nvSpPr>
          <p:cNvPr id="13" name="13 Rectángulo redondeado"/>
          <p:cNvSpPr/>
          <p:nvPr/>
        </p:nvSpPr>
        <p:spPr>
          <a:xfrm>
            <a:off x="5076456" y="1268760"/>
            <a:ext cx="3600000" cy="749746"/>
          </a:xfrm>
          <a:prstGeom prst="roundRect">
            <a:avLst>
              <a:gd name="adj" fmla="val 2065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Times New Roman" panose="02020603050405020304" pitchFamily="18" charset="0"/>
              </a:rPr>
              <a:t>LEY DE INDUSTRIA ELÉCTRICA</a:t>
            </a:r>
          </a:p>
          <a:p>
            <a:pPr algn="ctr">
              <a:lnSpc>
                <a:spcPts val="16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Times New Roman" panose="02020603050405020304" pitchFamily="18" charset="0"/>
              </a:rPr>
              <a:t>(LIE)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076056" y="2330789"/>
            <a:ext cx="3600000" cy="749746"/>
          </a:xfrm>
          <a:prstGeom prst="roundRect">
            <a:avLst>
              <a:gd name="adj" fmla="val 2065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Times New Roman" panose="02020603050405020304" pitchFamily="18" charset="0"/>
              </a:rPr>
              <a:t>LEY DE ENERGÍA GEOTÉRMICA</a:t>
            </a:r>
          </a:p>
        </p:txBody>
      </p:sp>
      <p:sp>
        <p:nvSpPr>
          <p:cNvPr id="15" name="13 Rectángulo redondeado"/>
          <p:cNvSpPr/>
          <p:nvPr/>
        </p:nvSpPr>
        <p:spPr>
          <a:xfrm>
            <a:off x="5148464" y="3501008"/>
            <a:ext cx="3600000" cy="749746"/>
          </a:xfrm>
          <a:prstGeom prst="roundRect">
            <a:avLst>
              <a:gd name="adj" fmla="val 2065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Times New Roman" panose="02020603050405020304" pitchFamily="18" charset="0"/>
              </a:rPr>
              <a:t>LEY DE TRANSICIÓN ENERGÉTICA</a:t>
            </a:r>
          </a:p>
          <a:p>
            <a:pPr algn="ctr">
              <a:lnSpc>
                <a:spcPts val="16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Times New Roman" panose="02020603050405020304" pitchFamily="18" charset="0"/>
              </a:rPr>
              <a:t>(LTE)</a:t>
            </a:r>
          </a:p>
        </p:txBody>
      </p:sp>
      <p:sp>
        <p:nvSpPr>
          <p:cNvPr id="17" name="22 Flecha derecha"/>
          <p:cNvSpPr/>
          <p:nvPr/>
        </p:nvSpPr>
        <p:spPr>
          <a:xfrm rot="19433928">
            <a:off x="4277086" y="1519793"/>
            <a:ext cx="504056" cy="432048"/>
          </a:xfrm>
          <a:prstGeom prst="rightArrow">
            <a:avLst/>
          </a:prstGeom>
          <a:solidFill>
            <a:srgbClr val="4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21 Flecha derecha"/>
          <p:cNvSpPr/>
          <p:nvPr/>
        </p:nvSpPr>
        <p:spPr>
          <a:xfrm>
            <a:off x="4355976" y="2492896"/>
            <a:ext cx="504056" cy="432048"/>
          </a:xfrm>
          <a:prstGeom prst="rightArrow">
            <a:avLst/>
          </a:prstGeom>
          <a:solidFill>
            <a:srgbClr val="4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20 Flecha derecha"/>
          <p:cNvSpPr/>
          <p:nvPr/>
        </p:nvSpPr>
        <p:spPr>
          <a:xfrm rot="2413196">
            <a:off x="4291866" y="3461349"/>
            <a:ext cx="504056" cy="432048"/>
          </a:xfrm>
          <a:prstGeom prst="rightArrow">
            <a:avLst/>
          </a:prstGeom>
          <a:solidFill>
            <a:srgbClr val="4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50" y="1724002"/>
            <a:ext cx="2015110" cy="11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7" y="2914231"/>
            <a:ext cx="1930452" cy="111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2" y="1700808"/>
            <a:ext cx="1919083" cy="127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53" y="2924945"/>
            <a:ext cx="196933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153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pPr/>
              <a:t>6</a:t>
            </a:fld>
            <a:endParaRPr lang="es-MX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27584" y="3789040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4250" t="8000" r="34250" b="20134"/>
          <a:stretch/>
        </p:blipFill>
        <p:spPr>
          <a:xfrm>
            <a:off x="179512" y="1801905"/>
            <a:ext cx="2540722" cy="3704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/>
          <p:cNvSpPr/>
          <p:nvPr/>
        </p:nvSpPr>
        <p:spPr>
          <a:xfrm>
            <a:off x="2915816" y="1720344"/>
            <a:ext cx="1800200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Soberana Sans" panose="02000000000000000000" pitchFamily="50" charset="0"/>
              </a:rPr>
              <a:t>Visión</a:t>
            </a:r>
            <a:r>
              <a:rPr lang="es-MX" dirty="0">
                <a:solidFill>
                  <a:schemeClr val="tx1"/>
                </a:solidFill>
                <a:latin typeface="Soberana Sans" panose="02000000000000000000" pitchFamily="50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2449919"/>
            <a:ext cx="6169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México contará al 2050 con: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Un sector energético basado en </a:t>
            </a: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</a:rPr>
              <a:t>tecnologías limpias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, </a:t>
            </a: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</a:rPr>
              <a:t>energéticamente eficientes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 y que promueve la </a:t>
            </a: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</a:rPr>
              <a:t>productividad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, el </a:t>
            </a: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</a:rPr>
              <a:t>desarrollo sustentable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 y la </a:t>
            </a: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</a:rPr>
              <a:t>equidad social 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en el País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  <a:latin typeface="Soberana Sans" panose="02000000000000000000" pitchFamily="50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</a:rPr>
              <a:t>Una</a:t>
            </a:r>
            <a:r>
              <a:rPr lang="es-MX" sz="2000" dirty="0">
                <a:latin typeface="Soberana Sans" panose="02000000000000000000" pitchFamily="50" charset="0"/>
              </a:rPr>
              <a:t> oferta de energéticos de </a:t>
            </a:r>
            <a:r>
              <a:rPr lang="es-MX" sz="2000" b="1" dirty="0">
                <a:latin typeface="Soberana Sans" panose="02000000000000000000" pitchFamily="50" charset="0"/>
              </a:rPr>
              <a:t>acceso universal</a:t>
            </a:r>
            <a:r>
              <a:rPr lang="es-MX" sz="2000" dirty="0">
                <a:latin typeface="Soberana Sans" panose="02000000000000000000" pitchFamily="50" charset="0"/>
              </a:rPr>
              <a:t>, </a:t>
            </a:r>
            <a:r>
              <a:rPr lang="es-MX" sz="2000" b="1" dirty="0">
                <a:latin typeface="Soberana Sans" panose="02000000000000000000" pitchFamily="50" charset="0"/>
              </a:rPr>
              <a:t>diversificada</a:t>
            </a:r>
            <a:r>
              <a:rPr lang="es-MX" sz="2000" dirty="0">
                <a:latin typeface="Soberana Sans" panose="02000000000000000000" pitchFamily="50" charset="0"/>
              </a:rPr>
              <a:t>, </a:t>
            </a:r>
            <a:r>
              <a:rPr lang="es-MX" sz="2000" b="1" dirty="0">
                <a:latin typeface="Soberana Sans" panose="02000000000000000000" pitchFamily="50" charset="0"/>
              </a:rPr>
              <a:t>suficiente</a:t>
            </a:r>
            <a:r>
              <a:rPr lang="es-MX" sz="2000" dirty="0">
                <a:latin typeface="Soberana Sans" panose="02000000000000000000" pitchFamily="50" charset="0"/>
              </a:rPr>
              <a:t>, de </a:t>
            </a:r>
            <a:r>
              <a:rPr lang="es-MX" sz="2000" b="1" dirty="0">
                <a:latin typeface="Soberana Sans" panose="02000000000000000000" pitchFamily="50" charset="0"/>
              </a:rPr>
              <a:t>alta calidad </a:t>
            </a:r>
            <a:r>
              <a:rPr lang="es-MX" sz="2000" dirty="0">
                <a:latin typeface="Soberana Sans" panose="02000000000000000000" pitchFamily="50" charset="0"/>
              </a:rPr>
              <a:t>y a </a:t>
            </a:r>
            <a:r>
              <a:rPr lang="es-MX" sz="2000" b="1" dirty="0">
                <a:latin typeface="Soberana Sans" panose="02000000000000000000" pitchFamily="50" charset="0"/>
              </a:rPr>
              <a:t>precios competitivos</a:t>
            </a:r>
            <a:r>
              <a:rPr lang="es-MX" sz="2000" dirty="0">
                <a:latin typeface="Soberana Sans" panose="02000000000000000000" pitchFamily="50" charset="0"/>
              </a:rPr>
              <a:t>.</a:t>
            </a:r>
          </a:p>
          <a:p>
            <a:pPr marL="536575" lvl="1" indent="-273050">
              <a:buFont typeface="Wingdings" panose="05000000000000000000" pitchFamily="2" charset="2"/>
              <a:buChar char="ü"/>
            </a:pPr>
            <a:endParaRPr lang="es-MX" dirty="0">
              <a:latin typeface="Soberana Sans" panose="02000000000000000000" pitchFamily="50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Transición Energética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Estrategia</a:t>
            </a:r>
          </a:p>
        </p:txBody>
      </p:sp>
      <p:sp>
        <p:nvSpPr>
          <p:cNvPr id="11" name="CuadroTexto 12"/>
          <p:cNvSpPr txBox="1"/>
          <p:nvPr/>
        </p:nvSpPr>
        <p:spPr>
          <a:xfrm>
            <a:off x="179512" y="569434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00FF"/>
                </a:solidFill>
                <a:hlinkClick r:id="rId3"/>
              </a:rPr>
              <a:t>http://www.dof.gob.mx/nota_detalle.php?codigo=5463923&amp;fecha=02/12/2016</a:t>
            </a:r>
            <a:r>
              <a:rPr lang="es-MX" sz="24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61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cap="small" dirty="0">
              <a:latin typeface="Times New Roman"/>
              <a:cs typeface="Times New Roman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7</a:t>
            </a:fld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3970"/>
            <a:ext cx="6443937" cy="1092942"/>
          </a:xfrm>
          <a:prstGeom prst="rect">
            <a:avLst/>
          </a:prstGeom>
        </p:spPr>
      </p:pic>
      <p:sp>
        <p:nvSpPr>
          <p:cNvPr id="13" name="13 CuadroTexto"/>
          <p:cNvSpPr txBox="1"/>
          <p:nvPr/>
        </p:nvSpPr>
        <p:spPr>
          <a:xfrm>
            <a:off x="2267744" y="110871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METAS DE ENERGÍAS LIMPIAS</a:t>
            </a:r>
          </a:p>
        </p:txBody>
      </p:sp>
      <p:sp>
        <p:nvSpPr>
          <p:cNvPr id="15" name="13 CuadroTexto"/>
          <p:cNvSpPr txBox="1"/>
          <p:nvPr/>
        </p:nvSpPr>
        <p:spPr>
          <a:xfrm>
            <a:off x="2267744" y="28297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METAS DE EFICIENCIA ENERGÉTICA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8600" t="54124" r="20862" b="31884"/>
          <a:stretch/>
        </p:blipFill>
        <p:spPr>
          <a:xfrm>
            <a:off x="4618142" y="3426931"/>
            <a:ext cx="2272834" cy="921007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8600" t="37316" r="20862" b="47459"/>
          <a:stretch/>
        </p:blipFill>
        <p:spPr>
          <a:xfrm>
            <a:off x="2054952" y="3447767"/>
            <a:ext cx="2158789" cy="900171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3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5252600"/>
            <a:ext cx="521549" cy="521549"/>
          </a:xfrm>
          <a:prstGeom prst="rect">
            <a:avLst/>
          </a:prstGeom>
        </p:spPr>
      </p:pic>
      <p:pic>
        <p:nvPicPr>
          <p:cNvPr id="24" name="2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3" y="5772435"/>
            <a:ext cx="668225" cy="509619"/>
          </a:xfrm>
          <a:prstGeom prst="rect">
            <a:avLst/>
          </a:prstGeom>
        </p:spPr>
      </p:pic>
      <p:pic>
        <p:nvPicPr>
          <p:cNvPr id="25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" y="5760106"/>
            <a:ext cx="549214" cy="5492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0678" y="5418492"/>
            <a:ext cx="189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429E0A"/>
                </a:solidFill>
                <a:latin typeface="Soberana Sans" panose="02000000000000000000" pitchFamily="50" charset="0"/>
              </a:rPr>
              <a:t>50% energía limpia</a:t>
            </a:r>
          </a:p>
        </p:txBody>
      </p:sp>
      <p:sp>
        <p:nvSpPr>
          <p:cNvPr id="28" name="13 CuadroTexto"/>
          <p:cNvSpPr txBox="1"/>
          <p:nvPr/>
        </p:nvSpPr>
        <p:spPr>
          <a:xfrm>
            <a:off x="35496" y="47251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META REGIONAL</a:t>
            </a:r>
          </a:p>
        </p:txBody>
      </p:sp>
      <p:sp>
        <p:nvSpPr>
          <p:cNvPr id="29" name="13 CuadroTexto"/>
          <p:cNvSpPr txBox="1"/>
          <p:nvPr/>
        </p:nvSpPr>
        <p:spPr>
          <a:xfrm>
            <a:off x="4556347" y="470897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COMPROMISOS NACIONALES DE REDUCCIÓN DE GEI</a:t>
            </a:r>
          </a:p>
        </p:txBody>
      </p:sp>
      <p:sp>
        <p:nvSpPr>
          <p:cNvPr id="30" name="37 Elipse"/>
          <p:cNvSpPr/>
          <p:nvPr/>
        </p:nvSpPr>
        <p:spPr>
          <a:xfrm>
            <a:off x="5467264" y="5534483"/>
            <a:ext cx="864096" cy="45748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MX" cap="small" dirty="0">
                <a:latin typeface="Soberana Sans" panose="02000000000000000000" pitchFamily="50" charset="0"/>
                <a:cs typeface="Times New Roman" pitchFamily="18" charset="0"/>
              </a:rPr>
              <a:t>2030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72964" y="6125234"/>
            <a:ext cx="10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429E0A"/>
                </a:solidFill>
                <a:latin typeface="Soberana Sans" panose="02000000000000000000" pitchFamily="50" charset="0"/>
              </a:rPr>
              <a:t>-22%</a:t>
            </a:r>
          </a:p>
        </p:txBody>
      </p:sp>
      <p:sp>
        <p:nvSpPr>
          <p:cNvPr id="33" name="37 Elipse"/>
          <p:cNvSpPr/>
          <p:nvPr/>
        </p:nvSpPr>
        <p:spPr>
          <a:xfrm>
            <a:off x="7452320" y="5545594"/>
            <a:ext cx="864096" cy="45748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MX" cap="small" dirty="0">
                <a:latin typeface="Soberana Sans" panose="02000000000000000000" pitchFamily="50" charset="0"/>
                <a:cs typeface="Times New Roman" pitchFamily="18" charset="0"/>
              </a:rPr>
              <a:t>2050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0312" y="61065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429E0A"/>
                </a:solidFill>
                <a:latin typeface="Soberana Sans" panose="02000000000000000000" pitchFamily="50" charset="0"/>
              </a:rPr>
              <a:t>-50%</a:t>
            </a:r>
          </a:p>
        </p:txBody>
      </p:sp>
      <p:sp>
        <p:nvSpPr>
          <p:cNvPr id="39" name="37 Elipse"/>
          <p:cNvSpPr/>
          <p:nvPr/>
        </p:nvSpPr>
        <p:spPr>
          <a:xfrm>
            <a:off x="3349645" y="5543690"/>
            <a:ext cx="864096" cy="45748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MX" cap="small" dirty="0">
                <a:latin typeface="Soberana Sans" panose="02000000000000000000" pitchFamily="50" charset="0"/>
                <a:cs typeface="Times New Roman" pitchFamily="18" charset="0"/>
              </a:rPr>
              <a:t>2025</a:t>
            </a:r>
          </a:p>
        </p:txBody>
      </p:sp>
      <p:sp>
        <p:nvSpPr>
          <p:cNvPr id="27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Transición Energética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Estrategia + otros compromisos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E6587EB7-27A0-4FFD-B392-70C75181D8DE}"/>
              </a:ext>
            </a:extLst>
          </p:cNvPr>
          <p:cNvSpPr/>
          <p:nvPr/>
        </p:nvSpPr>
        <p:spPr>
          <a:xfrm>
            <a:off x="7524328" y="1108710"/>
            <a:ext cx="108791" cy="340041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13 CuadroTexto">
            <a:extLst>
              <a:ext uri="{FF2B5EF4-FFF2-40B4-BE49-F238E27FC236}">
                <a16:creationId xmlns="" xmlns:a16="http://schemas.microsoft.com/office/drawing/2014/main" id="{228E08BD-9C7A-4784-B314-E05FCEFA9BCC}"/>
              </a:ext>
            </a:extLst>
          </p:cNvPr>
          <p:cNvSpPr txBox="1"/>
          <p:nvPr/>
        </p:nvSpPr>
        <p:spPr>
          <a:xfrm>
            <a:off x="7631561" y="2477005"/>
            <a:ext cx="1489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Establecidos en la Estrategia</a:t>
            </a:r>
          </a:p>
        </p:txBody>
      </p:sp>
    </p:spTree>
    <p:extLst>
      <p:ext uri="{BB962C8B-B14F-4D97-AF65-F5344CB8AC3E}">
        <p14:creationId xmlns:p14="http://schemas.microsoft.com/office/powerpoint/2010/main" val="54011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27584" y="3789040"/>
            <a:ext cx="7632848" cy="71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endParaRPr lang="es-MX" sz="1800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213" y="2397125"/>
            <a:ext cx="6170612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-457200">
              <a:buFont typeface="Courier New" panose="02070309020205020404" pitchFamily="49" charset="0"/>
              <a:buChar char="o"/>
              <a:defRPr/>
            </a:pP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Establecer las actividades y proyectos 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derivados de las acciones establecidas en la Estrategia</a:t>
            </a:r>
            <a:r>
              <a:rPr lang="es-MX" sz="2000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 indent="-457200">
              <a:buFont typeface="Courier New" panose="02070309020205020404" pitchFamily="49" charset="0"/>
              <a:buChar char="o"/>
              <a:defRPr/>
            </a:pPr>
            <a:r>
              <a:rPr lang="es-MX" sz="2000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Durante el período de encargo del Ejecutivo Federal (</a:t>
            </a:r>
            <a:r>
              <a:rPr lang="es-MX" sz="2000" b="1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2017 – 2018</a:t>
            </a:r>
            <a:r>
              <a:rPr lang="es-MX" sz="2000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lvl="1" indent="-457200">
              <a:buFont typeface="Courier New" panose="02070309020205020404" pitchFamily="49" charset="0"/>
              <a:buChar char="o"/>
              <a:defRPr/>
            </a:pP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Asegurar su </a:t>
            </a:r>
            <a:r>
              <a:rPr lang="es-MX" sz="2000" b="1" dirty="0">
                <a:solidFill>
                  <a:srgbClr val="002060"/>
                </a:solidFill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viabilidad económica</a:t>
            </a:r>
            <a:r>
              <a:rPr lang="es-MX" sz="2000" dirty="0">
                <a:solidFill>
                  <a:srgbClr val="002060"/>
                </a:solidFill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 indent="-457200">
              <a:buFont typeface="Courier New" panose="02070309020205020404" pitchFamily="49" charset="0"/>
              <a:buChar char="o"/>
              <a:defRPr/>
            </a:pPr>
            <a:r>
              <a:rPr lang="es-MX" sz="2000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Tomar en cuenta las </a:t>
            </a:r>
            <a:r>
              <a:rPr lang="es-MX" sz="2000" b="1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opiniones y recomendaciones</a:t>
            </a:r>
            <a:r>
              <a:rPr lang="es-MX" sz="2000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emitidas por el </a:t>
            </a:r>
            <a:r>
              <a:rPr lang="es-MX" sz="2000" b="1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Consejo Consultivo para la Transición Energética</a:t>
            </a:r>
            <a:r>
              <a:rPr lang="es-MX" sz="2000" dirty="0">
                <a:latin typeface="Soberana Sans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  </a:t>
            </a:r>
          </a:p>
          <a:p>
            <a:pPr marL="536575" lvl="1" indent="-273050">
              <a:buFont typeface="Wingdings" panose="05000000000000000000" pitchFamily="2" charset="2"/>
              <a:buChar char="ü"/>
              <a:defRPr/>
            </a:pPr>
            <a:endParaRPr lang="es-MX" dirty="0"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ángulo: esquinas redondeadas 3"/>
          <p:cNvSpPr/>
          <p:nvPr/>
        </p:nvSpPr>
        <p:spPr>
          <a:xfrm>
            <a:off x="123825" y="1749425"/>
            <a:ext cx="2597150" cy="3705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latin typeface="Soberana Titular" panose="020000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Programa Especial de la Transición Energética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Transición Energética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Programa Especial (1/4)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2915816" y="1720344"/>
            <a:ext cx="1800200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Soberana Sans" panose="02000000000000000000" pitchFamily="50" charset="0"/>
              </a:rPr>
              <a:t>Visión </a:t>
            </a:r>
            <a:r>
              <a:rPr lang="es-MX" dirty="0">
                <a:solidFill>
                  <a:schemeClr val="tx1"/>
                </a:solidFill>
                <a:latin typeface="Soberana Sans" panose="02000000000000000000" pitchFamily="50" charset="0"/>
              </a:rPr>
              <a:t> </a:t>
            </a:r>
          </a:p>
        </p:txBody>
      </p:sp>
      <p:sp>
        <p:nvSpPr>
          <p:cNvPr id="8" name="CuadroTexto 12"/>
          <p:cNvSpPr txBox="1"/>
          <p:nvPr/>
        </p:nvSpPr>
        <p:spPr>
          <a:xfrm>
            <a:off x="179512" y="569434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00FF"/>
                </a:solidFill>
                <a:hlinkClick r:id="rId2"/>
              </a:rPr>
              <a:t>http://www.dof.gob.mx/nota_detalle.php?codigo=5484916&amp;fecha=31/05/2017</a:t>
            </a:r>
            <a:r>
              <a:rPr lang="es-MX" sz="2400" dirty="0">
                <a:solidFill>
                  <a:srgbClr val="0000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154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995846" y="116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cap="small" dirty="0">
              <a:latin typeface="Times New Roman"/>
              <a:cs typeface="Times New Roman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2267744" y="39688"/>
            <a:ext cx="6501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400" b="1" cap="small">
                <a:latin typeface="Times New Roman"/>
                <a:cs typeface="Times New Roman"/>
              </a:defRPr>
            </a:lvl1pPr>
          </a:lstStyle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Programa de Transición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Objetivos + indicadores</a:t>
            </a: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9F50B3BD-96C4-491F-B9AF-A33AF079A4D1}" type="slidenum">
              <a:rPr lang="es-MX" smtClean="0"/>
              <a:t>9</a:t>
            </a:fld>
            <a:endParaRPr lang="es-MX" dirty="0"/>
          </a:p>
        </p:txBody>
      </p:sp>
      <p:graphicFrame>
        <p:nvGraphicFramePr>
          <p:cNvPr id="5" name="2 Diagrama"/>
          <p:cNvGraphicFramePr/>
          <p:nvPr>
            <p:extLst>
              <p:ext uri="{D42A27DB-BD31-4B8C-83A1-F6EECF244321}">
                <p14:modId xmlns:p14="http://schemas.microsoft.com/office/powerpoint/2010/main" val="3065364662"/>
              </p:ext>
            </p:extLst>
          </p:nvPr>
        </p:nvGraphicFramePr>
        <p:xfrm>
          <a:off x="323528" y="1124744"/>
          <a:ext cx="4248472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7323E59-F651-464B-AB4D-012497277532}"/>
              </a:ext>
            </a:extLst>
          </p:cNvPr>
          <p:cNvSpPr/>
          <p:nvPr/>
        </p:nvSpPr>
        <p:spPr>
          <a:xfrm>
            <a:off x="4716016" y="1268760"/>
            <a:ext cx="977760" cy="5112568"/>
          </a:xfrm>
          <a:custGeom>
            <a:avLst/>
            <a:gdLst>
              <a:gd name="connsiteX0" fmla="*/ 0 w 1601474"/>
              <a:gd name="connsiteY0" fmla="*/ 160147 h 4424040"/>
              <a:gd name="connsiteX1" fmla="*/ 160147 w 1601474"/>
              <a:gd name="connsiteY1" fmla="*/ 0 h 4424040"/>
              <a:gd name="connsiteX2" fmla="*/ 1441327 w 1601474"/>
              <a:gd name="connsiteY2" fmla="*/ 0 h 4424040"/>
              <a:gd name="connsiteX3" fmla="*/ 1601474 w 1601474"/>
              <a:gd name="connsiteY3" fmla="*/ 160147 h 4424040"/>
              <a:gd name="connsiteX4" fmla="*/ 1601474 w 1601474"/>
              <a:gd name="connsiteY4" fmla="*/ 4263893 h 4424040"/>
              <a:gd name="connsiteX5" fmla="*/ 1441327 w 1601474"/>
              <a:gd name="connsiteY5" fmla="*/ 4424040 h 4424040"/>
              <a:gd name="connsiteX6" fmla="*/ 160147 w 1601474"/>
              <a:gd name="connsiteY6" fmla="*/ 4424040 h 4424040"/>
              <a:gd name="connsiteX7" fmla="*/ 0 w 1601474"/>
              <a:gd name="connsiteY7" fmla="*/ 4263893 h 4424040"/>
              <a:gd name="connsiteX8" fmla="*/ 0 w 1601474"/>
              <a:gd name="connsiteY8" fmla="*/ 160147 h 44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474" h="4424040">
                <a:moveTo>
                  <a:pt x="0" y="160147"/>
                </a:moveTo>
                <a:cubicBezTo>
                  <a:pt x="0" y="71700"/>
                  <a:pt x="71700" y="0"/>
                  <a:pt x="160147" y="0"/>
                </a:cubicBezTo>
                <a:lnTo>
                  <a:pt x="1441327" y="0"/>
                </a:lnTo>
                <a:cubicBezTo>
                  <a:pt x="1529774" y="0"/>
                  <a:pt x="1601474" y="71700"/>
                  <a:pt x="1601474" y="160147"/>
                </a:cubicBezTo>
                <a:lnTo>
                  <a:pt x="1601474" y="4263893"/>
                </a:lnTo>
                <a:cubicBezTo>
                  <a:pt x="1601474" y="4352340"/>
                  <a:pt x="1529774" y="4424040"/>
                  <a:pt x="1441327" y="4424040"/>
                </a:cubicBezTo>
                <a:lnTo>
                  <a:pt x="160147" y="4424040"/>
                </a:lnTo>
                <a:cubicBezTo>
                  <a:pt x="71700" y="4424040"/>
                  <a:pt x="0" y="4352340"/>
                  <a:pt x="0" y="4263893"/>
                </a:cubicBezTo>
                <a:lnTo>
                  <a:pt x="0" y="160147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315778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latin typeface="Soberana Sans" panose="02000000000000000000" pitchFamily="50" charset="0"/>
              </a:rPr>
              <a:t>Objetivo 1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ABA02F4E-8249-4A01-8BD1-44947987A6E0}"/>
              </a:ext>
            </a:extLst>
          </p:cNvPr>
          <p:cNvSpPr/>
          <p:nvPr/>
        </p:nvSpPr>
        <p:spPr>
          <a:xfrm>
            <a:off x="4768097" y="2802953"/>
            <a:ext cx="879170" cy="964814"/>
          </a:xfrm>
          <a:custGeom>
            <a:avLst/>
            <a:gdLst>
              <a:gd name="connsiteX0" fmla="*/ 0 w 1439994"/>
              <a:gd name="connsiteY0" fmla="*/ 83488 h 834879"/>
              <a:gd name="connsiteX1" fmla="*/ 83488 w 1439994"/>
              <a:gd name="connsiteY1" fmla="*/ 0 h 834879"/>
              <a:gd name="connsiteX2" fmla="*/ 1356506 w 1439994"/>
              <a:gd name="connsiteY2" fmla="*/ 0 h 834879"/>
              <a:gd name="connsiteX3" fmla="*/ 1439994 w 1439994"/>
              <a:gd name="connsiteY3" fmla="*/ 83488 h 834879"/>
              <a:gd name="connsiteX4" fmla="*/ 1439994 w 1439994"/>
              <a:gd name="connsiteY4" fmla="*/ 751391 h 834879"/>
              <a:gd name="connsiteX5" fmla="*/ 1356506 w 1439994"/>
              <a:gd name="connsiteY5" fmla="*/ 834879 h 834879"/>
              <a:gd name="connsiteX6" fmla="*/ 83488 w 1439994"/>
              <a:gd name="connsiteY6" fmla="*/ 834879 h 834879"/>
              <a:gd name="connsiteX7" fmla="*/ 0 w 1439994"/>
              <a:gd name="connsiteY7" fmla="*/ 751391 h 834879"/>
              <a:gd name="connsiteX8" fmla="*/ 0 w 1439994"/>
              <a:gd name="connsiteY8" fmla="*/ 83488 h 8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834879">
                <a:moveTo>
                  <a:pt x="0" y="83488"/>
                </a:moveTo>
                <a:cubicBezTo>
                  <a:pt x="0" y="37379"/>
                  <a:pt x="37379" y="0"/>
                  <a:pt x="83488" y="0"/>
                </a:cubicBezTo>
                <a:lnTo>
                  <a:pt x="1356506" y="0"/>
                </a:lnTo>
                <a:cubicBezTo>
                  <a:pt x="1402615" y="0"/>
                  <a:pt x="1439994" y="37379"/>
                  <a:pt x="1439994" y="83488"/>
                </a:cubicBezTo>
                <a:lnTo>
                  <a:pt x="1439994" y="751391"/>
                </a:lnTo>
                <a:cubicBezTo>
                  <a:pt x="1439994" y="797500"/>
                  <a:pt x="1402615" y="834879"/>
                  <a:pt x="1356506" y="834879"/>
                </a:cubicBezTo>
                <a:lnTo>
                  <a:pt x="83488" y="834879"/>
                </a:lnTo>
                <a:cubicBezTo>
                  <a:pt x="37379" y="834879"/>
                  <a:pt x="0" y="797500"/>
                  <a:pt x="0" y="751391"/>
                </a:cubicBezTo>
                <a:lnTo>
                  <a:pt x="0" y="834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093" tIns="54933" rIns="65093" bIns="549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solidFill>
                  <a:schemeClr val="tx1"/>
                </a:solidFill>
                <a:latin typeface="Soberana Sans" panose="02000000000000000000" pitchFamily="50" charset="0"/>
              </a:rPr>
              <a:t>Capacidad Limpia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048FC106-C5A2-49AD-9143-41A6931BEB41}"/>
              </a:ext>
            </a:extLst>
          </p:cNvPr>
          <p:cNvSpPr/>
          <p:nvPr/>
        </p:nvSpPr>
        <p:spPr>
          <a:xfrm>
            <a:off x="4768097" y="3981707"/>
            <a:ext cx="879170" cy="964814"/>
          </a:xfrm>
          <a:custGeom>
            <a:avLst/>
            <a:gdLst>
              <a:gd name="connsiteX0" fmla="*/ 0 w 1439994"/>
              <a:gd name="connsiteY0" fmla="*/ 83488 h 834879"/>
              <a:gd name="connsiteX1" fmla="*/ 83488 w 1439994"/>
              <a:gd name="connsiteY1" fmla="*/ 0 h 834879"/>
              <a:gd name="connsiteX2" fmla="*/ 1356506 w 1439994"/>
              <a:gd name="connsiteY2" fmla="*/ 0 h 834879"/>
              <a:gd name="connsiteX3" fmla="*/ 1439994 w 1439994"/>
              <a:gd name="connsiteY3" fmla="*/ 83488 h 834879"/>
              <a:gd name="connsiteX4" fmla="*/ 1439994 w 1439994"/>
              <a:gd name="connsiteY4" fmla="*/ 751391 h 834879"/>
              <a:gd name="connsiteX5" fmla="*/ 1356506 w 1439994"/>
              <a:gd name="connsiteY5" fmla="*/ 834879 h 834879"/>
              <a:gd name="connsiteX6" fmla="*/ 83488 w 1439994"/>
              <a:gd name="connsiteY6" fmla="*/ 834879 h 834879"/>
              <a:gd name="connsiteX7" fmla="*/ 0 w 1439994"/>
              <a:gd name="connsiteY7" fmla="*/ 751391 h 834879"/>
              <a:gd name="connsiteX8" fmla="*/ 0 w 1439994"/>
              <a:gd name="connsiteY8" fmla="*/ 83488 h 8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834879">
                <a:moveTo>
                  <a:pt x="0" y="83488"/>
                </a:moveTo>
                <a:cubicBezTo>
                  <a:pt x="0" y="37379"/>
                  <a:pt x="37379" y="0"/>
                  <a:pt x="83488" y="0"/>
                </a:cubicBezTo>
                <a:lnTo>
                  <a:pt x="1356506" y="0"/>
                </a:lnTo>
                <a:cubicBezTo>
                  <a:pt x="1402615" y="0"/>
                  <a:pt x="1439994" y="37379"/>
                  <a:pt x="1439994" y="83488"/>
                </a:cubicBezTo>
                <a:lnTo>
                  <a:pt x="1439994" y="751391"/>
                </a:lnTo>
                <a:cubicBezTo>
                  <a:pt x="1439994" y="797500"/>
                  <a:pt x="1402615" y="834879"/>
                  <a:pt x="1356506" y="834879"/>
                </a:cubicBezTo>
                <a:lnTo>
                  <a:pt x="83488" y="834879"/>
                </a:lnTo>
                <a:cubicBezTo>
                  <a:pt x="37379" y="834879"/>
                  <a:pt x="0" y="797500"/>
                  <a:pt x="0" y="751391"/>
                </a:cubicBezTo>
                <a:lnTo>
                  <a:pt x="0" y="834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093" tIns="54933" rIns="65093" bIns="549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solidFill>
                  <a:schemeClr val="tx1"/>
                </a:solidFill>
                <a:latin typeface="Soberana Sans" panose="02000000000000000000" pitchFamily="50" charset="0"/>
              </a:rPr>
              <a:t>Generación Limpia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EDA40A4E-3143-4AD3-959C-27D7A6FD8482}"/>
              </a:ext>
            </a:extLst>
          </p:cNvPr>
          <p:cNvSpPr/>
          <p:nvPr/>
        </p:nvSpPr>
        <p:spPr>
          <a:xfrm>
            <a:off x="4756521" y="5160460"/>
            <a:ext cx="925679" cy="962548"/>
          </a:xfrm>
          <a:custGeom>
            <a:avLst/>
            <a:gdLst>
              <a:gd name="connsiteX0" fmla="*/ 0 w 1439994"/>
              <a:gd name="connsiteY0" fmla="*/ 83488 h 834879"/>
              <a:gd name="connsiteX1" fmla="*/ 83488 w 1439994"/>
              <a:gd name="connsiteY1" fmla="*/ 0 h 834879"/>
              <a:gd name="connsiteX2" fmla="*/ 1356506 w 1439994"/>
              <a:gd name="connsiteY2" fmla="*/ 0 h 834879"/>
              <a:gd name="connsiteX3" fmla="*/ 1439994 w 1439994"/>
              <a:gd name="connsiteY3" fmla="*/ 83488 h 834879"/>
              <a:gd name="connsiteX4" fmla="*/ 1439994 w 1439994"/>
              <a:gd name="connsiteY4" fmla="*/ 751391 h 834879"/>
              <a:gd name="connsiteX5" fmla="*/ 1356506 w 1439994"/>
              <a:gd name="connsiteY5" fmla="*/ 834879 h 834879"/>
              <a:gd name="connsiteX6" fmla="*/ 83488 w 1439994"/>
              <a:gd name="connsiteY6" fmla="*/ 834879 h 834879"/>
              <a:gd name="connsiteX7" fmla="*/ 0 w 1439994"/>
              <a:gd name="connsiteY7" fmla="*/ 751391 h 834879"/>
              <a:gd name="connsiteX8" fmla="*/ 0 w 1439994"/>
              <a:gd name="connsiteY8" fmla="*/ 83488 h 8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834879">
                <a:moveTo>
                  <a:pt x="0" y="83488"/>
                </a:moveTo>
                <a:cubicBezTo>
                  <a:pt x="0" y="37379"/>
                  <a:pt x="37379" y="0"/>
                  <a:pt x="83488" y="0"/>
                </a:cubicBezTo>
                <a:lnTo>
                  <a:pt x="1356506" y="0"/>
                </a:lnTo>
                <a:cubicBezTo>
                  <a:pt x="1402615" y="0"/>
                  <a:pt x="1439994" y="37379"/>
                  <a:pt x="1439994" y="83488"/>
                </a:cubicBezTo>
                <a:lnTo>
                  <a:pt x="1439994" y="751391"/>
                </a:lnTo>
                <a:cubicBezTo>
                  <a:pt x="1439994" y="797500"/>
                  <a:pt x="1402615" y="834879"/>
                  <a:pt x="1356506" y="834879"/>
                </a:cubicBezTo>
                <a:lnTo>
                  <a:pt x="83488" y="834879"/>
                </a:lnTo>
                <a:cubicBezTo>
                  <a:pt x="37379" y="834879"/>
                  <a:pt x="0" y="797500"/>
                  <a:pt x="0" y="751391"/>
                </a:cubicBezTo>
                <a:lnTo>
                  <a:pt x="0" y="8348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093" tIns="54933" rIns="65093" bIns="549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800" kern="1200" dirty="0">
                <a:solidFill>
                  <a:schemeClr val="bg1"/>
                </a:solidFill>
                <a:latin typeface="Soberana Sans" panose="02000000000000000000" pitchFamily="50" charset="0"/>
              </a:rPr>
              <a:t>Biocombustibles</a:t>
            </a:r>
            <a:r>
              <a:rPr lang="es-MX" sz="900" kern="1200" dirty="0">
                <a:solidFill>
                  <a:schemeClr val="bg1"/>
                </a:solidFill>
                <a:latin typeface="Soberana Sans" panose="02000000000000000000" pitchFamily="50" charset="0"/>
              </a:rPr>
              <a:t> en la generación de electricidad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9D04B969-7AC3-4CB5-962B-20256AF2B4B7}"/>
              </a:ext>
            </a:extLst>
          </p:cNvPr>
          <p:cNvSpPr/>
          <p:nvPr/>
        </p:nvSpPr>
        <p:spPr>
          <a:xfrm>
            <a:off x="6818887" y="1268760"/>
            <a:ext cx="977760" cy="5112568"/>
          </a:xfrm>
          <a:custGeom>
            <a:avLst/>
            <a:gdLst>
              <a:gd name="connsiteX0" fmla="*/ 0 w 1601474"/>
              <a:gd name="connsiteY0" fmla="*/ 160147 h 4424040"/>
              <a:gd name="connsiteX1" fmla="*/ 160147 w 1601474"/>
              <a:gd name="connsiteY1" fmla="*/ 0 h 4424040"/>
              <a:gd name="connsiteX2" fmla="*/ 1441327 w 1601474"/>
              <a:gd name="connsiteY2" fmla="*/ 0 h 4424040"/>
              <a:gd name="connsiteX3" fmla="*/ 1601474 w 1601474"/>
              <a:gd name="connsiteY3" fmla="*/ 160147 h 4424040"/>
              <a:gd name="connsiteX4" fmla="*/ 1601474 w 1601474"/>
              <a:gd name="connsiteY4" fmla="*/ 4263893 h 4424040"/>
              <a:gd name="connsiteX5" fmla="*/ 1441327 w 1601474"/>
              <a:gd name="connsiteY5" fmla="*/ 4424040 h 4424040"/>
              <a:gd name="connsiteX6" fmla="*/ 160147 w 1601474"/>
              <a:gd name="connsiteY6" fmla="*/ 4424040 h 4424040"/>
              <a:gd name="connsiteX7" fmla="*/ 0 w 1601474"/>
              <a:gd name="connsiteY7" fmla="*/ 4263893 h 4424040"/>
              <a:gd name="connsiteX8" fmla="*/ 0 w 1601474"/>
              <a:gd name="connsiteY8" fmla="*/ 160147 h 44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474" h="4424040">
                <a:moveTo>
                  <a:pt x="0" y="160147"/>
                </a:moveTo>
                <a:cubicBezTo>
                  <a:pt x="0" y="71700"/>
                  <a:pt x="71700" y="0"/>
                  <a:pt x="160147" y="0"/>
                </a:cubicBezTo>
                <a:lnTo>
                  <a:pt x="1441327" y="0"/>
                </a:lnTo>
                <a:cubicBezTo>
                  <a:pt x="1529774" y="0"/>
                  <a:pt x="1601474" y="71700"/>
                  <a:pt x="1601474" y="160147"/>
                </a:cubicBezTo>
                <a:lnTo>
                  <a:pt x="1601474" y="4263893"/>
                </a:lnTo>
                <a:cubicBezTo>
                  <a:pt x="1601474" y="4352340"/>
                  <a:pt x="1529774" y="4424040"/>
                  <a:pt x="1441327" y="4424040"/>
                </a:cubicBezTo>
                <a:lnTo>
                  <a:pt x="160147" y="4424040"/>
                </a:lnTo>
                <a:cubicBezTo>
                  <a:pt x="71700" y="4424040"/>
                  <a:pt x="0" y="4352340"/>
                  <a:pt x="0" y="4263893"/>
                </a:cubicBezTo>
                <a:lnTo>
                  <a:pt x="0" y="160147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316540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latin typeface="Soberana Sans" panose="02000000000000000000" pitchFamily="50" charset="0"/>
              </a:rPr>
              <a:t>Objetivo 3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F736EC7C-6256-4EB3-8234-35BACB0A7D85}"/>
              </a:ext>
            </a:extLst>
          </p:cNvPr>
          <p:cNvSpPr/>
          <p:nvPr/>
        </p:nvSpPr>
        <p:spPr>
          <a:xfrm>
            <a:off x="6840913" y="2811983"/>
            <a:ext cx="939600" cy="1525547"/>
          </a:xfrm>
          <a:custGeom>
            <a:avLst/>
            <a:gdLst>
              <a:gd name="connsiteX0" fmla="*/ 0 w 1439994"/>
              <a:gd name="connsiteY0" fmla="*/ 133391 h 1333908"/>
              <a:gd name="connsiteX1" fmla="*/ 133391 w 1439994"/>
              <a:gd name="connsiteY1" fmla="*/ 0 h 1333908"/>
              <a:gd name="connsiteX2" fmla="*/ 1306603 w 1439994"/>
              <a:gd name="connsiteY2" fmla="*/ 0 h 1333908"/>
              <a:gd name="connsiteX3" fmla="*/ 1439994 w 1439994"/>
              <a:gd name="connsiteY3" fmla="*/ 133391 h 1333908"/>
              <a:gd name="connsiteX4" fmla="*/ 1439994 w 1439994"/>
              <a:gd name="connsiteY4" fmla="*/ 1200517 h 1333908"/>
              <a:gd name="connsiteX5" fmla="*/ 1306603 w 1439994"/>
              <a:gd name="connsiteY5" fmla="*/ 1333908 h 1333908"/>
              <a:gd name="connsiteX6" fmla="*/ 133391 w 1439994"/>
              <a:gd name="connsiteY6" fmla="*/ 1333908 h 1333908"/>
              <a:gd name="connsiteX7" fmla="*/ 0 w 1439994"/>
              <a:gd name="connsiteY7" fmla="*/ 1200517 h 1333908"/>
              <a:gd name="connsiteX8" fmla="*/ 0 w 1439994"/>
              <a:gd name="connsiteY8" fmla="*/ 133391 h 13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1333908">
                <a:moveTo>
                  <a:pt x="0" y="133391"/>
                </a:moveTo>
                <a:cubicBezTo>
                  <a:pt x="0" y="59721"/>
                  <a:pt x="59721" y="0"/>
                  <a:pt x="133391" y="0"/>
                </a:cubicBezTo>
                <a:lnTo>
                  <a:pt x="1306603" y="0"/>
                </a:lnTo>
                <a:cubicBezTo>
                  <a:pt x="1380273" y="0"/>
                  <a:pt x="1439994" y="59721"/>
                  <a:pt x="1439994" y="133391"/>
                </a:cubicBezTo>
                <a:lnTo>
                  <a:pt x="1439994" y="1200517"/>
                </a:lnTo>
                <a:cubicBezTo>
                  <a:pt x="1439994" y="1274187"/>
                  <a:pt x="1380273" y="1333908"/>
                  <a:pt x="1306603" y="1333908"/>
                </a:cubicBezTo>
                <a:lnTo>
                  <a:pt x="133391" y="1333908"/>
                </a:lnTo>
                <a:cubicBezTo>
                  <a:pt x="59721" y="1333908"/>
                  <a:pt x="0" y="1274187"/>
                  <a:pt x="0" y="1200517"/>
                </a:cubicBezTo>
                <a:lnTo>
                  <a:pt x="0" y="1333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09" tIns="69549" rIns="79709" bIns="6954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solidFill>
                  <a:schemeClr val="tx1"/>
                </a:solidFill>
                <a:latin typeface="Soberana Sans" panose="02000000000000000000" pitchFamily="50" charset="0"/>
              </a:rPr>
              <a:t>Cadenas de Valor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5085A582-8D3E-47F7-B973-0878D05D7391}"/>
              </a:ext>
            </a:extLst>
          </p:cNvPr>
          <p:cNvSpPr/>
          <p:nvPr/>
        </p:nvSpPr>
        <p:spPr>
          <a:xfrm>
            <a:off x="6838474" y="4572016"/>
            <a:ext cx="939600" cy="1552183"/>
          </a:xfrm>
          <a:custGeom>
            <a:avLst/>
            <a:gdLst>
              <a:gd name="connsiteX0" fmla="*/ 0 w 1439994"/>
              <a:gd name="connsiteY0" fmla="*/ 133391 h 1333908"/>
              <a:gd name="connsiteX1" fmla="*/ 133391 w 1439994"/>
              <a:gd name="connsiteY1" fmla="*/ 0 h 1333908"/>
              <a:gd name="connsiteX2" fmla="*/ 1306603 w 1439994"/>
              <a:gd name="connsiteY2" fmla="*/ 0 h 1333908"/>
              <a:gd name="connsiteX3" fmla="*/ 1439994 w 1439994"/>
              <a:gd name="connsiteY3" fmla="*/ 133391 h 1333908"/>
              <a:gd name="connsiteX4" fmla="*/ 1439994 w 1439994"/>
              <a:gd name="connsiteY4" fmla="*/ 1200517 h 1333908"/>
              <a:gd name="connsiteX5" fmla="*/ 1306603 w 1439994"/>
              <a:gd name="connsiteY5" fmla="*/ 1333908 h 1333908"/>
              <a:gd name="connsiteX6" fmla="*/ 133391 w 1439994"/>
              <a:gd name="connsiteY6" fmla="*/ 1333908 h 1333908"/>
              <a:gd name="connsiteX7" fmla="*/ 0 w 1439994"/>
              <a:gd name="connsiteY7" fmla="*/ 1200517 h 1333908"/>
              <a:gd name="connsiteX8" fmla="*/ 0 w 1439994"/>
              <a:gd name="connsiteY8" fmla="*/ 133391 h 13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1333908">
                <a:moveTo>
                  <a:pt x="0" y="133391"/>
                </a:moveTo>
                <a:cubicBezTo>
                  <a:pt x="0" y="59721"/>
                  <a:pt x="59721" y="0"/>
                  <a:pt x="133391" y="0"/>
                </a:cubicBezTo>
                <a:lnTo>
                  <a:pt x="1306603" y="0"/>
                </a:lnTo>
                <a:cubicBezTo>
                  <a:pt x="1380273" y="0"/>
                  <a:pt x="1439994" y="59721"/>
                  <a:pt x="1439994" y="133391"/>
                </a:cubicBezTo>
                <a:lnTo>
                  <a:pt x="1439994" y="1200517"/>
                </a:lnTo>
                <a:cubicBezTo>
                  <a:pt x="1439994" y="1274187"/>
                  <a:pt x="1380273" y="1333908"/>
                  <a:pt x="1306603" y="1333908"/>
                </a:cubicBezTo>
                <a:lnTo>
                  <a:pt x="133391" y="1333908"/>
                </a:lnTo>
                <a:cubicBezTo>
                  <a:pt x="59721" y="1333908"/>
                  <a:pt x="0" y="1274187"/>
                  <a:pt x="0" y="1200517"/>
                </a:cubicBezTo>
                <a:lnTo>
                  <a:pt x="0" y="1333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09" tIns="69549" rIns="79709" bIns="6954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solidFill>
                  <a:schemeClr val="tx1"/>
                </a:solidFill>
                <a:latin typeface="Soberana Sans" panose="02000000000000000000" pitchFamily="50" charset="0"/>
              </a:rPr>
              <a:t>Certificación de competencias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6785251-DC19-49B0-965F-E35B6E74CB23}"/>
              </a:ext>
            </a:extLst>
          </p:cNvPr>
          <p:cNvSpPr/>
          <p:nvPr/>
        </p:nvSpPr>
        <p:spPr>
          <a:xfrm>
            <a:off x="7842712" y="1268760"/>
            <a:ext cx="977760" cy="5112568"/>
          </a:xfrm>
          <a:custGeom>
            <a:avLst/>
            <a:gdLst>
              <a:gd name="connsiteX0" fmla="*/ 0 w 1601474"/>
              <a:gd name="connsiteY0" fmla="*/ 160147 h 4424040"/>
              <a:gd name="connsiteX1" fmla="*/ 160147 w 1601474"/>
              <a:gd name="connsiteY1" fmla="*/ 0 h 4424040"/>
              <a:gd name="connsiteX2" fmla="*/ 1441327 w 1601474"/>
              <a:gd name="connsiteY2" fmla="*/ 0 h 4424040"/>
              <a:gd name="connsiteX3" fmla="*/ 1601474 w 1601474"/>
              <a:gd name="connsiteY3" fmla="*/ 160147 h 4424040"/>
              <a:gd name="connsiteX4" fmla="*/ 1601474 w 1601474"/>
              <a:gd name="connsiteY4" fmla="*/ 4263893 h 4424040"/>
              <a:gd name="connsiteX5" fmla="*/ 1441327 w 1601474"/>
              <a:gd name="connsiteY5" fmla="*/ 4424040 h 4424040"/>
              <a:gd name="connsiteX6" fmla="*/ 160147 w 1601474"/>
              <a:gd name="connsiteY6" fmla="*/ 4424040 h 4424040"/>
              <a:gd name="connsiteX7" fmla="*/ 0 w 1601474"/>
              <a:gd name="connsiteY7" fmla="*/ 4263893 h 4424040"/>
              <a:gd name="connsiteX8" fmla="*/ 0 w 1601474"/>
              <a:gd name="connsiteY8" fmla="*/ 160147 h 44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474" h="4424040">
                <a:moveTo>
                  <a:pt x="0" y="160147"/>
                </a:moveTo>
                <a:cubicBezTo>
                  <a:pt x="0" y="71700"/>
                  <a:pt x="71700" y="0"/>
                  <a:pt x="160147" y="0"/>
                </a:cubicBezTo>
                <a:lnTo>
                  <a:pt x="1441327" y="0"/>
                </a:lnTo>
                <a:cubicBezTo>
                  <a:pt x="1529774" y="0"/>
                  <a:pt x="1601474" y="71700"/>
                  <a:pt x="1601474" y="160147"/>
                </a:cubicBezTo>
                <a:lnTo>
                  <a:pt x="1601474" y="4263893"/>
                </a:lnTo>
                <a:cubicBezTo>
                  <a:pt x="1601474" y="4352340"/>
                  <a:pt x="1529774" y="4424040"/>
                  <a:pt x="1441327" y="4424040"/>
                </a:cubicBezTo>
                <a:lnTo>
                  <a:pt x="160147" y="4424040"/>
                </a:lnTo>
                <a:cubicBezTo>
                  <a:pt x="71700" y="4424040"/>
                  <a:pt x="0" y="4352340"/>
                  <a:pt x="0" y="4263893"/>
                </a:cubicBezTo>
                <a:lnTo>
                  <a:pt x="0" y="160147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316540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latin typeface="Soberana Sans" panose="02000000000000000000" pitchFamily="50" charset="0"/>
              </a:rPr>
              <a:t>Objetivo 4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5EBB5B1-43D7-42BD-A5C4-EBDAB18DE61F}"/>
              </a:ext>
            </a:extLst>
          </p:cNvPr>
          <p:cNvSpPr/>
          <p:nvPr/>
        </p:nvSpPr>
        <p:spPr>
          <a:xfrm>
            <a:off x="7880431" y="2804027"/>
            <a:ext cx="928465" cy="1572770"/>
          </a:xfrm>
          <a:custGeom>
            <a:avLst/>
            <a:gdLst>
              <a:gd name="connsiteX0" fmla="*/ 0 w 1439994"/>
              <a:gd name="connsiteY0" fmla="*/ 133391 h 1333908"/>
              <a:gd name="connsiteX1" fmla="*/ 133391 w 1439994"/>
              <a:gd name="connsiteY1" fmla="*/ 0 h 1333908"/>
              <a:gd name="connsiteX2" fmla="*/ 1306603 w 1439994"/>
              <a:gd name="connsiteY2" fmla="*/ 0 h 1333908"/>
              <a:gd name="connsiteX3" fmla="*/ 1439994 w 1439994"/>
              <a:gd name="connsiteY3" fmla="*/ 133391 h 1333908"/>
              <a:gd name="connsiteX4" fmla="*/ 1439994 w 1439994"/>
              <a:gd name="connsiteY4" fmla="*/ 1200517 h 1333908"/>
              <a:gd name="connsiteX5" fmla="*/ 1306603 w 1439994"/>
              <a:gd name="connsiteY5" fmla="*/ 1333908 h 1333908"/>
              <a:gd name="connsiteX6" fmla="*/ 133391 w 1439994"/>
              <a:gd name="connsiteY6" fmla="*/ 1333908 h 1333908"/>
              <a:gd name="connsiteX7" fmla="*/ 0 w 1439994"/>
              <a:gd name="connsiteY7" fmla="*/ 1200517 h 1333908"/>
              <a:gd name="connsiteX8" fmla="*/ 0 w 1439994"/>
              <a:gd name="connsiteY8" fmla="*/ 133391 h 13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1333908">
                <a:moveTo>
                  <a:pt x="0" y="133391"/>
                </a:moveTo>
                <a:cubicBezTo>
                  <a:pt x="0" y="59721"/>
                  <a:pt x="59721" y="0"/>
                  <a:pt x="133391" y="0"/>
                </a:cubicBezTo>
                <a:lnTo>
                  <a:pt x="1306603" y="0"/>
                </a:lnTo>
                <a:cubicBezTo>
                  <a:pt x="1380273" y="0"/>
                  <a:pt x="1439994" y="59721"/>
                  <a:pt x="1439994" y="133391"/>
                </a:cubicBezTo>
                <a:lnTo>
                  <a:pt x="1439994" y="1200517"/>
                </a:lnTo>
                <a:cubicBezTo>
                  <a:pt x="1439994" y="1274187"/>
                  <a:pt x="1380273" y="1333908"/>
                  <a:pt x="1306603" y="1333908"/>
                </a:cubicBezTo>
                <a:lnTo>
                  <a:pt x="133391" y="1333908"/>
                </a:lnTo>
                <a:cubicBezTo>
                  <a:pt x="59721" y="1333908"/>
                  <a:pt x="0" y="1274187"/>
                  <a:pt x="0" y="1200517"/>
                </a:cubicBezTo>
                <a:lnTo>
                  <a:pt x="0" y="13339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09" tIns="69549" rIns="79709" bIns="6954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800" kern="1200" dirty="0">
                <a:latin typeface="Soberana Sans" panose="02000000000000000000" pitchFamily="50" charset="0"/>
              </a:rPr>
              <a:t>Financiamiento </a:t>
            </a:r>
            <a:r>
              <a:rPr lang="es-MX" sz="900" kern="1200" dirty="0">
                <a:latin typeface="Soberana Sans" panose="02000000000000000000" pitchFamily="50" charset="0"/>
              </a:rPr>
              <a:t>generación limpia distribuida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A63C434-26B3-47F0-A644-0C404B0809E5}"/>
              </a:ext>
            </a:extLst>
          </p:cNvPr>
          <p:cNvSpPr/>
          <p:nvPr/>
        </p:nvSpPr>
        <p:spPr>
          <a:xfrm>
            <a:off x="7892006" y="4633926"/>
            <a:ext cx="916327" cy="1489082"/>
          </a:xfrm>
          <a:custGeom>
            <a:avLst/>
            <a:gdLst>
              <a:gd name="connsiteX0" fmla="*/ 0 w 1439994"/>
              <a:gd name="connsiteY0" fmla="*/ 133391 h 1333908"/>
              <a:gd name="connsiteX1" fmla="*/ 133391 w 1439994"/>
              <a:gd name="connsiteY1" fmla="*/ 0 h 1333908"/>
              <a:gd name="connsiteX2" fmla="*/ 1306603 w 1439994"/>
              <a:gd name="connsiteY2" fmla="*/ 0 h 1333908"/>
              <a:gd name="connsiteX3" fmla="*/ 1439994 w 1439994"/>
              <a:gd name="connsiteY3" fmla="*/ 133391 h 1333908"/>
              <a:gd name="connsiteX4" fmla="*/ 1439994 w 1439994"/>
              <a:gd name="connsiteY4" fmla="*/ 1200517 h 1333908"/>
              <a:gd name="connsiteX5" fmla="*/ 1306603 w 1439994"/>
              <a:gd name="connsiteY5" fmla="*/ 1333908 h 1333908"/>
              <a:gd name="connsiteX6" fmla="*/ 133391 w 1439994"/>
              <a:gd name="connsiteY6" fmla="*/ 1333908 h 1333908"/>
              <a:gd name="connsiteX7" fmla="*/ 0 w 1439994"/>
              <a:gd name="connsiteY7" fmla="*/ 1200517 h 1333908"/>
              <a:gd name="connsiteX8" fmla="*/ 0 w 1439994"/>
              <a:gd name="connsiteY8" fmla="*/ 133391 h 13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994" h="1333908">
                <a:moveTo>
                  <a:pt x="0" y="133391"/>
                </a:moveTo>
                <a:cubicBezTo>
                  <a:pt x="0" y="59721"/>
                  <a:pt x="59721" y="0"/>
                  <a:pt x="133391" y="0"/>
                </a:cubicBezTo>
                <a:lnTo>
                  <a:pt x="1306603" y="0"/>
                </a:lnTo>
                <a:cubicBezTo>
                  <a:pt x="1380273" y="0"/>
                  <a:pt x="1439994" y="59721"/>
                  <a:pt x="1439994" y="133391"/>
                </a:cubicBezTo>
                <a:lnTo>
                  <a:pt x="1439994" y="1200517"/>
                </a:lnTo>
                <a:cubicBezTo>
                  <a:pt x="1439994" y="1274187"/>
                  <a:pt x="1380273" y="1333908"/>
                  <a:pt x="1306603" y="1333908"/>
                </a:cubicBezTo>
                <a:lnTo>
                  <a:pt x="133391" y="1333908"/>
                </a:lnTo>
                <a:cubicBezTo>
                  <a:pt x="59721" y="1333908"/>
                  <a:pt x="0" y="1274187"/>
                  <a:pt x="0" y="1200517"/>
                </a:cubicBezTo>
                <a:lnTo>
                  <a:pt x="0" y="1333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09" tIns="69549" rIns="79709" bIns="6954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900" kern="1200" dirty="0">
                <a:solidFill>
                  <a:schemeClr val="tx1"/>
                </a:solidFill>
                <a:latin typeface="Soberana Sans" panose="02000000000000000000" pitchFamily="50" charset="0"/>
              </a:rPr>
              <a:t>Cogeneración Eficiente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33CA5A9-D97F-4ABF-8BCF-A107BDC2CBDF}"/>
              </a:ext>
            </a:extLst>
          </p:cNvPr>
          <p:cNvGrpSpPr/>
          <p:nvPr/>
        </p:nvGrpSpPr>
        <p:grpSpPr>
          <a:xfrm>
            <a:off x="5769895" y="1268760"/>
            <a:ext cx="977760" cy="5112568"/>
            <a:chOff x="2985781" y="1957288"/>
            <a:chExt cx="1601474" cy="442404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3E210D4-0F67-4CE9-AFEE-B2E35989B1EB}"/>
                </a:ext>
              </a:extLst>
            </p:cNvPr>
            <p:cNvSpPr/>
            <p:nvPr/>
          </p:nvSpPr>
          <p:spPr>
            <a:xfrm>
              <a:off x="2985781" y="1957288"/>
              <a:ext cx="1601474" cy="4424040"/>
            </a:xfrm>
            <a:custGeom>
              <a:avLst/>
              <a:gdLst>
                <a:gd name="connsiteX0" fmla="*/ 0 w 1601474"/>
                <a:gd name="connsiteY0" fmla="*/ 160147 h 4424040"/>
                <a:gd name="connsiteX1" fmla="*/ 160147 w 1601474"/>
                <a:gd name="connsiteY1" fmla="*/ 0 h 4424040"/>
                <a:gd name="connsiteX2" fmla="*/ 1441327 w 1601474"/>
                <a:gd name="connsiteY2" fmla="*/ 0 h 4424040"/>
                <a:gd name="connsiteX3" fmla="*/ 1601474 w 1601474"/>
                <a:gd name="connsiteY3" fmla="*/ 160147 h 4424040"/>
                <a:gd name="connsiteX4" fmla="*/ 1601474 w 1601474"/>
                <a:gd name="connsiteY4" fmla="*/ 4263893 h 4424040"/>
                <a:gd name="connsiteX5" fmla="*/ 1441327 w 1601474"/>
                <a:gd name="connsiteY5" fmla="*/ 4424040 h 4424040"/>
                <a:gd name="connsiteX6" fmla="*/ 160147 w 1601474"/>
                <a:gd name="connsiteY6" fmla="*/ 4424040 h 4424040"/>
                <a:gd name="connsiteX7" fmla="*/ 0 w 1601474"/>
                <a:gd name="connsiteY7" fmla="*/ 4263893 h 4424040"/>
                <a:gd name="connsiteX8" fmla="*/ 0 w 1601474"/>
                <a:gd name="connsiteY8" fmla="*/ 160147 h 44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474" h="4424040">
                  <a:moveTo>
                    <a:pt x="0" y="160147"/>
                  </a:moveTo>
                  <a:cubicBezTo>
                    <a:pt x="0" y="71700"/>
                    <a:pt x="71700" y="0"/>
                    <a:pt x="160147" y="0"/>
                  </a:cubicBezTo>
                  <a:lnTo>
                    <a:pt x="1441327" y="0"/>
                  </a:lnTo>
                  <a:cubicBezTo>
                    <a:pt x="1529774" y="0"/>
                    <a:pt x="1601474" y="71700"/>
                    <a:pt x="1601474" y="160147"/>
                  </a:cubicBezTo>
                  <a:lnTo>
                    <a:pt x="1601474" y="4263893"/>
                  </a:lnTo>
                  <a:cubicBezTo>
                    <a:pt x="1601474" y="4352340"/>
                    <a:pt x="1529774" y="4424040"/>
                    <a:pt x="1441327" y="4424040"/>
                  </a:cubicBezTo>
                  <a:lnTo>
                    <a:pt x="160147" y="4424040"/>
                  </a:lnTo>
                  <a:cubicBezTo>
                    <a:pt x="71700" y="4424040"/>
                    <a:pt x="0" y="4352340"/>
                    <a:pt x="0" y="4263893"/>
                  </a:cubicBezTo>
                  <a:lnTo>
                    <a:pt x="0" y="160147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316540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900" kern="1200" dirty="0">
                  <a:latin typeface="Soberana Sans" panose="02000000000000000000" pitchFamily="50" charset="0"/>
                </a:rPr>
                <a:t>Objetivo 2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1CE9F30-B47E-4D51-ADE8-84270B4CCFCD}"/>
                </a:ext>
              </a:extLst>
            </p:cNvPr>
            <p:cNvSpPr/>
            <p:nvPr/>
          </p:nvSpPr>
          <p:spPr>
            <a:xfrm>
              <a:off x="3066521" y="3285796"/>
              <a:ext cx="1439994" cy="864000"/>
            </a:xfrm>
            <a:custGeom>
              <a:avLst/>
              <a:gdLst>
                <a:gd name="connsiteX0" fmla="*/ 0 w 1439994"/>
                <a:gd name="connsiteY0" fmla="*/ 133391 h 1333908"/>
                <a:gd name="connsiteX1" fmla="*/ 133391 w 1439994"/>
                <a:gd name="connsiteY1" fmla="*/ 0 h 1333908"/>
                <a:gd name="connsiteX2" fmla="*/ 1306603 w 1439994"/>
                <a:gd name="connsiteY2" fmla="*/ 0 h 1333908"/>
                <a:gd name="connsiteX3" fmla="*/ 1439994 w 1439994"/>
                <a:gd name="connsiteY3" fmla="*/ 133391 h 1333908"/>
                <a:gd name="connsiteX4" fmla="*/ 1439994 w 1439994"/>
                <a:gd name="connsiteY4" fmla="*/ 1200517 h 1333908"/>
                <a:gd name="connsiteX5" fmla="*/ 1306603 w 1439994"/>
                <a:gd name="connsiteY5" fmla="*/ 1333908 h 1333908"/>
                <a:gd name="connsiteX6" fmla="*/ 133391 w 1439994"/>
                <a:gd name="connsiteY6" fmla="*/ 1333908 h 1333908"/>
                <a:gd name="connsiteX7" fmla="*/ 0 w 1439994"/>
                <a:gd name="connsiteY7" fmla="*/ 1200517 h 1333908"/>
                <a:gd name="connsiteX8" fmla="*/ 0 w 1439994"/>
                <a:gd name="connsiteY8" fmla="*/ 133391 h 133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994" h="1333908">
                  <a:moveTo>
                    <a:pt x="0" y="133391"/>
                  </a:moveTo>
                  <a:cubicBezTo>
                    <a:pt x="0" y="59721"/>
                    <a:pt x="59721" y="0"/>
                    <a:pt x="133391" y="0"/>
                  </a:cubicBezTo>
                  <a:lnTo>
                    <a:pt x="1306603" y="0"/>
                  </a:lnTo>
                  <a:cubicBezTo>
                    <a:pt x="1380273" y="0"/>
                    <a:pt x="1439994" y="59721"/>
                    <a:pt x="1439994" y="133391"/>
                  </a:cubicBezTo>
                  <a:lnTo>
                    <a:pt x="1439994" y="1200517"/>
                  </a:lnTo>
                  <a:cubicBezTo>
                    <a:pt x="1439994" y="1274187"/>
                    <a:pt x="1380273" y="1333908"/>
                    <a:pt x="1306603" y="1333908"/>
                  </a:cubicBezTo>
                  <a:lnTo>
                    <a:pt x="133391" y="1333908"/>
                  </a:lnTo>
                  <a:cubicBezTo>
                    <a:pt x="59721" y="1333908"/>
                    <a:pt x="0" y="1274187"/>
                    <a:pt x="0" y="1200517"/>
                  </a:cubicBezTo>
                  <a:lnTo>
                    <a:pt x="0" y="1333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709" tIns="69549" rIns="79709" bIns="6954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900" kern="1200" dirty="0">
                  <a:solidFill>
                    <a:schemeClr val="tx1"/>
                  </a:solidFill>
                  <a:latin typeface="Soberana Sans" panose="02000000000000000000" pitchFamily="50" charset="0"/>
                </a:rPr>
                <a:t>Optimización de Trámites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B7EB190-DF14-4F94-BB43-482CB8E0D130}"/>
                </a:ext>
              </a:extLst>
            </p:cNvPr>
            <p:cNvSpPr/>
            <p:nvPr/>
          </p:nvSpPr>
          <p:spPr>
            <a:xfrm>
              <a:off x="3066521" y="4293096"/>
              <a:ext cx="1439994" cy="864000"/>
            </a:xfrm>
            <a:custGeom>
              <a:avLst/>
              <a:gdLst>
                <a:gd name="connsiteX0" fmla="*/ 0 w 1439994"/>
                <a:gd name="connsiteY0" fmla="*/ 133391 h 1333908"/>
                <a:gd name="connsiteX1" fmla="*/ 133391 w 1439994"/>
                <a:gd name="connsiteY1" fmla="*/ 0 h 1333908"/>
                <a:gd name="connsiteX2" fmla="*/ 1306603 w 1439994"/>
                <a:gd name="connsiteY2" fmla="*/ 0 h 1333908"/>
                <a:gd name="connsiteX3" fmla="*/ 1439994 w 1439994"/>
                <a:gd name="connsiteY3" fmla="*/ 133391 h 1333908"/>
                <a:gd name="connsiteX4" fmla="*/ 1439994 w 1439994"/>
                <a:gd name="connsiteY4" fmla="*/ 1200517 h 1333908"/>
                <a:gd name="connsiteX5" fmla="*/ 1306603 w 1439994"/>
                <a:gd name="connsiteY5" fmla="*/ 1333908 h 1333908"/>
                <a:gd name="connsiteX6" fmla="*/ 133391 w 1439994"/>
                <a:gd name="connsiteY6" fmla="*/ 1333908 h 1333908"/>
                <a:gd name="connsiteX7" fmla="*/ 0 w 1439994"/>
                <a:gd name="connsiteY7" fmla="*/ 1200517 h 1333908"/>
                <a:gd name="connsiteX8" fmla="*/ 0 w 1439994"/>
                <a:gd name="connsiteY8" fmla="*/ 133391 h 133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994" h="1333908">
                  <a:moveTo>
                    <a:pt x="0" y="133391"/>
                  </a:moveTo>
                  <a:cubicBezTo>
                    <a:pt x="0" y="59721"/>
                    <a:pt x="59721" y="0"/>
                    <a:pt x="133391" y="0"/>
                  </a:cubicBezTo>
                  <a:lnTo>
                    <a:pt x="1306603" y="0"/>
                  </a:lnTo>
                  <a:cubicBezTo>
                    <a:pt x="1380273" y="0"/>
                    <a:pt x="1439994" y="59721"/>
                    <a:pt x="1439994" y="133391"/>
                  </a:cubicBezTo>
                  <a:lnTo>
                    <a:pt x="1439994" y="1200517"/>
                  </a:lnTo>
                  <a:cubicBezTo>
                    <a:pt x="1439994" y="1274187"/>
                    <a:pt x="1380273" y="1333908"/>
                    <a:pt x="1306603" y="1333908"/>
                  </a:cubicBezTo>
                  <a:lnTo>
                    <a:pt x="133391" y="1333908"/>
                  </a:lnTo>
                  <a:cubicBezTo>
                    <a:pt x="59721" y="1333908"/>
                    <a:pt x="0" y="1274187"/>
                    <a:pt x="0" y="1200517"/>
                  </a:cubicBezTo>
                  <a:lnTo>
                    <a:pt x="0" y="13339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709" tIns="69549" rIns="79709" bIns="6954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900" kern="1200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Desarrollo de Geotermia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0806616-03C7-48BA-A413-EE011D694C2E}"/>
                </a:ext>
              </a:extLst>
            </p:cNvPr>
            <p:cNvSpPr/>
            <p:nvPr/>
          </p:nvSpPr>
          <p:spPr>
            <a:xfrm>
              <a:off x="3066521" y="5294829"/>
              <a:ext cx="1439994" cy="864000"/>
            </a:xfrm>
            <a:custGeom>
              <a:avLst/>
              <a:gdLst>
                <a:gd name="connsiteX0" fmla="*/ 0 w 1439994"/>
                <a:gd name="connsiteY0" fmla="*/ 133391 h 1333908"/>
                <a:gd name="connsiteX1" fmla="*/ 133391 w 1439994"/>
                <a:gd name="connsiteY1" fmla="*/ 0 h 1333908"/>
                <a:gd name="connsiteX2" fmla="*/ 1306603 w 1439994"/>
                <a:gd name="connsiteY2" fmla="*/ 0 h 1333908"/>
                <a:gd name="connsiteX3" fmla="*/ 1439994 w 1439994"/>
                <a:gd name="connsiteY3" fmla="*/ 133391 h 1333908"/>
                <a:gd name="connsiteX4" fmla="*/ 1439994 w 1439994"/>
                <a:gd name="connsiteY4" fmla="*/ 1200517 h 1333908"/>
                <a:gd name="connsiteX5" fmla="*/ 1306603 w 1439994"/>
                <a:gd name="connsiteY5" fmla="*/ 1333908 h 1333908"/>
                <a:gd name="connsiteX6" fmla="*/ 133391 w 1439994"/>
                <a:gd name="connsiteY6" fmla="*/ 1333908 h 1333908"/>
                <a:gd name="connsiteX7" fmla="*/ 0 w 1439994"/>
                <a:gd name="connsiteY7" fmla="*/ 1200517 h 1333908"/>
                <a:gd name="connsiteX8" fmla="*/ 0 w 1439994"/>
                <a:gd name="connsiteY8" fmla="*/ 133391 h 133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994" h="1333908">
                  <a:moveTo>
                    <a:pt x="0" y="133391"/>
                  </a:moveTo>
                  <a:cubicBezTo>
                    <a:pt x="0" y="59721"/>
                    <a:pt x="59721" y="0"/>
                    <a:pt x="133391" y="0"/>
                  </a:cubicBezTo>
                  <a:lnTo>
                    <a:pt x="1306603" y="0"/>
                  </a:lnTo>
                  <a:cubicBezTo>
                    <a:pt x="1380273" y="0"/>
                    <a:pt x="1439994" y="59721"/>
                    <a:pt x="1439994" y="133391"/>
                  </a:cubicBezTo>
                  <a:lnTo>
                    <a:pt x="1439994" y="1200517"/>
                  </a:lnTo>
                  <a:cubicBezTo>
                    <a:pt x="1439994" y="1274187"/>
                    <a:pt x="1380273" y="1333908"/>
                    <a:pt x="1306603" y="1333908"/>
                  </a:cubicBezTo>
                  <a:lnTo>
                    <a:pt x="133391" y="1333908"/>
                  </a:lnTo>
                  <a:cubicBezTo>
                    <a:pt x="59721" y="1333908"/>
                    <a:pt x="0" y="1274187"/>
                    <a:pt x="0" y="1200517"/>
                  </a:cubicBezTo>
                  <a:lnTo>
                    <a:pt x="0" y="13339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709" tIns="69549" rIns="79709" bIns="6954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900" kern="1200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Capacidad generación limpia distribuida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536235"/>
      </p:ext>
    </p:extLst>
  </p:cSld>
  <p:clrMapOvr>
    <a:masterClrMapping/>
  </p:clrMapOvr>
</p:sld>
</file>

<file path=ppt/theme/theme1.xml><?xml version="1.0" encoding="utf-8"?>
<a:theme xmlns:a="http://schemas.openxmlformats.org/drawingml/2006/main" name="SEN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18313</TotalTime>
  <Words>895</Words>
  <Application>Microsoft Office PowerPoint</Application>
  <PresentationFormat>Presentación en pantalla (4:3)</PresentationFormat>
  <Paragraphs>223</Paragraphs>
  <Slides>14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SENER2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Contreras Guzman</dc:creator>
  <cp:lastModifiedBy>Damián Velázquez</cp:lastModifiedBy>
  <cp:revision>1504</cp:revision>
  <cp:lastPrinted>2014-09-10T01:09:54Z</cp:lastPrinted>
  <dcterms:created xsi:type="dcterms:W3CDTF">2013-08-14T00:01:32Z</dcterms:created>
  <dcterms:modified xsi:type="dcterms:W3CDTF">2017-09-07T17:20:31Z</dcterms:modified>
</cp:coreProperties>
</file>