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7" r:id="rId2"/>
    <p:sldId id="258" r:id="rId3"/>
    <p:sldId id="260" r:id="rId4"/>
    <p:sldId id="261" r:id="rId5"/>
    <p:sldId id="262" r:id="rId6"/>
    <p:sldId id="276" r:id="rId7"/>
    <p:sldId id="270" r:id="rId8"/>
    <p:sldId id="271" r:id="rId9"/>
    <p:sldId id="283" r:id="rId10"/>
    <p:sldId id="259" r:id="rId11"/>
    <p:sldId id="275" r:id="rId12"/>
    <p:sldId id="263" r:id="rId13"/>
    <p:sldId id="264" r:id="rId14"/>
    <p:sldId id="267" r:id="rId15"/>
    <p:sldId id="274" r:id="rId16"/>
    <p:sldId id="268" r:id="rId17"/>
    <p:sldId id="277" r:id="rId18"/>
    <p:sldId id="285" r:id="rId19"/>
    <p:sldId id="291" r:id="rId20"/>
    <p:sldId id="282" r:id="rId21"/>
    <p:sldId id="289" r:id="rId22"/>
    <p:sldId id="290" r:id="rId23"/>
    <p:sldId id="280" r:id="rId24"/>
    <p:sldId id="281" r:id="rId25"/>
    <p:sldId id="273"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D9D9D9"/>
    <a:srgbClr val="7F7F7F"/>
    <a:srgbClr val="000000"/>
    <a:srgbClr val="BFBFBF"/>
    <a:srgbClr val="0D0D0D"/>
    <a:srgbClr val="FFCC00"/>
    <a:srgbClr val="B2B2B2"/>
  </p:clrMru>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385" autoAdjust="0"/>
    <p:restoredTop sz="94660"/>
  </p:normalViewPr>
  <p:slideViewPr>
    <p:cSldViewPr>
      <p:cViewPr varScale="1">
        <p:scale>
          <a:sx n="74" d="100"/>
          <a:sy n="74" d="100"/>
        </p:scale>
        <p:origin x="-2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k\AppData\Local\Temp\zhs3uexv.tmp\PROYECTOS%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style val="32"/>
  <c:chart>
    <c:autoTitleDeleted val="1"/>
    <c:plotArea>
      <c:layout>
        <c:manualLayout>
          <c:layoutTarget val="inner"/>
          <c:xMode val="edge"/>
          <c:yMode val="edge"/>
          <c:x val="0.15255066331244291"/>
          <c:y val="7.5478306094364775E-2"/>
          <c:w val="0.82882512841638356"/>
          <c:h val="0.73114260456081492"/>
        </c:manualLayout>
      </c:layout>
      <c:barChart>
        <c:barDir val="col"/>
        <c:grouping val="clustered"/>
        <c:ser>
          <c:idx val="0"/>
          <c:order val="0"/>
          <c:tx>
            <c:strRef>
              <c:f>'[PROYECTOS 2010.xlsx]Hoja3'!$C$3</c:f>
              <c:strCache>
                <c:ptCount val="1"/>
                <c:pt idx="0">
                  <c:v>Federal</c:v>
                </c:pt>
              </c:strCache>
            </c:strRef>
          </c:tx>
          <c:cat>
            <c:numRef>
              <c:f>'[PROYECTOS 2010.xlsx]Hoja3'!$B$4:$B$9</c:f>
              <c:numCache>
                <c:formatCode>General</c:formatCode>
                <c:ptCount val="6"/>
                <c:pt idx="0">
                  <c:v>2004</c:v>
                </c:pt>
                <c:pt idx="1">
                  <c:v>2005</c:v>
                </c:pt>
                <c:pt idx="2">
                  <c:v>2006</c:v>
                </c:pt>
                <c:pt idx="3">
                  <c:v>2007</c:v>
                </c:pt>
                <c:pt idx="4">
                  <c:v>2008</c:v>
                </c:pt>
                <c:pt idx="5">
                  <c:v>2009</c:v>
                </c:pt>
              </c:numCache>
            </c:numRef>
          </c:cat>
          <c:val>
            <c:numRef>
              <c:f>'[PROYECTOS 2010.xlsx]Hoja3'!$C$4:$C$9</c:f>
              <c:numCache>
                <c:formatCode>#,##0.00</c:formatCode>
                <c:ptCount val="6"/>
                <c:pt idx="0">
                  <c:v>8000000</c:v>
                </c:pt>
                <c:pt idx="1">
                  <c:v>4350000</c:v>
                </c:pt>
                <c:pt idx="2">
                  <c:v>5437500</c:v>
                </c:pt>
                <c:pt idx="3">
                  <c:v>22250000</c:v>
                </c:pt>
                <c:pt idx="4">
                  <c:v>84290000</c:v>
                </c:pt>
                <c:pt idx="5">
                  <c:v>85000000</c:v>
                </c:pt>
              </c:numCache>
            </c:numRef>
          </c:val>
        </c:ser>
        <c:ser>
          <c:idx val="1"/>
          <c:order val="1"/>
          <c:tx>
            <c:strRef>
              <c:f>'[PROYECTOS 2010.xlsx]Hoja3'!$D$3</c:f>
              <c:strCache>
                <c:ptCount val="1"/>
                <c:pt idx="0">
                  <c:v>Estatal</c:v>
                </c:pt>
              </c:strCache>
            </c:strRef>
          </c:tx>
          <c:cat>
            <c:numRef>
              <c:f>'[PROYECTOS 2010.xlsx]Hoja3'!$B$4:$B$9</c:f>
              <c:numCache>
                <c:formatCode>General</c:formatCode>
                <c:ptCount val="6"/>
                <c:pt idx="0">
                  <c:v>2004</c:v>
                </c:pt>
                <c:pt idx="1">
                  <c:v>2005</c:v>
                </c:pt>
                <c:pt idx="2">
                  <c:v>2006</c:v>
                </c:pt>
                <c:pt idx="3">
                  <c:v>2007</c:v>
                </c:pt>
                <c:pt idx="4">
                  <c:v>2008</c:v>
                </c:pt>
                <c:pt idx="5">
                  <c:v>2009</c:v>
                </c:pt>
              </c:numCache>
            </c:numRef>
          </c:cat>
          <c:val>
            <c:numRef>
              <c:f>'[PROYECTOS 2010.xlsx]Hoja3'!$D$4:$D$9</c:f>
              <c:numCache>
                <c:formatCode>#,##0.00</c:formatCode>
                <c:ptCount val="6"/>
                <c:pt idx="0">
                  <c:v>13000000</c:v>
                </c:pt>
                <c:pt idx="1">
                  <c:v>18000000</c:v>
                </c:pt>
                <c:pt idx="2">
                  <c:v>12250000</c:v>
                </c:pt>
                <c:pt idx="3">
                  <c:v>37730712</c:v>
                </c:pt>
                <c:pt idx="4">
                  <c:v>586143333</c:v>
                </c:pt>
                <c:pt idx="5">
                  <c:v>105676609.3</c:v>
                </c:pt>
              </c:numCache>
            </c:numRef>
          </c:val>
        </c:ser>
        <c:ser>
          <c:idx val="2"/>
          <c:order val="2"/>
          <c:tx>
            <c:strRef>
              <c:f>'[PROYECTOS 2010.xlsx]Hoja3'!$E$3</c:f>
              <c:strCache>
                <c:ptCount val="1"/>
                <c:pt idx="0">
                  <c:v>Municipal</c:v>
                </c:pt>
              </c:strCache>
            </c:strRef>
          </c:tx>
          <c:cat>
            <c:numRef>
              <c:f>'[PROYECTOS 2010.xlsx]Hoja3'!$B$4:$B$9</c:f>
              <c:numCache>
                <c:formatCode>General</c:formatCode>
                <c:ptCount val="6"/>
                <c:pt idx="0">
                  <c:v>2004</c:v>
                </c:pt>
                <c:pt idx="1">
                  <c:v>2005</c:v>
                </c:pt>
                <c:pt idx="2">
                  <c:v>2006</c:v>
                </c:pt>
                <c:pt idx="3">
                  <c:v>2007</c:v>
                </c:pt>
                <c:pt idx="4">
                  <c:v>2008</c:v>
                </c:pt>
                <c:pt idx="5">
                  <c:v>2009</c:v>
                </c:pt>
              </c:numCache>
            </c:numRef>
          </c:cat>
          <c:val>
            <c:numRef>
              <c:f>'[PROYECTOS 2010.xlsx]Hoja3'!$E$4:$E$9</c:f>
              <c:numCache>
                <c:formatCode>#,##0.00</c:formatCode>
                <c:ptCount val="6"/>
                <c:pt idx="0" formatCode="General">
                  <c:v>0</c:v>
                </c:pt>
                <c:pt idx="1">
                  <c:v>6425000</c:v>
                </c:pt>
                <c:pt idx="2">
                  <c:v>11050000</c:v>
                </c:pt>
                <c:pt idx="3">
                  <c:v>3143861</c:v>
                </c:pt>
                <c:pt idx="4">
                  <c:v>25671151</c:v>
                </c:pt>
                <c:pt idx="5">
                  <c:v>19888295.170000009</c:v>
                </c:pt>
              </c:numCache>
            </c:numRef>
          </c:val>
        </c:ser>
        <c:gapWidth val="0"/>
        <c:axId val="33944320"/>
        <c:axId val="33945856"/>
      </c:barChart>
      <c:catAx>
        <c:axId val="33944320"/>
        <c:scaling>
          <c:orientation val="minMax"/>
        </c:scaling>
        <c:axPos val="b"/>
        <c:numFmt formatCode="General" sourceLinked="1"/>
        <c:tickLblPos val="nextTo"/>
        <c:txPr>
          <a:bodyPr/>
          <a:lstStyle/>
          <a:p>
            <a:pPr>
              <a:defRPr lang="es-MX"/>
            </a:pPr>
            <a:endParaRPr lang="es-ES_tradnl"/>
          </a:p>
        </c:txPr>
        <c:crossAx val="33945856"/>
        <c:crosses val="autoZero"/>
        <c:auto val="1"/>
        <c:lblAlgn val="ctr"/>
        <c:lblOffset val="100"/>
      </c:catAx>
      <c:valAx>
        <c:axId val="33945856"/>
        <c:scaling>
          <c:orientation val="minMax"/>
        </c:scaling>
        <c:axPos val="l"/>
        <c:majorGridlines/>
        <c:title>
          <c:tx>
            <c:rich>
              <a:bodyPr rot="-5400000" vert="horz"/>
              <a:lstStyle/>
              <a:p>
                <a:pPr>
                  <a:defRPr lang="es-MX"/>
                </a:pPr>
                <a:r>
                  <a:rPr lang="en-US"/>
                  <a:t>PESOS</a:t>
                </a:r>
              </a:p>
            </c:rich>
          </c:tx>
        </c:title>
        <c:numFmt formatCode="#,##0" sourceLinked="0"/>
        <c:tickLblPos val="nextTo"/>
        <c:txPr>
          <a:bodyPr/>
          <a:lstStyle/>
          <a:p>
            <a:pPr>
              <a:defRPr lang="es-MX"/>
            </a:pPr>
            <a:endParaRPr lang="es-ES_tradnl"/>
          </a:p>
        </c:txPr>
        <c:crossAx val="33944320"/>
        <c:crosses val="autoZero"/>
        <c:crossBetween val="between"/>
      </c:valAx>
      <c:spPr>
        <a:noFill/>
      </c:spPr>
    </c:plotArea>
    <c:legend>
      <c:legendPos val="b"/>
      <c:txPr>
        <a:bodyPr/>
        <a:lstStyle/>
        <a:p>
          <a:pPr>
            <a:defRPr lang="es-MX"/>
          </a:pPr>
          <a:endParaRPr lang="es-ES_tradnl"/>
        </a:p>
      </c:txPr>
    </c:legend>
    <c:plotVisOnly val="1"/>
  </c:chart>
  <c:spPr>
    <a:noFill/>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9A190B0-46EB-4F82-910F-619717FE82AF}" type="datetimeFigureOut">
              <a:rPr lang="es-ES"/>
              <a:pPr>
                <a:defRPr/>
              </a:pPr>
              <a:t>26/11/2009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B6C3143-BE52-4170-A3FC-5F15578A7511}" type="slidenum">
              <a:rPr lang="es-ES"/>
              <a:pPr>
                <a:defRPr/>
              </a:pPr>
              <a:t>‹#›</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A16DD07-CAA4-4805-80E2-A3B28C9F3295}" type="datetimeFigureOut">
              <a:rPr lang="es-ES"/>
              <a:pPr>
                <a:defRPr/>
              </a:pPr>
              <a:t>26/11/2009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B6F9629-33ED-4B06-A5F7-D98EAFBAED7B}"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0C64357-B328-46F5-B4F0-3510B2AC4D28}" type="datetimeFigureOut">
              <a:rPr lang="es-ES"/>
              <a:pPr>
                <a:defRPr/>
              </a:pPr>
              <a:t>26/11/2009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1965CAE-680E-40D0-8CC8-EEA92C4494F1}"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4F6087F-6E9C-458F-B8A5-108D66D464F0}" type="datetimeFigureOut">
              <a:rPr lang="es-ES"/>
              <a:pPr>
                <a:defRPr/>
              </a:pPr>
              <a:t>26/11/2009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EB39B7A-E148-4259-A149-BEB7BB362B62}"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03440C1-F911-4355-8E2E-12585B41C912}" type="datetimeFigureOut">
              <a:rPr lang="es-ES"/>
              <a:pPr>
                <a:defRPr/>
              </a:pPr>
              <a:t>26/11/2009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2E4596B-A55B-4F20-B81E-2B3424950CC7}"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EDC491-FD12-45AB-94F5-A675139A224A}" type="datetimeFigureOut">
              <a:rPr lang="es-ES"/>
              <a:pPr>
                <a:defRPr/>
              </a:pPr>
              <a:t>26/11/2009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5CBD166-B309-4405-9F00-2C792AC4F3C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0B1B23-D2F9-4243-9988-A19D8DD15DAE}" type="datetimeFigureOut">
              <a:rPr lang="es-ES"/>
              <a:pPr>
                <a:defRPr/>
              </a:pPr>
              <a:t>26/11/2009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473C26D-CEAA-43F6-88AA-B6B9FE0D4F44}"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59D36C1-A42C-4581-A1C7-E27401FBB79D}" type="datetimeFigureOut">
              <a:rPr lang="es-ES"/>
              <a:pPr>
                <a:defRPr/>
              </a:pPr>
              <a:t>26/11/2009</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C6C43A0-2EC6-4896-BFB1-AF7666FC60E9}"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3E0A57B-89BD-4668-B9B1-05829BEEBE2A}" type="datetimeFigureOut">
              <a:rPr lang="es-ES"/>
              <a:pPr>
                <a:defRPr/>
              </a:pPr>
              <a:t>26/11/2009</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C751139-6CA1-44E5-84EC-AACFF27D4EA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D1ADC63-0A46-4B62-AE47-29B75D5A7FDD}" type="datetimeFigureOut">
              <a:rPr lang="es-ES"/>
              <a:pPr>
                <a:defRPr/>
              </a:pPr>
              <a:t>26/11/2009</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9995B37-9DF8-43AF-B20E-326A313AC2ED}"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59F7D56-1C22-47B3-BE06-4F43978F1F23}" type="datetimeFigureOut">
              <a:rPr lang="es-ES"/>
              <a:pPr>
                <a:defRPr/>
              </a:pPr>
              <a:t>26/11/2009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62BC9B3-145F-40B7-97E3-A3581A480E3F}"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2616992-259E-49D1-9465-EC7F71B78E2D}" type="datetimeFigureOut">
              <a:rPr lang="es-ES"/>
              <a:pPr>
                <a:defRPr/>
              </a:pPr>
              <a:t>26/11/2009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677E43D-B43E-44F2-9423-27B11FBD1E3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EF1629-4A36-4419-ADC6-1D0E9308DAE9}" type="datetimeFigureOut">
              <a:rPr lang="es-ES"/>
              <a:pPr>
                <a:defRPr/>
              </a:pPr>
              <a:t>26/11/2009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4C6612-E793-4340-B7D5-A3ACE8FB0FF8}"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000375"/>
            <a:ext cx="9144000" cy="1327150"/>
          </a:xfrm>
        </p:spPr>
        <p:txBody>
          <a:bodyPr rtlCol="0">
            <a:noAutofit/>
          </a:bodyPr>
          <a:lstStyle/>
          <a:p>
            <a:pPr fontAlgn="auto">
              <a:spcAft>
                <a:spcPts val="0"/>
              </a:spcAft>
              <a:defRPr/>
            </a:pPr>
            <a:r>
              <a:rPr lang="es-MX" sz="4000" b="1" dirty="0" smtClean="0">
                <a:solidFill>
                  <a:schemeClr val="accent2">
                    <a:lumMod val="75000"/>
                  </a:schemeClr>
                </a:solidFill>
                <a:latin typeface="+mn-lt"/>
                <a:cs typeface="Arial" pitchFamily="34" charset="0"/>
              </a:rPr>
              <a:t>INFRAESTRUCTURA  TURÍSTICA EN EL ESTADO DE ZACATECAS</a:t>
            </a:r>
            <a:endParaRPr lang="es-MX" sz="4000" b="1" dirty="0">
              <a:latin typeface="+mn-lt"/>
              <a:cs typeface="Arial" pitchFamily="34" charset="0"/>
            </a:endParaRPr>
          </a:p>
        </p:txBody>
      </p:sp>
      <p:sp>
        <p:nvSpPr>
          <p:cNvPr id="3" name="2 Subtítulo"/>
          <p:cNvSpPr>
            <a:spLocks noGrp="1"/>
          </p:cNvSpPr>
          <p:nvPr>
            <p:ph type="subTitle" idx="1"/>
          </p:nvPr>
        </p:nvSpPr>
        <p:spPr>
          <a:xfrm>
            <a:off x="1357313" y="4643438"/>
            <a:ext cx="6400800" cy="714375"/>
          </a:xfrm>
        </p:spPr>
        <p:txBody>
          <a:bodyPr rtlCol="0">
            <a:normAutofit/>
          </a:bodyPr>
          <a:lstStyle/>
          <a:p>
            <a:pPr fontAlgn="auto">
              <a:spcAft>
                <a:spcPts val="0"/>
              </a:spcAft>
              <a:buFont typeface="Arial" pitchFamily="34" charset="0"/>
              <a:buNone/>
              <a:defRPr/>
            </a:pPr>
            <a:r>
              <a:rPr lang="es-MX" b="1" dirty="0" smtClean="0">
                <a:solidFill>
                  <a:schemeClr val="bg2">
                    <a:lumMod val="10000"/>
                  </a:schemeClr>
                </a:solidFill>
              </a:rPr>
              <a:t>LIC. RAFAEL FLORES MENDOZA</a:t>
            </a:r>
          </a:p>
          <a:p>
            <a:pPr fontAlgn="auto">
              <a:spcAft>
                <a:spcPts val="0"/>
              </a:spcAft>
              <a:buFont typeface="Arial" pitchFamily="34" charset="0"/>
              <a:buNone/>
              <a:defRPr/>
            </a:pPr>
            <a:endParaRPr lang="es-MX" b="1" dirty="0" smtClean="0">
              <a:solidFill>
                <a:schemeClr val="bg2">
                  <a:lumMod val="10000"/>
                </a:schemeClr>
              </a:solidFill>
            </a:endParaRPr>
          </a:p>
        </p:txBody>
      </p:sp>
      <p:pic>
        <p:nvPicPr>
          <p:cNvPr id="14339" name="3 Imagen" descr="SECRETARIA"/>
          <p:cNvPicPr>
            <a:picLocks noChangeAspect="1" noChangeArrowheads="1"/>
          </p:cNvPicPr>
          <p:nvPr/>
        </p:nvPicPr>
        <p:blipFill>
          <a:blip r:embed="rId2"/>
          <a:srcRect/>
          <a:stretch>
            <a:fillRect/>
          </a:stretch>
        </p:blipFill>
        <p:spPr bwMode="auto">
          <a:xfrm>
            <a:off x="2286000" y="214313"/>
            <a:ext cx="4572000" cy="2071687"/>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50"/>
            <a:ext cx="9144000" cy="1143000"/>
          </a:xfrm>
        </p:spPr>
        <p:txBody>
          <a:bodyPr rtlCol="0">
            <a:normAutofit fontScale="90000"/>
          </a:bodyPr>
          <a:lstStyle/>
          <a:p>
            <a:pPr fontAlgn="auto">
              <a:spcAft>
                <a:spcPts val="0"/>
              </a:spcAft>
              <a:defRPr/>
            </a:pPr>
            <a:r>
              <a:rPr lang="es-MX" sz="4000" b="1" dirty="0" smtClean="0"/>
              <a:t>QUE  HEMOS HECHO EN INFRAESTRUCTURA</a:t>
            </a:r>
            <a:endParaRPr lang="es-MX" sz="4000" b="1" dirty="0"/>
          </a:p>
        </p:txBody>
      </p:sp>
      <p:sp>
        <p:nvSpPr>
          <p:cNvPr id="3" name="2 Marcador de contenido"/>
          <p:cNvSpPr>
            <a:spLocks noGrp="1"/>
          </p:cNvSpPr>
          <p:nvPr>
            <p:ph idx="1"/>
          </p:nvPr>
        </p:nvSpPr>
        <p:spPr>
          <a:xfrm>
            <a:off x="1071563" y="1500188"/>
            <a:ext cx="7143750" cy="4000500"/>
          </a:xfrm>
        </p:spPr>
        <p:txBody>
          <a:bodyPr rtlCol="0">
            <a:normAutofit fontScale="77500" lnSpcReduction="20000"/>
          </a:bodyPr>
          <a:lstStyle/>
          <a:p>
            <a:pPr algn="ctr" fontAlgn="auto">
              <a:spcAft>
                <a:spcPts val="0"/>
              </a:spcAft>
              <a:buFont typeface="Arial" pitchFamily="34" charset="0"/>
              <a:buNone/>
              <a:defRPr/>
            </a:pPr>
            <a:r>
              <a:rPr lang="es-MX" dirty="0" smtClean="0"/>
              <a:t>	</a:t>
            </a:r>
            <a:r>
              <a:rPr lang="es-MX" sz="2800" b="1" dirty="0" smtClean="0"/>
              <a:t>La Gestión de Recursos para el Financiamiento de Infraestructura Turística ha sido fundamental en tres vertientes</a:t>
            </a:r>
            <a:r>
              <a:rPr lang="es-MX" sz="2800" dirty="0" smtClean="0"/>
              <a:t>:</a:t>
            </a:r>
          </a:p>
          <a:p>
            <a:pPr algn="just" fontAlgn="auto">
              <a:spcAft>
                <a:spcPts val="0"/>
              </a:spcAft>
              <a:buFont typeface="Arial" pitchFamily="34" charset="0"/>
              <a:buNone/>
              <a:defRPr/>
            </a:pPr>
            <a:endParaRPr lang="es-MX" sz="2800" dirty="0" smtClean="0"/>
          </a:p>
          <a:p>
            <a:pPr algn="just" fontAlgn="auto">
              <a:spcAft>
                <a:spcPts val="0"/>
              </a:spcAft>
              <a:buFont typeface="Arial" pitchFamily="34" charset="0"/>
              <a:buNone/>
              <a:defRPr/>
            </a:pPr>
            <a:endParaRPr lang="es-MX" sz="2800" dirty="0" smtClean="0"/>
          </a:p>
          <a:p>
            <a:pPr algn="just">
              <a:lnSpc>
                <a:spcPct val="90000"/>
              </a:lnSpc>
              <a:buClr>
                <a:schemeClr val="tx1"/>
              </a:buClr>
              <a:buSzPct val="90000"/>
              <a:buFont typeface="Wingdings" pitchFamily="2" charset="2"/>
              <a:buChar char="§"/>
              <a:defRPr/>
            </a:pPr>
            <a:r>
              <a:rPr lang="es-MX" sz="2800" dirty="0" smtClean="0">
                <a:cs typeface="Lucida Sans Unicode" pitchFamily="34" charset="0"/>
              </a:rPr>
              <a:t> Convenios de Colaboración y Reasignación con la Secretaría de Turismo Federal</a:t>
            </a:r>
          </a:p>
          <a:p>
            <a:pPr algn="just">
              <a:lnSpc>
                <a:spcPct val="90000"/>
              </a:lnSpc>
              <a:buClr>
                <a:schemeClr val="tx1"/>
              </a:buClr>
              <a:buSzPct val="90000"/>
              <a:buFont typeface="Wingdings" pitchFamily="2" charset="2"/>
              <a:buChar char="§"/>
              <a:defRPr/>
            </a:pPr>
            <a:endParaRPr lang="es-MX" sz="2800" dirty="0" smtClean="0">
              <a:cs typeface="Lucida Sans Unicode" pitchFamily="34" charset="0"/>
            </a:endParaRPr>
          </a:p>
          <a:p>
            <a:pPr algn="just">
              <a:lnSpc>
                <a:spcPct val="90000"/>
              </a:lnSpc>
              <a:buClr>
                <a:schemeClr val="tx1"/>
              </a:buClr>
              <a:buSzPct val="90000"/>
              <a:buFont typeface="Wingdings" pitchFamily="2" charset="2"/>
              <a:buChar char="§"/>
              <a:defRPr/>
            </a:pPr>
            <a:r>
              <a:rPr lang="es-MX" sz="2800" dirty="0" smtClean="0">
                <a:cs typeface="Lucida Sans Unicode" pitchFamily="34" charset="0"/>
              </a:rPr>
              <a:t>Convenios Colaboración con Municipios.</a:t>
            </a:r>
          </a:p>
          <a:p>
            <a:pPr algn="just">
              <a:lnSpc>
                <a:spcPct val="90000"/>
              </a:lnSpc>
              <a:buClr>
                <a:schemeClr val="tx1"/>
              </a:buClr>
              <a:buSzPct val="90000"/>
              <a:buFont typeface="Wingdings" pitchFamily="2" charset="2"/>
              <a:buChar char="§"/>
              <a:defRPr/>
            </a:pPr>
            <a:endParaRPr lang="es-MX" sz="2800" dirty="0" smtClean="0">
              <a:cs typeface="Lucida Sans Unicode" pitchFamily="34" charset="0"/>
            </a:endParaRPr>
          </a:p>
          <a:p>
            <a:pPr algn="just">
              <a:lnSpc>
                <a:spcPct val="90000"/>
              </a:lnSpc>
              <a:buClr>
                <a:schemeClr val="tx1"/>
              </a:buClr>
              <a:buSzPct val="90000"/>
              <a:buFont typeface="Wingdings" pitchFamily="2" charset="2"/>
              <a:buChar char="§"/>
              <a:defRPr/>
            </a:pPr>
            <a:r>
              <a:rPr lang="es-MX" sz="2800" dirty="0" smtClean="0">
                <a:cs typeface="Lucida Sans Unicode" pitchFamily="34" charset="0"/>
              </a:rPr>
              <a:t>Fondos Federales y Estatales</a:t>
            </a:r>
          </a:p>
          <a:p>
            <a:pPr algn="just">
              <a:lnSpc>
                <a:spcPct val="90000"/>
              </a:lnSpc>
              <a:buClr>
                <a:schemeClr val="tx1"/>
              </a:buClr>
              <a:buSzPct val="90000"/>
              <a:buFont typeface="Arial" pitchFamily="34" charset="0"/>
              <a:buNone/>
              <a:defRPr/>
            </a:pPr>
            <a:r>
              <a:rPr lang="es-MX" sz="2800" dirty="0" smtClean="0">
                <a:cs typeface="Lucida Sans Unicode" pitchFamily="34" charset="0"/>
              </a:rPr>
              <a:t>    (Conaculta, Fonregión y Fideicomiso del Impuesto a la nomina  Estatal )</a:t>
            </a:r>
          </a:p>
          <a:p>
            <a:pPr algn="just" fontAlgn="auto">
              <a:spcAft>
                <a:spcPts val="0"/>
              </a:spcAft>
              <a:buFont typeface="Arial" pitchFamily="34" charset="0"/>
              <a:buNone/>
              <a:defRPr/>
            </a:pPr>
            <a:endParaRPr lang="es-ES" sz="2800" b="1" dirty="0" smtClean="0">
              <a:latin typeface="Humnst777 Lt BT" charset="0"/>
              <a:ea typeface="ＭＳ Ｐゴシック" pitchFamily="34" charset="-128"/>
            </a:endParaRPr>
          </a:p>
          <a:p>
            <a:pPr algn="just" fontAlgn="auto">
              <a:spcAft>
                <a:spcPts val="0"/>
              </a:spcAft>
              <a:buFont typeface="Wingdings" pitchFamily="2" charset="2"/>
              <a:buChar char="Ø"/>
              <a:defRPr/>
            </a:pPr>
            <a:endParaRPr lang="es-MX" sz="2800" dirty="0">
              <a:cs typeface="Lucida Sans Unicode" pitchFamily="34" charset="0"/>
            </a:endParaRPr>
          </a:p>
        </p:txBody>
      </p:sp>
      <p:sp>
        <p:nvSpPr>
          <p:cNvPr id="6" name="5 Rectángulo"/>
          <p:cNvSpPr/>
          <p:nvPr/>
        </p:nvSpPr>
        <p:spPr>
          <a:xfrm>
            <a:off x="857250" y="1285875"/>
            <a:ext cx="7500938" cy="1357313"/>
          </a:xfrm>
          <a:prstGeom prst="rect">
            <a:avLst/>
          </a:prstGeom>
          <a:solidFill>
            <a:srgbClr val="0D0D0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Rectángulo"/>
          <p:cNvSpPr/>
          <p:nvPr/>
        </p:nvSpPr>
        <p:spPr>
          <a:xfrm>
            <a:off x="857250" y="3071813"/>
            <a:ext cx="7500938" cy="785812"/>
          </a:xfrm>
          <a:prstGeom prst="rect">
            <a:avLst/>
          </a:prstGeom>
          <a:solidFill>
            <a:srgbClr val="59595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a:off x="857250" y="4643438"/>
            <a:ext cx="7500938" cy="785812"/>
          </a:xfrm>
          <a:prstGeom prst="rect">
            <a:avLst/>
          </a:prstGeom>
          <a:solidFill>
            <a:srgbClr val="59595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Rectángulo"/>
          <p:cNvSpPr/>
          <p:nvPr/>
        </p:nvSpPr>
        <p:spPr>
          <a:xfrm>
            <a:off x="857250" y="3857625"/>
            <a:ext cx="7500938" cy="785813"/>
          </a:xfrm>
          <a:prstGeom prst="rect">
            <a:avLst/>
          </a:prstGeom>
          <a:solidFill>
            <a:srgbClr val="59595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alacio01.jpg"/>
          <p:cNvPicPr>
            <a:picLocks noChangeAspect="1"/>
          </p:cNvPicPr>
          <p:nvPr/>
        </p:nvPicPr>
        <p:blipFill>
          <a:blip r:embed="rId2"/>
          <a:srcRect/>
          <a:stretch>
            <a:fillRect/>
          </a:stretch>
        </p:blipFill>
        <p:spPr bwMode="auto">
          <a:xfrm>
            <a:off x="428625" y="357188"/>
            <a:ext cx="4464050" cy="2976562"/>
          </a:xfrm>
          <a:prstGeom prst="rect">
            <a:avLst/>
          </a:prstGeom>
          <a:noFill/>
          <a:ln w="9525">
            <a:noFill/>
            <a:miter lim="800000"/>
            <a:headEnd/>
            <a:tailEnd/>
          </a:ln>
        </p:spPr>
      </p:pic>
      <p:pic>
        <p:nvPicPr>
          <p:cNvPr id="8" name="7 Imagen" descr="DSCF0010.JPG"/>
          <p:cNvPicPr>
            <a:picLocks noChangeAspect="1"/>
          </p:cNvPicPr>
          <p:nvPr/>
        </p:nvPicPr>
        <p:blipFill>
          <a:blip r:embed="rId3"/>
          <a:srcRect/>
          <a:stretch>
            <a:fillRect/>
          </a:stretch>
        </p:blipFill>
        <p:spPr bwMode="auto">
          <a:xfrm>
            <a:off x="428625" y="3571875"/>
            <a:ext cx="4500563" cy="3000375"/>
          </a:xfrm>
          <a:prstGeom prst="rect">
            <a:avLst/>
          </a:prstGeom>
          <a:noFill/>
          <a:ln w="9525">
            <a:noFill/>
            <a:miter lim="800000"/>
            <a:headEnd/>
            <a:tailEnd/>
          </a:ln>
        </p:spPr>
      </p:pic>
      <p:pic>
        <p:nvPicPr>
          <p:cNvPr id="9" name="8 Imagen" descr="IMG_9756.JPG"/>
          <p:cNvPicPr>
            <a:picLocks noChangeAspect="1"/>
          </p:cNvPicPr>
          <p:nvPr/>
        </p:nvPicPr>
        <p:blipFill>
          <a:blip r:embed="rId4"/>
          <a:srcRect/>
          <a:stretch>
            <a:fillRect/>
          </a:stretch>
        </p:blipFill>
        <p:spPr bwMode="auto">
          <a:xfrm>
            <a:off x="5143500" y="785813"/>
            <a:ext cx="3643313" cy="4929187"/>
          </a:xfrm>
          <a:prstGeom prst="rect">
            <a:avLst/>
          </a:prstGeom>
          <a:noFill/>
          <a:ln w="9525">
            <a:noFill/>
            <a:miter lim="800000"/>
            <a:headEnd/>
            <a:tailEnd/>
          </a:ln>
        </p:spPr>
      </p:pic>
      <p:pic>
        <p:nvPicPr>
          <p:cNvPr id="5" name="4 Imagen" descr="Rescate multimedia05.JPG"/>
          <p:cNvPicPr>
            <a:picLocks noChangeAspect="1"/>
          </p:cNvPicPr>
          <p:nvPr/>
        </p:nvPicPr>
        <p:blipFill>
          <a:blip r:embed="rId5"/>
          <a:srcRect/>
          <a:stretch>
            <a:fillRect/>
          </a:stretch>
        </p:blipFill>
        <p:spPr bwMode="auto">
          <a:xfrm>
            <a:off x="5072063" y="785813"/>
            <a:ext cx="3857625" cy="5143500"/>
          </a:xfrm>
          <a:prstGeom prst="rect">
            <a:avLst/>
          </a:prstGeom>
          <a:noFill/>
          <a:ln w="9525">
            <a:noFill/>
            <a:miter lim="800000"/>
            <a:headEnd/>
            <a:tailEnd/>
          </a:ln>
        </p:spPr>
      </p:pic>
      <p:pic>
        <p:nvPicPr>
          <p:cNvPr id="7" name="6 Imagen" descr="SOMBRERETE Ex Convento de San Francisco.JPG"/>
          <p:cNvPicPr>
            <a:picLocks noChangeAspect="1"/>
          </p:cNvPicPr>
          <p:nvPr/>
        </p:nvPicPr>
        <p:blipFill>
          <a:blip r:embed="rId6"/>
          <a:srcRect/>
          <a:stretch>
            <a:fillRect/>
          </a:stretch>
        </p:blipFill>
        <p:spPr bwMode="auto">
          <a:xfrm>
            <a:off x="285750" y="3571875"/>
            <a:ext cx="4643438" cy="3000375"/>
          </a:xfrm>
          <a:prstGeom prst="rect">
            <a:avLst/>
          </a:prstGeom>
          <a:noFill/>
          <a:ln w="9525">
            <a:noFill/>
            <a:miter lim="800000"/>
            <a:headEnd/>
            <a:tailEnd/>
          </a:ln>
        </p:spPr>
      </p:pic>
      <p:grpSp>
        <p:nvGrpSpPr>
          <p:cNvPr id="13" name="12 Grupo"/>
          <p:cNvGrpSpPr>
            <a:grpSpLocks/>
          </p:cNvGrpSpPr>
          <p:nvPr/>
        </p:nvGrpSpPr>
        <p:grpSpPr bwMode="auto">
          <a:xfrm>
            <a:off x="357188" y="357188"/>
            <a:ext cx="8643937" cy="6215062"/>
            <a:chOff x="438120" y="509566"/>
            <a:chExt cx="8643998" cy="6215106"/>
          </a:xfrm>
        </p:grpSpPr>
        <p:pic>
          <p:nvPicPr>
            <p:cNvPr id="24583" name="9 Imagen" descr="Palacio01.jpg"/>
            <p:cNvPicPr>
              <a:picLocks noChangeAspect="1"/>
            </p:cNvPicPr>
            <p:nvPr/>
          </p:nvPicPr>
          <p:blipFill>
            <a:blip r:embed="rId2"/>
            <a:srcRect/>
            <a:stretch>
              <a:fillRect/>
            </a:stretch>
          </p:blipFill>
          <p:spPr bwMode="auto">
            <a:xfrm>
              <a:off x="580996" y="509566"/>
              <a:ext cx="4464843" cy="2976562"/>
            </a:xfrm>
            <a:prstGeom prst="rect">
              <a:avLst/>
            </a:prstGeom>
            <a:noFill/>
            <a:ln w="9525">
              <a:noFill/>
              <a:miter lim="800000"/>
              <a:headEnd/>
              <a:tailEnd/>
            </a:ln>
          </p:spPr>
        </p:pic>
        <p:pic>
          <p:nvPicPr>
            <p:cNvPr id="24584" name="10 Imagen" descr="Rescate multimedia05.JPG"/>
            <p:cNvPicPr>
              <a:picLocks noChangeAspect="1"/>
            </p:cNvPicPr>
            <p:nvPr/>
          </p:nvPicPr>
          <p:blipFill>
            <a:blip r:embed="rId5"/>
            <a:srcRect/>
            <a:stretch>
              <a:fillRect/>
            </a:stretch>
          </p:blipFill>
          <p:spPr bwMode="auto">
            <a:xfrm>
              <a:off x="5224498" y="938194"/>
              <a:ext cx="3857620" cy="5143493"/>
            </a:xfrm>
            <a:prstGeom prst="rect">
              <a:avLst/>
            </a:prstGeom>
            <a:noFill/>
            <a:ln w="9525">
              <a:noFill/>
              <a:miter lim="800000"/>
              <a:headEnd/>
              <a:tailEnd/>
            </a:ln>
          </p:spPr>
        </p:pic>
        <p:pic>
          <p:nvPicPr>
            <p:cNvPr id="24585" name="11 Imagen" descr="SOMBRERETE Ex Convento de San Francisco.JPG"/>
            <p:cNvPicPr>
              <a:picLocks noChangeAspect="1"/>
            </p:cNvPicPr>
            <p:nvPr/>
          </p:nvPicPr>
          <p:blipFill>
            <a:blip r:embed="rId6"/>
            <a:srcRect/>
            <a:stretch>
              <a:fillRect/>
            </a:stretch>
          </p:blipFill>
          <p:spPr bwMode="auto">
            <a:xfrm>
              <a:off x="438120" y="3724276"/>
              <a:ext cx="4643470" cy="3000396"/>
            </a:xfrm>
            <a:prstGeom prst="rect">
              <a:avLst/>
            </a:prstGeom>
            <a:noFill/>
            <a:ln w="9525">
              <a:noFill/>
              <a:miter lim="800000"/>
              <a:headEnd/>
              <a:tailEnd/>
            </a:ln>
          </p:spPr>
        </p:pic>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MX" b="1" dirty="0" smtClean="0"/>
              <a:t>INVERSIÓN EN INFRAESTRUCTURA 2004-2009</a:t>
            </a:r>
            <a:endParaRPr lang="es-MX" b="1" dirty="0"/>
          </a:p>
        </p:txBody>
      </p:sp>
      <p:graphicFrame>
        <p:nvGraphicFramePr>
          <p:cNvPr id="4" name="3 Tabla"/>
          <p:cNvGraphicFramePr>
            <a:graphicFrameLocks noGrp="1"/>
          </p:cNvGraphicFramePr>
          <p:nvPr/>
        </p:nvGraphicFramePr>
        <p:xfrm>
          <a:off x="428625" y="1500188"/>
          <a:ext cx="8001000" cy="4125912"/>
        </p:xfrm>
        <a:graphic>
          <a:graphicData uri="http://schemas.openxmlformats.org/drawingml/2006/table">
            <a:tbl>
              <a:tblPr firstRow="1" bandRow="1">
                <a:tableStyleId>{9D7B26C5-4107-4FEC-AEDC-1716B250A1EF}</a:tableStyleId>
              </a:tblPr>
              <a:tblGrid>
                <a:gridCol w="1071570"/>
                <a:gridCol w="1489192"/>
                <a:gridCol w="1360073"/>
                <a:gridCol w="1360073"/>
                <a:gridCol w="1738886"/>
                <a:gridCol w="981261"/>
              </a:tblGrid>
              <a:tr h="500064">
                <a:tc>
                  <a:txBody>
                    <a:bodyPr/>
                    <a:lstStyle/>
                    <a:p>
                      <a:pPr algn="ctr" fontAlgn="b"/>
                      <a:r>
                        <a:rPr lang="es-MX" sz="1500" b="1" u="none" strike="noStrike" dirty="0"/>
                        <a:t>AÑO</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Federal</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Estatal</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Municipal</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a:t>TOTAL</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a:t>OBRAS</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dirty="0"/>
                        <a:t>2004</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8,000,000.00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13,000,000.00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a:effectLst>
                            <a:outerShdw blurRad="38100" dist="38100" dir="2700000" algn="tl">
                              <a:srgbClr val="000000">
                                <a:alpha val="43137"/>
                              </a:srgbClr>
                            </a:outerShdw>
                          </a:effectLst>
                        </a:rPr>
                        <a:t>21,000,000.00</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dirty="0"/>
                        <a:t>6</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a:t>2005</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smtClean="0"/>
                        <a:t>4,350,000.00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18,000,000.00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6,425,000.00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smtClean="0">
                          <a:effectLst>
                            <a:outerShdw blurRad="38100" dist="38100" dir="2700000" algn="tl">
                              <a:srgbClr val="000000">
                                <a:alpha val="43137"/>
                              </a:srgbClr>
                            </a:outerShdw>
                          </a:effectLst>
                        </a:rPr>
                        <a:t>28,775,000.00</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dirty="0"/>
                        <a:t>18</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a:t>2006</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a:t>5,437,500.00</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a:t>12,250,000.00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11,050,000.00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a:effectLst>
                            <a:outerShdw blurRad="38100" dist="38100" dir="2700000" algn="tl">
                              <a:srgbClr val="000000">
                                <a:alpha val="43137"/>
                              </a:srgbClr>
                            </a:outerShdw>
                          </a:effectLst>
                        </a:rPr>
                        <a:t>28,737,500.00</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a:t>19</a:t>
                      </a:r>
                      <a:endParaRPr lang="es-MX" sz="1500" b="1" i="0" u="none" strike="noStrike">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a:t>2007</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a:t>22,250,000.00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37,730,712.00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3,143,861.00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a:effectLst>
                            <a:outerShdw blurRad="38100" dist="38100" dir="2700000" algn="tl">
                              <a:srgbClr val="000000">
                                <a:alpha val="43137"/>
                              </a:srgbClr>
                            </a:outerShdw>
                          </a:effectLst>
                        </a:rPr>
                        <a:t>63,124,573.00</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dirty="0"/>
                        <a:t>23</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a:t>2008</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a:t>84,290,000.00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smtClean="0"/>
                        <a:t>586,143,333.00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25,671,151.00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smtClean="0">
                          <a:effectLst>
                            <a:outerShdw blurRad="38100" dist="38100" dir="2700000" algn="tl">
                              <a:srgbClr val="000000">
                                <a:alpha val="43137"/>
                              </a:srgbClr>
                            </a:outerShdw>
                          </a:effectLst>
                        </a:rPr>
                        <a:t>696,104,484.00</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dirty="0"/>
                        <a:t>61</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a:t>2009</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a:t>85,000,000.00</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a:t>105,676,609.30</a:t>
                      </a:r>
                      <a:endParaRPr lang="es-MX" sz="1500" b="1" i="0" u="none" strike="noStrike">
                        <a:solidFill>
                          <a:schemeClr val="bg2">
                            <a:lumMod val="10000"/>
                          </a:schemeClr>
                        </a:solidFill>
                        <a:latin typeface="+mn-lt"/>
                      </a:endParaRPr>
                    </a:p>
                  </a:txBody>
                  <a:tcPr marL="9525" marR="9525" marT="9525" marB="0" anchor="ctr"/>
                </a:tc>
                <a:tc>
                  <a:txBody>
                    <a:bodyPr/>
                    <a:lstStyle/>
                    <a:p>
                      <a:pPr algn="ctr" fontAlgn="b"/>
                      <a:r>
                        <a:rPr lang="es-MX" sz="1500" b="1" u="none" strike="noStrike" dirty="0"/>
                        <a:t>19,888,295.17</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a:effectLst>
                            <a:outerShdw blurRad="38100" dist="38100" dir="2700000" algn="tl">
                              <a:srgbClr val="000000">
                                <a:alpha val="43137"/>
                              </a:srgbClr>
                            </a:outerShdw>
                          </a:effectLst>
                        </a:rPr>
                        <a:t>210,564,904.47</a:t>
                      </a:r>
                      <a:endParaRPr lang="es-MX" sz="1600" b="1" i="0" u="none" strike="noStrike" dirty="0">
                        <a:solidFill>
                          <a:schemeClr val="bg2">
                            <a:lumMod val="10000"/>
                          </a:schemeClr>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MX" sz="1500" b="1" u="none" strike="noStrike" dirty="0"/>
                        <a:t>23</a:t>
                      </a:r>
                      <a:endParaRPr lang="es-MX" sz="1500" b="1" i="0" u="none" strike="noStrike" dirty="0">
                        <a:solidFill>
                          <a:schemeClr val="bg2">
                            <a:lumMod val="10000"/>
                          </a:schemeClr>
                        </a:solidFill>
                        <a:latin typeface="+mn-lt"/>
                      </a:endParaRPr>
                    </a:p>
                  </a:txBody>
                  <a:tcPr marL="9525" marR="9525" marT="9525" marB="0" anchor="ctr"/>
                </a:tc>
              </a:tr>
              <a:tr h="517925">
                <a:tc>
                  <a:txBody>
                    <a:bodyPr/>
                    <a:lstStyle/>
                    <a:p>
                      <a:pPr algn="ctr" fontAlgn="b"/>
                      <a:r>
                        <a:rPr lang="es-MX" sz="1500" b="1" u="none" strike="noStrike" dirty="0"/>
                        <a:t>2004-2009</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209,327,500.00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362,800,654.30</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500" b="1" u="none" strike="noStrike" dirty="0"/>
                        <a:t>66,178,307.17</a:t>
                      </a:r>
                      <a:endParaRPr lang="es-MX" sz="1500" b="1" i="0" u="none" strike="noStrike" dirty="0">
                        <a:solidFill>
                          <a:schemeClr val="bg2">
                            <a:lumMod val="10000"/>
                          </a:schemeClr>
                        </a:solidFill>
                        <a:latin typeface="+mn-lt"/>
                      </a:endParaRPr>
                    </a:p>
                  </a:txBody>
                  <a:tcPr marL="9525" marR="9525" marT="9525" marB="0" anchor="ctr"/>
                </a:tc>
                <a:tc>
                  <a:txBody>
                    <a:bodyPr/>
                    <a:lstStyle/>
                    <a:p>
                      <a:pPr algn="ctr" fontAlgn="b"/>
                      <a:r>
                        <a:rPr lang="es-MX" sz="1600" b="1" u="none" strike="noStrike" dirty="0">
                          <a:effectLst>
                            <a:outerShdw blurRad="38100" dist="38100" dir="2700000" algn="tl">
                              <a:srgbClr val="000000">
                                <a:alpha val="43137"/>
                              </a:srgbClr>
                            </a:outerShdw>
                          </a:effectLst>
                        </a:rPr>
                        <a:t>1,048,306,461.47</a:t>
                      </a:r>
                      <a:endParaRPr lang="es-MX"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b"/>
                      <a:r>
                        <a:rPr lang="es-MX" sz="1500" b="1" u="none" strike="noStrike" dirty="0"/>
                        <a:t>150</a:t>
                      </a:r>
                      <a:endParaRPr lang="es-MX" sz="1500" b="1" i="0" u="none" strike="noStrike" dirty="0">
                        <a:solidFill>
                          <a:schemeClr val="bg2">
                            <a:lumMod val="10000"/>
                          </a:schemeClr>
                        </a:solidFill>
                        <a:latin typeface="+mn-lt"/>
                      </a:endParaRPr>
                    </a:p>
                  </a:txBody>
                  <a:tcPr marL="9525" marR="9525" marT="9525" marB="0" anchor="ctr"/>
                </a:tc>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MX" b="1" smtClean="0"/>
              <a:t>INVERSIÓN EN INFRAESTRUCTURA</a:t>
            </a:r>
          </a:p>
        </p:txBody>
      </p:sp>
      <p:sp>
        <p:nvSpPr>
          <p:cNvPr id="1027" name="Rectangle 3"/>
          <p:cNvSpPr>
            <a:spLocks noChangeArrowheads="1"/>
          </p:cNvSpPr>
          <p:nvPr/>
        </p:nvSpPr>
        <p:spPr bwMode="auto">
          <a:xfrm>
            <a:off x="571500" y="5715000"/>
            <a:ext cx="7000875" cy="646113"/>
          </a:xfrm>
          <a:prstGeom prst="rect">
            <a:avLst/>
          </a:prstGeom>
          <a:solidFill>
            <a:srgbClr val="595959">
              <a:alpha val="40000"/>
            </a:srgbClr>
          </a:solidFill>
          <a:ln w="9525">
            <a:noFill/>
            <a:miter lim="800000"/>
            <a:headEnd/>
            <a:tailEnd/>
          </a:ln>
          <a:effectLst/>
        </p:spPr>
        <p:txBody>
          <a:bodyPr anchor="ctr">
            <a:spAutoFit/>
          </a:bodyPr>
          <a:lstStyle/>
          <a:p>
            <a:pPr algn="ctr"/>
            <a:r>
              <a:rPr lang="es-MX" b="1">
                <a:latin typeface="Calibri" pitchFamily="34" charset="0"/>
                <a:ea typeface="Calibri" pitchFamily="34" charset="0"/>
                <a:cs typeface="Arial" charset="0"/>
              </a:rPr>
              <a:t>Señalando  que en 2008 </a:t>
            </a:r>
            <a:r>
              <a:rPr lang="es-MX" b="1" i="1">
                <a:latin typeface="Calibri" pitchFamily="34" charset="0"/>
                <a:ea typeface="Calibri" pitchFamily="34" charset="0"/>
                <a:cs typeface="Arial" charset="0"/>
              </a:rPr>
              <a:t>se incrementó en 600% </a:t>
            </a:r>
            <a:r>
              <a:rPr lang="es-MX" b="1">
                <a:latin typeface="Calibri" pitchFamily="34" charset="0"/>
                <a:ea typeface="Calibri" pitchFamily="34" charset="0"/>
                <a:cs typeface="Arial" charset="0"/>
              </a:rPr>
              <a:t>el monto de la inversión respecto del año anterior.</a:t>
            </a:r>
          </a:p>
        </p:txBody>
      </p:sp>
      <p:sp>
        <p:nvSpPr>
          <p:cNvPr id="5" name="4 Rectángulo"/>
          <p:cNvSpPr/>
          <p:nvPr/>
        </p:nvSpPr>
        <p:spPr>
          <a:xfrm>
            <a:off x="2357438" y="4071938"/>
            <a:ext cx="7072312" cy="3786187"/>
          </a:xfrm>
          <a:prstGeom prst="rect">
            <a:avLst/>
          </a:prstGeom>
          <a:solidFill>
            <a:srgbClr val="FF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6" name="1 Gráfico"/>
          <p:cNvGraphicFramePr/>
          <p:nvPr/>
        </p:nvGraphicFramePr>
        <p:xfrm>
          <a:off x="357158" y="1357298"/>
          <a:ext cx="8215370" cy="42148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a:xfrm>
            <a:off x="500063" y="500063"/>
            <a:ext cx="8229600" cy="1143000"/>
          </a:xfrm>
        </p:spPr>
        <p:txBody>
          <a:bodyPr/>
          <a:lstStyle/>
          <a:p>
            <a:r>
              <a:rPr lang="es-MX" b="1" smtClean="0"/>
              <a:t>OTROS PROYECTOS ESTRATEGICOS</a:t>
            </a:r>
          </a:p>
        </p:txBody>
      </p:sp>
      <p:sp>
        <p:nvSpPr>
          <p:cNvPr id="7" name="5 Marcador de contenido"/>
          <p:cNvSpPr>
            <a:spLocks noGrp="1"/>
          </p:cNvSpPr>
          <p:nvPr>
            <p:ph sz="half" idx="2"/>
          </p:nvPr>
        </p:nvSpPr>
        <p:spPr>
          <a:xfrm>
            <a:off x="714375" y="1714500"/>
            <a:ext cx="7929563" cy="4643438"/>
          </a:xfrm>
        </p:spPr>
        <p:txBody>
          <a:bodyPr rtlCol="0">
            <a:normAutofit lnSpcReduction="10000"/>
          </a:bodyPr>
          <a:lstStyle/>
          <a:p>
            <a:pPr fontAlgn="auto">
              <a:spcAft>
                <a:spcPts val="0"/>
              </a:spcAft>
              <a:buFont typeface="Arial" pitchFamily="34" charset="0"/>
              <a:buChar char="•"/>
              <a:defRPr/>
            </a:pPr>
            <a:endParaRPr lang="es-MX" dirty="0" smtClean="0"/>
          </a:p>
          <a:p>
            <a:pPr fontAlgn="auto">
              <a:spcAft>
                <a:spcPts val="0"/>
              </a:spcAft>
              <a:buFont typeface="Arial" pitchFamily="34" charset="0"/>
              <a:buNone/>
              <a:defRPr/>
            </a:pPr>
            <a:endParaRPr lang="es-MX" dirty="0" smtClean="0"/>
          </a:p>
          <a:p>
            <a:pPr fontAlgn="auto">
              <a:spcAft>
                <a:spcPts val="0"/>
              </a:spcAft>
              <a:buFont typeface="Wingdings" pitchFamily="2" charset="2"/>
              <a:buChar char="§"/>
              <a:defRPr/>
            </a:pPr>
            <a:r>
              <a:rPr lang="es-MX" sz="2800" dirty="0" smtClean="0"/>
              <a:t>Retablo Mayor de Catedral.</a:t>
            </a:r>
          </a:p>
          <a:p>
            <a:pPr fontAlgn="auto">
              <a:spcAft>
                <a:spcPts val="0"/>
              </a:spcAft>
              <a:buFont typeface="Wingdings" pitchFamily="2" charset="2"/>
              <a:buChar char="§"/>
              <a:defRPr/>
            </a:pPr>
            <a:r>
              <a:rPr lang="es-MX" sz="2800" dirty="0" smtClean="0"/>
              <a:t>Rescate y Puesta en Valor del Templo de Sto. Domingo</a:t>
            </a:r>
          </a:p>
          <a:p>
            <a:pPr fontAlgn="auto">
              <a:spcAft>
                <a:spcPts val="0"/>
              </a:spcAft>
              <a:buFont typeface="Wingdings" pitchFamily="2" charset="2"/>
              <a:buChar char="§"/>
              <a:defRPr/>
            </a:pPr>
            <a:r>
              <a:rPr lang="es-MX" sz="2800" dirty="0" smtClean="0"/>
              <a:t>Rescate corredor </a:t>
            </a:r>
            <a:r>
              <a:rPr lang="es-MX" sz="2800" dirty="0" err="1" smtClean="0"/>
              <a:t>Auza</a:t>
            </a:r>
            <a:r>
              <a:rPr lang="es-MX" sz="2800" dirty="0" smtClean="0"/>
              <a:t> Juárez</a:t>
            </a:r>
          </a:p>
          <a:p>
            <a:pPr fontAlgn="auto">
              <a:spcAft>
                <a:spcPts val="0"/>
              </a:spcAft>
              <a:buFont typeface="Arial" pitchFamily="34" charset="0"/>
              <a:buNone/>
              <a:defRPr/>
            </a:pPr>
            <a:r>
              <a:rPr lang="es-MX" sz="2800" dirty="0"/>
              <a:t> </a:t>
            </a:r>
            <a:r>
              <a:rPr lang="es-MX" sz="2800" dirty="0" smtClean="0"/>
              <a:t>    (Plaza Miguel </a:t>
            </a:r>
            <a:r>
              <a:rPr lang="es-MX" sz="2800" dirty="0" err="1" smtClean="0"/>
              <a:t>Auza</a:t>
            </a:r>
            <a:r>
              <a:rPr lang="es-MX" sz="2800" dirty="0" smtClean="0"/>
              <a:t>, Plaza </a:t>
            </a:r>
            <a:r>
              <a:rPr lang="es-MX" sz="2800" dirty="0" err="1" smtClean="0"/>
              <a:t>Juarez</a:t>
            </a:r>
            <a:r>
              <a:rPr lang="es-MX" sz="2800" dirty="0" smtClean="0"/>
              <a:t>)</a:t>
            </a:r>
          </a:p>
          <a:p>
            <a:pPr fontAlgn="auto">
              <a:spcAft>
                <a:spcPts val="0"/>
              </a:spcAft>
              <a:buFont typeface="Wingdings" pitchFamily="2" charset="2"/>
              <a:buChar char="§"/>
              <a:defRPr/>
            </a:pPr>
            <a:r>
              <a:rPr lang="es-MX" sz="2800" dirty="0" smtClean="0"/>
              <a:t>Resurgimiento del Ex Templo de San  Agustín</a:t>
            </a:r>
          </a:p>
          <a:p>
            <a:pPr fontAlgn="auto">
              <a:spcAft>
                <a:spcPts val="0"/>
              </a:spcAft>
              <a:buFont typeface="Wingdings" pitchFamily="2" charset="2"/>
              <a:buChar char="§"/>
              <a:defRPr/>
            </a:pPr>
            <a:r>
              <a:rPr lang="es-MX" sz="2800" dirty="0" smtClean="0"/>
              <a:t>Regeneración de Imagen Urbana de Plateros</a:t>
            </a:r>
          </a:p>
          <a:p>
            <a:pPr fontAlgn="auto">
              <a:spcAft>
                <a:spcPts val="0"/>
              </a:spcAft>
              <a:buFont typeface="Arial" pitchFamily="34" charset="0"/>
              <a:buNone/>
              <a:defRPr/>
            </a:pPr>
            <a:r>
              <a:rPr lang="es-MX" b="1" dirty="0" smtClean="0"/>
              <a:t> </a:t>
            </a:r>
          </a:p>
          <a:p>
            <a:pPr fontAlgn="auto">
              <a:spcAft>
                <a:spcPts val="0"/>
              </a:spcAft>
              <a:buFont typeface="Arial" pitchFamily="34" charset="0"/>
              <a:buChar char="•"/>
              <a:defRPr/>
            </a:pPr>
            <a:endParaRPr lang="es-MX" dirty="0"/>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3" descr="DSC02012.jpg"/>
          <p:cNvPicPr>
            <a:picLocks noChangeAspect="1"/>
          </p:cNvPicPr>
          <p:nvPr/>
        </p:nvPicPr>
        <p:blipFill>
          <a:blip r:embed="rId2"/>
          <a:srcRect/>
          <a:stretch>
            <a:fillRect/>
          </a:stretch>
        </p:blipFill>
        <p:spPr bwMode="auto">
          <a:xfrm>
            <a:off x="2500313" y="238125"/>
            <a:ext cx="4786312" cy="6381750"/>
          </a:xfrm>
          <a:prstGeom prst="rect">
            <a:avLst/>
          </a:prstGeom>
          <a:noFill/>
          <a:ln w="9525">
            <a:noFill/>
            <a:miter lim="800000"/>
            <a:headEnd/>
            <a:tailEnd/>
          </a:ln>
        </p:spPr>
      </p:pic>
      <p:pic>
        <p:nvPicPr>
          <p:cNvPr id="3" name="2 Imagen" descr="IMG_8368.JPG"/>
          <p:cNvPicPr>
            <a:picLocks noChangeAspect="1"/>
          </p:cNvPicPr>
          <p:nvPr/>
        </p:nvPicPr>
        <p:blipFill>
          <a:blip r:embed="rId3"/>
          <a:srcRect/>
          <a:stretch>
            <a:fillRect/>
          </a:stretch>
        </p:blipFill>
        <p:spPr bwMode="auto">
          <a:xfrm>
            <a:off x="2571750" y="857250"/>
            <a:ext cx="3640138" cy="5467350"/>
          </a:xfrm>
          <a:prstGeom prst="rect">
            <a:avLst/>
          </a:prstGeom>
          <a:noFill/>
          <a:ln w="9525">
            <a:noFill/>
            <a:miter lim="800000"/>
            <a:headEnd/>
            <a:tailEnd/>
          </a:ln>
        </p:spPr>
      </p:pic>
      <p:pic>
        <p:nvPicPr>
          <p:cNvPr id="4" name="3 Imagen" descr="IMG_7735.JPG"/>
          <p:cNvPicPr>
            <a:picLocks noChangeAspect="1"/>
          </p:cNvPicPr>
          <p:nvPr/>
        </p:nvPicPr>
        <p:blipFill>
          <a:blip r:embed="rId4"/>
          <a:srcRect/>
          <a:stretch>
            <a:fillRect/>
          </a:stretch>
        </p:blipFill>
        <p:spPr bwMode="auto">
          <a:xfrm>
            <a:off x="1214438" y="1143000"/>
            <a:ext cx="6756400" cy="4500563"/>
          </a:xfrm>
          <a:prstGeom prst="rect">
            <a:avLst/>
          </a:prstGeom>
          <a:noFill/>
          <a:ln w="9525">
            <a:noFill/>
            <a:miter lim="800000"/>
            <a:headEnd/>
            <a:tailEnd/>
          </a:ln>
        </p:spPr>
      </p:pic>
      <p:pic>
        <p:nvPicPr>
          <p:cNvPr id="6" name="5 Imagen" descr="img_002.JPG"/>
          <p:cNvPicPr>
            <a:picLocks noChangeAspect="1"/>
          </p:cNvPicPr>
          <p:nvPr/>
        </p:nvPicPr>
        <p:blipFill>
          <a:blip r:embed="rId5"/>
          <a:srcRect/>
          <a:stretch>
            <a:fillRect/>
          </a:stretch>
        </p:blipFill>
        <p:spPr bwMode="auto">
          <a:xfrm>
            <a:off x="2500313" y="428625"/>
            <a:ext cx="4143375" cy="6210300"/>
          </a:xfrm>
          <a:prstGeom prst="rect">
            <a:avLst/>
          </a:prstGeom>
          <a:noFill/>
          <a:ln w="9525">
            <a:noFill/>
            <a:miter lim="800000"/>
            <a:headEnd/>
            <a:tailEnd/>
          </a:ln>
        </p:spPr>
      </p:pic>
      <p:pic>
        <p:nvPicPr>
          <p:cNvPr id="5" name="4 Imagen" descr="HR023508-P.jpg"/>
          <p:cNvPicPr>
            <a:picLocks noChangeAspect="1"/>
          </p:cNvPicPr>
          <p:nvPr/>
        </p:nvPicPr>
        <p:blipFill>
          <a:blip r:embed="rId6"/>
          <a:srcRect r="8093"/>
          <a:stretch>
            <a:fillRect/>
          </a:stretch>
        </p:blipFill>
        <p:spPr bwMode="auto">
          <a:xfrm>
            <a:off x="428625" y="2195513"/>
            <a:ext cx="8358188" cy="2519362"/>
          </a:xfrm>
          <a:prstGeom prst="rect">
            <a:avLst/>
          </a:prstGeom>
          <a:noFill/>
          <a:ln w="9525">
            <a:noFill/>
            <a:miter lim="800000"/>
            <a:headEnd/>
            <a:tailEnd/>
          </a:ln>
        </p:spPr>
      </p:pic>
      <p:pic>
        <p:nvPicPr>
          <p:cNvPr id="7" name="6 Imagen" descr="B71_0414.JPG"/>
          <p:cNvPicPr>
            <a:picLocks noChangeAspect="1"/>
          </p:cNvPicPr>
          <p:nvPr/>
        </p:nvPicPr>
        <p:blipFill>
          <a:blip r:embed="rId7"/>
          <a:srcRect t="16603"/>
          <a:stretch>
            <a:fillRect/>
          </a:stretch>
        </p:blipFill>
        <p:spPr bwMode="auto">
          <a:xfrm>
            <a:off x="2714625" y="285750"/>
            <a:ext cx="4491038" cy="6215063"/>
          </a:xfrm>
          <a:prstGeom prst="rect">
            <a:avLst/>
          </a:prstGeom>
          <a:noFill/>
          <a:ln w="9525">
            <a:noFill/>
            <a:miter lim="800000"/>
            <a:headEnd/>
            <a:tailEnd/>
          </a:ln>
        </p:spPr>
      </p:pic>
      <p:grpSp>
        <p:nvGrpSpPr>
          <p:cNvPr id="10" name="9 Grupo"/>
          <p:cNvGrpSpPr>
            <a:grpSpLocks/>
          </p:cNvGrpSpPr>
          <p:nvPr/>
        </p:nvGrpSpPr>
        <p:grpSpPr bwMode="auto">
          <a:xfrm>
            <a:off x="428625" y="214313"/>
            <a:ext cx="8572500" cy="6572250"/>
            <a:chOff x="642910" y="428604"/>
            <a:chExt cx="7858180" cy="6215106"/>
          </a:xfrm>
        </p:grpSpPr>
        <p:pic>
          <p:nvPicPr>
            <p:cNvPr id="11" name="10 Imagen" descr="B71_0414.JPG"/>
            <p:cNvPicPr>
              <a:picLocks noChangeAspect="1"/>
            </p:cNvPicPr>
            <p:nvPr/>
          </p:nvPicPr>
          <p:blipFill>
            <a:blip r:embed="rId8" cstate="print"/>
            <a:srcRect t="16603"/>
            <a:stretch>
              <a:fillRect/>
            </a:stretch>
          </p:blipFill>
          <p:spPr>
            <a:xfrm>
              <a:off x="714348" y="500042"/>
              <a:ext cx="2311009" cy="3198091"/>
            </a:xfrm>
            <a:prstGeom prst="rect">
              <a:avLst/>
            </a:prstGeom>
            <a:ln>
              <a:noFill/>
            </a:ln>
            <a:effectLst>
              <a:softEdge rad="112500"/>
            </a:effectLst>
          </p:spPr>
        </p:pic>
        <p:pic>
          <p:nvPicPr>
            <p:cNvPr id="12" name="11 Imagen" descr="IMG_7735.JPG"/>
            <p:cNvPicPr>
              <a:picLocks noChangeAspect="1"/>
            </p:cNvPicPr>
            <p:nvPr/>
          </p:nvPicPr>
          <p:blipFill>
            <a:blip r:embed="rId4" cstate="print"/>
            <a:srcRect b="23231"/>
            <a:stretch>
              <a:fillRect/>
            </a:stretch>
          </p:blipFill>
          <p:spPr>
            <a:xfrm>
              <a:off x="642910" y="3857628"/>
              <a:ext cx="5448020" cy="2786082"/>
            </a:xfrm>
            <a:prstGeom prst="rect">
              <a:avLst/>
            </a:prstGeom>
            <a:ln>
              <a:noFill/>
            </a:ln>
            <a:effectLst>
              <a:softEdge rad="112500"/>
            </a:effectLst>
          </p:spPr>
        </p:pic>
        <p:pic>
          <p:nvPicPr>
            <p:cNvPr id="13" name="12 Imagen" descr="img_002.JPG"/>
            <p:cNvPicPr>
              <a:picLocks noChangeAspect="1"/>
            </p:cNvPicPr>
            <p:nvPr/>
          </p:nvPicPr>
          <p:blipFill>
            <a:blip r:embed="rId9" cstate="print"/>
            <a:srcRect t="14137"/>
            <a:stretch>
              <a:fillRect/>
            </a:stretch>
          </p:blipFill>
          <p:spPr>
            <a:xfrm>
              <a:off x="6072198" y="428604"/>
              <a:ext cx="2428892" cy="3394387"/>
            </a:xfrm>
            <a:prstGeom prst="rect">
              <a:avLst/>
            </a:prstGeom>
            <a:ln>
              <a:noFill/>
            </a:ln>
            <a:effectLst>
              <a:softEdge rad="112500"/>
            </a:effectLst>
          </p:spPr>
        </p:pic>
        <p:pic>
          <p:nvPicPr>
            <p:cNvPr id="14" name="Marcador de contenido 3" descr="1A.jpg"/>
            <p:cNvPicPr>
              <a:picLocks noChangeAspect="1"/>
            </p:cNvPicPr>
            <p:nvPr/>
          </p:nvPicPr>
          <p:blipFill>
            <a:blip r:embed="rId10"/>
            <a:srcRect/>
            <a:stretch>
              <a:fillRect/>
            </a:stretch>
          </p:blipFill>
          <p:spPr>
            <a:xfrm>
              <a:off x="3428992" y="428604"/>
              <a:ext cx="2357433" cy="3214710"/>
            </a:xfrm>
            <a:prstGeom prst="rect">
              <a:avLst/>
            </a:prstGeom>
            <a:ln>
              <a:noFill/>
            </a:ln>
            <a:effectLst>
              <a:softEdge rad="112500"/>
            </a:effectLst>
          </p:spPr>
        </p:pic>
        <p:pic>
          <p:nvPicPr>
            <p:cNvPr id="15" name="14 Imagen" descr="IMG_8368.JPG"/>
            <p:cNvPicPr>
              <a:picLocks noChangeAspect="1"/>
            </p:cNvPicPr>
            <p:nvPr/>
          </p:nvPicPr>
          <p:blipFill>
            <a:blip r:embed="rId3"/>
            <a:stretch>
              <a:fillRect/>
            </a:stretch>
          </p:blipFill>
          <p:spPr>
            <a:xfrm>
              <a:off x="6215074" y="3500438"/>
              <a:ext cx="2092805" cy="3143248"/>
            </a:xfrm>
            <a:prstGeom prst="rect">
              <a:avLst/>
            </a:prstGeom>
            <a:ln>
              <a:noFill/>
            </a:ln>
            <a:effectLst>
              <a:softEdge rad="112500"/>
            </a:effectLst>
          </p:spPr>
        </p:pic>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30" presetClass="emph" presetSubtype="0" fill="hold" nodeType="afterEffect">
                                  <p:stCondLst>
                                    <p:cond delay="0"/>
                                  </p:stCondLst>
                                  <p:childTnLst>
                                    <p:animClr clrSpc="hsl" dir="cw">
                                      <p:cBhvr override="childStyle">
                                        <p:cTn id="10" dur="500" fill="hold"/>
                                        <p:tgtEl>
                                          <p:spTgt spid="9"/>
                                        </p:tgtEl>
                                        <p:attrNameLst>
                                          <p:attrName>style.color</p:attrName>
                                        </p:attrNameLst>
                                      </p:cBhvr>
                                      <p:by>
                                        <p:hsl h="0" s="12549" l="25098"/>
                                      </p:by>
                                    </p:animClr>
                                    <p:animClr clrSpc="hsl" dir="cw">
                                      <p:cBhvr>
                                        <p:cTn id="11" dur="500" fill="hold"/>
                                        <p:tgtEl>
                                          <p:spTgt spid="9"/>
                                        </p:tgtEl>
                                        <p:attrNameLst>
                                          <p:attrName>fillcolor</p:attrName>
                                        </p:attrNameLst>
                                      </p:cBhvr>
                                      <p:by>
                                        <p:hsl h="0" s="12549" l="25098"/>
                                      </p:by>
                                    </p:animClr>
                                    <p:animClr clrSpc="hsl" dir="cw">
                                      <p:cBhvr>
                                        <p:cTn id="12" dur="500" fill="hold"/>
                                        <p:tgtEl>
                                          <p:spTgt spid="9"/>
                                        </p:tgtEl>
                                        <p:attrNameLst>
                                          <p:attrName>stroke.color</p:attrName>
                                        </p:attrNameLst>
                                      </p:cBhvr>
                                      <p:by>
                                        <p:hsl h="0" s="12549" l="25098"/>
                                      </p:by>
                                    </p:animClr>
                                    <p:set>
                                      <p:cBhvr>
                                        <p:cTn id="13" dur="500" fill="hold"/>
                                        <p:tgtEl>
                                          <p:spTgt spid="9"/>
                                        </p:tgtEl>
                                        <p:attrNameLst>
                                          <p:attrName>fill.type</p:attrName>
                                        </p:attrNameLst>
                                      </p:cBhvr>
                                      <p:to>
                                        <p:strVal val="solid"/>
                                      </p:to>
                                    </p:set>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par>
                          <p:cTn id="23" fill="hold">
                            <p:stCondLst>
                              <p:cond delay="2000"/>
                            </p:stCondLst>
                            <p:childTnLst>
                              <p:par>
                                <p:cTn id="24" presetID="30" presetClass="emph" presetSubtype="0" fill="hold" nodeType="afterEffect">
                                  <p:stCondLst>
                                    <p:cond delay="0"/>
                                  </p:stCondLst>
                                  <p:childTnLst>
                                    <p:animClr clrSpc="hsl" dir="cw">
                                      <p:cBhvr override="childStyle">
                                        <p:cTn id="25" dur="500" fill="hold"/>
                                        <p:tgtEl>
                                          <p:spTgt spid="7"/>
                                        </p:tgtEl>
                                        <p:attrNameLst>
                                          <p:attrName>style.color</p:attrName>
                                        </p:attrNameLst>
                                      </p:cBhvr>
                                      <p:by>
                                        <p:hsl h="0" s="12549" l="25098"/>
                                      </p:by>
                                    </p:animClr>
                                    <p:animClr clrSpc="hsl" dir="cw">
                                      <p:cBhvr>
                                        <p:cTn id="26" dur="500" fill="hold"/>
                                        <p:tgtEl>
                                          <p:spTgt spid="7"/>
                                        </p:tgtEl>
                                        <p:attrNameLst>
                                          <p:attrName>fillcolor</p:attrName>
                                        </p:attrNameLst>
                                      </p:cBhvr>
                                      <p:by>
                                        <p:hsl h="0" s="12549" l="25098"/>
                                      </p:by>
                                    </p:animClr>
                                    <p:animClr clrSpc="hsl" dir="cw">
                                      <p:cBhvr>
                                        <p:cTn id="27" dur="500" fill="hold"/>
                                        <p:tgtEl>
                                          <p:spTgt spid="7"/>
                                        </p:tgtEl>
                                        <p:attrNameLst>
                                          <p:attrName>stroke.color</p:attrName>
                                        </p:attrNameLst>
                                      </p:cBhvr>
                                      <p:by>
                                        <p:hsl h="0" s="12549" l="25098"/>
                                      </p:by>
                                    </p:animClr>
                                    <p:set>
                                      <p:cBhvr>
                                        <p:cTn id="28" dur="500" fill="hold"/>
                                        <p:tgtEl>
                                          <p:spTgt spid="7"/>
                                        </p:tgtEl>
                                        <p:attrNameLst>
                                          <p:attrName>fill.type</p:attrName>
                                        </p:attrNameLst>
                                      </p:cBhvr>
                                      <p:to>
                                        <p:strVal val="solid"/>
                                      </p:to>
                                    </p:set>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par>
                          <p:cTn id="38" fill="hold">
                            <p:stCondLst>
                              <p:cond delay="2000"/>
                            </p:stCondLst>
                            <p:childTnLst>
                              <p:par>
                                <p:cTn id="39" presetID="30" presetClass="emph" presetSubtype="0" fill="hold" nodeType="afterEffect">
                                  <p:stCondLst>
                                    <p:cond delay="0"/>
                                  </p:stCondLst>
                                  <p:childTnLst>
                                    <p:animClr clrSpc="hsl" dir="cw">
                                      <p:cBhvr override="childStyle">
                                        <p:cTn id="40" dur="500" fill="hold"/>
                                        <p:tgtEl>
                                          <p:spTgt spid="3"/>
                                        </p:tgtEl>
                                        <p:attrNameLst>
                                          <p:attrName>style.color</p:attrName>
                                        </p:attrNameLst>
                                      </p:cBhvr>
                                      <p:by>
                                        <p:hsl h="0" s="12549" l="25098"/>
                                      </p:by>
                                    </p:animClr>
                                    <p:animClr clrSpc="hsl" dir="cw">
                                      <p:cBhvr>
                                        <p:cTn id="41" dur="500" fill="hold"/>
                                        <p:tgtEl>
                                          <p:spTgt spid="3"/>
                                        </p:tgtEl>
                                        <p:attrNameLst>
                                          <p:attrName>fillcolor</p:attrName>
                                        </p:attrNameLst>
                                      </p:cBhvr>
                                      <p:by>
                                        <p:hsl h="0" s="12549" l="25098"/>
                                      </p:by>
                                    </p:animClr>
                                    <p:animClr clrSpc="hsl" dir="cw">
                                      <p:cBhvr>
                                        <p:cTn id="42" dur="500" fill="hold"/>
                                        <p:tgtEl>
                                          <p:spTgt spid="3"/>
                                        </p:tgtEl>
                                        <p:attrNameLst>
                                          <p:attrName>stroke.color</p:attrName>
                                        </p:attrNameLst>
                                      </p:cBhvr>
                                      <p:by>
                                        <p:hsl h="0" s="12549" l="25098"/>
                                      </p:by>
                                    </p:animClr>
                                    <p:set>
                                      <p:cBhvr>
                                        <p:cTn id="43" dur="500" fill="hold"/>
                                        <p:tgtEl>
                                          <p:spTgt spid="3"/>
                                        </p:tgtEl>
                                        <p:attrNameLst>
                                          <p:attrName>fill.type</p:attrName>
                                        </p:attrNameLst>
                                      </p:cBhvr>
                                      <p:to>
                                        <p:strVal val="solid"/>
                                      </p:to>
                                    </p:set>
                                  </p:childTnLst>
                                </p:cTn>
                              </p:par>
                            </p:childTnLst>
                          </p:cTn>
                        </p:par>
                        <p:par>
                          <p:cTn id="44" fill="hold">
                            <p:stCondLst>
                              <p:cond delay="2500"/>
                            </p:stCondLst>
                            <p:childTnLst>
                              <p:par>
                                <p:cTn id="45" presetID="10" presetClass="exit" presetSubtype="0" fill="hold" nodeType="afterEffect">
                                  <p:stCondLst>
                                    <p:cond delay="0"/>
                                  </p:stCondLst>
                                  <p:childTnLst>
                                    <p:animEffect transition="out" filter="fade">
                                      <p:cBhvr>
                                        <p:cTn id="46" dur="2000"/>
                                        <p:tgtEl>
                                          <p:spTgt spid="3"/>
                                        </p:tgtEl>
                                      </p:cBhvr>
                                    </p:animEffect>
                                    <p:set>
                                      <p:cBhvr>
                                        <p:cTn id="47" dur="1" fill="hold">
                                          <p:stCondLst>
                                            <p:cond delay="19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par>
                          <p:cTn id="53" fill="hold">
                            <p:stCondLst>
                              <p:cond delay="2000"/>
                            </p:stCondLst>
                            <p:childTnLst>
                              <p:par>
                                <p:cTn id="54" presetID="30" presetClass="emph" presetSubtype="0" fill="hold" nodeType="afterEffect">
                                  <p:stCondLst>
                                    <p:cond delay="0"/>
                                  </p:stCondLst>
                                  <p:childTnLst>
                                    <p:animClr clrSpc="hsl" dir="cw">
                                      <p:cBhvr override="childStyle">
                                        <p:cTn id="55" dur="500" fill="hold"/>
                                        <p:tgtEl>
                                          <p:spTgt spid="5"/>
                                        </p:tgtEl>
                                        <p:attrNameLst>
                                          <p:attrName>style.color</p:attrName>
                                        </p:attrNameLst>
                                      </p:cBhvr>
                                      <p:by>
                                        <p:hsl h="0" s="12549" l="25098"/>
                                      </p:by>
                                    </p:animClr>
                                    <p:animClr clrSpc="hsl" dir="cw">
                                      <p:cBhvr>
                                        <p:cTn id="56" dur="500" fill="hold"/>
                                        <p:tgtEl>
                                          <p:spTgt spid="5"/>
                                        </p:tgtEl>
                                        <p:attrNameLst>
                                          <p:attrName>fillcolor</p:attrName>
                                        </p:attrNameLst>
                                      </p:cBhvr>
                                      <p:by>
                                        <p:hsl h="0" s="12549" l="25098"/>
                                      </p:by>
                                    </p:animClr>
                                    <p:animClr clrSpc="hsl" dir="cw">
                                      <p:cBhvr>
                                        <p:cTn id="57" dur="500" fill="hold"/>
                                        <p:tgtEl>
                                          <p:spTgt spid="5"/>
                                        </p:tgtEl>
                                        <p:attrNameLst>
                                          <p:attrName>stroke.color</p:attrName>
                                        </p:attrNameLst>
                                      </p:cBhvr>
                                      <p:by>
                                        <p:hsl h="0" s="12549" l="25098"/>
                                      </p:by>
                                    </p:animClr>
                                    <p:set>
                                      <p:cBhvr>
                                        <p:cTn id="58" dur="500" fill="hold"/>
                                        <p:tgtEl>
                                          <p:spTgt spid="5"/>
                                        </p:tgtEl>
                                        <p:attrNameLst>
                                          <p:attrName>fill.type</p:attrName>
                                        </p:attrNameLst>
                                      </p:cBhvr>
                                      <p:to>
                                        <p:strVal val="solid"/>
                                      </p:to>
                                    </p:set>
                                  </p:childTnLst>
                                </p:cTn>
                              </p:par>
                            </p:childTnLst>
                          </p:cTn>
                        </p:par>
                        <p:par>
                          <p:cTn id="59" fill="hold">
                            <p:stCondLst>
                              <p:cond delay="2500"/>
                            </p:stCondLst>
                            <p:childTnLst>
                              <p:par>
                                <p:cTn id="60" presetID="10" presetClass="exit" presetSubtype="0" fill="hold" nodeType="afterEffect">
                                  <p:stCondLst>
                                    <p:cond delay="0"/>
                                  </p:stCondLst>
                                  <p:childTnLst>
                                    <p:animEffect transition="out" filter="fade">
                                      <p:cBhvr>
                                        <p:cTn id="61" dur="2000"/>
                                        <p:tgtEl>
                                          <p:spTgt spid="5"/>
                                        </p:tgtEl>
                                      </p:cBhvr>
                                    </p:animEffect>
                                    <p:set>
                                      <p:cBhvr>
                                        <p:cTn id="62" dur="1" fill="hold">
                                          <p:stCondLst>
                                            <p:cond delay="1999"/>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par>
                          <p:cTn id="68" fill="hold">
                            <p:stCondLst>
                              <p:cond delay="2000"/>
                            </p:stCondLst>
                            <p:childTnLst>
                              <p:par>
                                <p:cTn id="69" presetID="30" presetClass="emph" presetSubtype="0" fill="hold" nodeType="afterEffect">
                                  <p:stCondLst>
                                    <p:cond delay="0"/>
                                  </p:stCondLst>
                                  <p:childTnLst>
                                    <p:animClr clrSpc="hsl" dir="cw">
                                      <p:cBhvr override="childStyle">
                                        <p:cTn id="70" dur="500" fill="hold"/>
                                        <p:tgtEl>
                                          <p:spTgt spid="4"/>
                                        </p:tgtEl>
                                        <p:attrNameLst>
                                          <p:attrName>style.color</p:attrName>
                                        </p:attrNameLst>
                                      </p:cBhvr>
                                      <p:by>
                                        <p:hsl h="0" s="12549" l="25098"/>
                                      </p:by>
                                    </p:animClr>
                                    <p:animClr clrSpc="hsl" dir="cw">
                                      <p:cBhvr>
                                        <p:cTn id="71" dur="500" fill="hold"/>
                                        <p:tgtEl>
                                          <p:spTgt spid="4"/>
                                        </p:tgtEl>
                                        <p:attrNameLst>
                                          <p:attrName>fillcolor</p:attrName>
                                        </p:attrNameLst>
                                      </p:cBhvr>
                                      <p:by>
                                        <p:hsl h="0" s="12549" l="25098"/>
                                      </p:by>
                                    </p:animClr>
                                    <p:animClr clrSpc="hsl" dir="cw">
                                      <p:cBhvr>
                                        <p:cTn id="72" dur="500" fill="hold"/>
                                        <p:tgtEl>
                                          <p:spTgt spid="4"/>
                                        </p:tgtEl>
                                        <p:attrNameLst>
                                          <p:attrName>stroke.color</p:attrName>
                                        </p:attrNameLst>
                                      </p:cBhvr>
                                      <p:by>
                                        <p:hsl h="0" s="12549" l="25098"/>
                                      </p:by>
                                    </p:animClr>
                                    <p:set>
                                      <p:cBhvr>
                                        <p:cTn id="73" dur="500" fill="hold"/>
                                        <p:tgtEl>
                                          <p:spTgt spid="4"/>
                                        </p:tgtEl>
                                        <p:attrNameLst>
                                          <p:attrName>fill.type</p:attrName>
                                        </p:attrNameLst>
                                      </p:cBhvr>
                                      <p:to>
                                        <p:strVal val="solid"/>
                                      </p:to>
                                    </p:set>
                                  </p:childTnLst>
                                </p:cTn>
                              </p:par>
                            </p:childTnLst>
                          </p:cTn>
                        </p:par>
                        <p:par>
                          <p:cTn id="74" fill="hold">
                            <p:stCondLst>
                              <p:cond delay="2500"/>
                            </p:stCondLst>
                            <p:childTnLst>
                              <p:par>
                                <p:cTn id="75" presetID="10" presetClass="exit" presetSubtype="0" fill="hold" nodeType="afterEffect">
                                  <p:stCondLst>
                                    <p:cond delay="0"/>
                                  </p:stCondLst>
                                  <p:childTnLst>
                                    <p:animEffect transition="out" filter="fade">
                                      <p:cBhvr>
                                        <p:cTn id="76" dur="2000"/>
                                        <p:tgtEl>
                                          <p:spTgt spid="4"/>
                                        </p:tgtEl>
                                      </p:cBhvr>
                                    </p:animEffect>
                                    <p:set>
                                      <p:cBhvr>
                                        <p:cTn id="77" dur="1" fill="hold">
                                          <p:stCondLst>
                                            <p:cond delay="1999"/>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2000"/>
                                        <p:tgtEl>
                                          <p:spTgt spid="6"/>
                                        </p:tgtEl>
                                      </p:cBhvr>
                                    </p:animEffect>
                                  </p:childTnLst>
                                </p:cTn>
                              </p:par>
                            </p:childTnLst>
                          </p:cTn>
                        </p:par>
                        <p:par>
                          <p:cTn id="83" fill="hold">
                            <p:stCondLst>
                              <p:cond delay="2000"/>
                            </p:stCondLst>
                            <p:childTnLst>
                              <p:par>
                                <p:cTn id="84" presetID="30" presetClass="emph" presetSubtype="0" fill="hold" nodeType="afterEffect">
                                  <p:stCondLst>
                                    <p:cond delay="0"/>
                                  </p:stCondLst>
                                  <p:childTnLst>
                                    <p:animClr clrSpc="hsl" dir="cw">
                                      <p:cBhvr override="childStyle">
                                        <p:cTn id="85" dur="500" fill="hold"/>
                                        <p:tgtEl>
                                          <p:spTgt spid="6"/>
                                        </p:tgtEl>
                                        <p:attrNameLst>
                                          <p:attrName>style.color</p:attrName>
                                        </p:attrNameLst>
                                      </p:cBhvr>
                                      <p:by>
                                        <p:hsl h="0" s="12549" l="25098"/>
                                      </p:by>
                                    </p:animClr>
                                    <p:animClr clrSpc="hsl" dir="cw">
                                      <p:cBhvr>
                                        <p:cTn id="86" dur="500" fill="hold"/>
                                        <p:tgtEl>
                                          <p:spTgt spid="6"/>
                                        </p:tgtEl>
                                        <p:attrNameLst>
                                          <p:attrName>fillcolor</p:attrName>
                                        </p:attrNameLst>
                                      </p:cBhvr>
                                      <p:by>
                                        <p:hsl h="0" s="12549" l="25098"/>
                                      </p:by>
                                    </p:animClr>
                                    <p:animClr clrSpc="hsl" dir="cw">
                                      <p:cBhvr>
                                        <p:cTn id="87" dur="500" fill="hold"/>
                                        <p:tgtEl>
                                          <p:spTgt spid="6"/>
                                        </p:tgtEl>
                                        <p:attrNameLst>
                                          <p:attrName>stroke.color</p:attrName>
                                        </p:attrNameLst>
                                      </p:cBhvr>
                                      <p:by>
                                        <p:hsl h="0" s="12549" l="25098"/>
                                      </p:by>
                                    </p:animClr>
                                    <p:set>
                                      <p:cBhvr>
                                        <p:cTn id="88" dur="500" fill="hold"/>
                                        <p:tgtEl>
                                          <p:spTgt spid="6"/>
                                        </p:tgtEl>
                                        <p:attrNameLst>
                                          <p:attrName>fill.type</p:attrName>
                                        </p:attrNameLst>
                                      </p:cBhvr>
                                      <p:to>
                                        <p:strVal val="solid"/>
                                      </p:to>
                                    </p:set>
                                  </p:childTnLst>
                                </p:cTn>
                              </p:par>
                            </p:childTnLst>
                          </p:cTn>
                        </p:par>
                        <p:par>
                          <p:cTn id="89" fill="hold">
                            <p:stCondLst>
                              <p:cond delay="2500"/>
                            </p:stCondLst>
                            <p:childTnLst>
                              <p:par>
                                <p:cTn id="90" presetID="10" presetClass="exit" presetSubtype="0" fill="hold" nodeType="afterEffect">
                                  <p:stCondLst>
                                    <p:cond delay="0"/>
                                  </p:stCondLst>
                                  <p:childTnLst>
                                    <p:animEffect transition="out" filter="fade">
                                      <p:cBhvr>
                                        <p:cTn id="91" dur="2000"/>
                                        <p:tgtEl>
                                          <p:spTgt spid="6"/>
                                        </p:tgtEl>
                                      </p:cBhvr>
                                    </p:animEffect>
                                    <p:set>
                                      <p:cBhvr>
                                        <p:cTn id="92" dur="1" fill="hold">
                                          <p:stCondLst>
                                            <p:cond delay="1999"/>
                                          </p:stCondLst>
                                        </p:cTn>
                                        <p:tgtEl>
                                          <p:spTgt spid="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MX" b="1" smtClean="0"/>
              <a:t>OTROS PROYECTOS ESTRATEGICOS</a:t>
            </a:r>
          </a:p>
        </p:txBody>
      </p:sp>
      <p:sp>
        <p:nvSpPr>
          <p:cNvPr id="29698" name="5 Marcador de contenido"/>
          <p:cNvSpPr>
            <a:spLocks noGrp="1"/>
          </p:cNvSpPr>
          <p:nvPr>
            <p:ph sz="half" idx="2"/>
          </p:nvPr>
        </p:nvSpPr>
        <p:spPr>
          <a:xfrm>
            <a:off x="457200" y="1643063"/>
            <a:ext cx="8115300" cy="4483100"/>
          </a:xfrm>
        </p:spPr>
        <p:txBody>
          <a:bodyPr/>
          <a:lstStyle/>
          <a:p>
            <a:pPr>
              <a:buFont typeface="Wingdings" pitchFamily="2" charset="2"/>
              <a:buChar char="§"/>
            </a:pPr>
            <a:r>
              <a:rPr lang="es-MX" smtClean="0"/>
              <a:t>Restauración y equipamiento de Casa Museo Ramón López Velarde en Jerez de García Salinas</a:t>
            </a:r>
          </a:p>
          <a:p>
            <a:pPr>
              <a:buFont typeface="Wingdings" pitchFamily="2" charset="2"/>
              <a:buChar char="§"/>
            </a:pPr>
            <a:r>
              <a:rPr lang="es-MX" smtClean="0"/>
              <a:t>Regeneración de Imagen Urbana y cableado subterráneo Centro Histórico de Jerez</a:t>
            </a:r>
          </a:p>
          <a:p>
            <a:pPr>
              <a:buFont typeface="Wingdings" pitchFamily="2" charset="2"/>
              <a:buChar char="§"/>
            </a:pPr>
            <a:r>
              <a:rPr lang="es-MX" smtClean="0"/>
              <a:t>Regeneración del centro Histórico de Teúl de González Ortega</a:t>
            </a:r>
          </a:p>
          <a:p>
            <a:pPr>
              <a:buFont typeface="Wingdings" pitchFamily="2" charset="2"/>
              <a:buChar char="§"/>
            </a:pPr>
            <a:r>
              <a:rPr lang="es-MX" smtClean="0"/>
              <a:t>Regeneración Urbana Centro Histórico de Pinos</a:t>
            </a:r>
          </a:p>
          <a:p>
            <a:pPr>
              <a:buFont typeface="Wingdings" pitchFamily="2" charset="2"/>
              <a:buChar char="§"/>
            </a:pPr>
            <a:r>
              <a:rPr lang="es-MX" smtClean="0"/>
              <a:t>Regeneración de imagen urbana  Centro Histórico de Sombrerete.</a:t>
            </a:r>
          </a:p>
          <a:p>
            <a:pPr>
              <a:buFont typeface="Wingdings" pitchFamily="2" charset="2"/>
              <a:buChar char="§"/>
            </a:pPr>
            <a:r>
              <a:rPr lang="es-MX" smtClean="0"/>
              <a:t>Capilla de Nápoles y atrio del Convento de Guadalupe.</a:t>
            </a:r>
          </a:p>
          <a:p>
            <a:pPr>
              <a:buFont typeface="Wingdings" pitchFamily="2" charset="2"/>
              <a:buChar char="§"/>
            </a:pPr>
            <a:endParaRPr lang="es-MX" smtClean="0"/>
          </a:p>
          <a:p>
            <a:endParaRPr lang="es-MX" smtClean="0"/>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SOMBRERETE Ex Convento de San Francisco.JPG"/>
          <p:cNvPicPr>
            <a:picLocks noChangeAspect="1"/>
          </p:cNvPicPr>
          <p:nvPr/>
        </p:nvPicPr>
        <p:blipFill>
          <a:blip r:embed="rId2"/>
          <a:srcRect/>
          <a:stretch>
            <a:fillRect/>
          </a:stretch>
        </p:blipFill>
        <p:spPr bwMode="auto">
          <a:xfrm>
            <a:off x="4500563" y="3286125"/>
            <a:ext cx="4286250" cy="3143250"/>
          </a:xfrm>
          <a:prstGeom prst="rect">
            <a:avLst/>
          </a:prstGeom>
          <a:noFill/>
          <a:ln w="9525">
            <a:noFill/>
            <a:miter lim="800000"/>
            <a:headEnd/>
            <a:tailEnd/>
          </a:ln>
        </p:spPr>
      </p:pic>
      <p:pic>
        <p:nvPicPr>
          <p:cNvPr id="12" name="11 Imagen" descr="DSCF0010.JPG"/>
          <p:cNvPicPr>
            <a:picLocks noChangeAspect="1"/>
          </p:cNvPicPr>
          <p:nvPr/>
        </p:nvPicPr>
        <p:blipFill>
          <a:blip r:embed="rId3"/>
          <a:srcRect/>
          <a:stretch>
            <a:fillRect/>
          </a:stretch>
        </p:blipFill>
        <p:spPr bwMode="auto">
          <a:xfrm>
            <a:off x="357188" y="142875"/>
            <a:ext cx="4143375" cy="2800350"/>
          </a:xfrm>
          <a:prstGeom prst="rect">
            <a:avLst/>
          </a:prstGeom>
          <a:noFill/>
          <a:ln w="9525">
            <a:noFill/>
            <a:miter lim="800000"/>
            <a:headEnd/>
            <a:tailEnd/>
          </a:ln>
        </p:spPr>
      </p:pic>
      <p:pic>
        <p:nvPicPr>
          <p:cNvPr id="13" name="12 Imagen" descr="01 (3).jpg"/>
          <p:cNvPicPr>
            <a:picLocks noChangeAspect="1"/>
          </p:cNvPicPr>
          <p:nvPr/>
        </p:nvPicPr>
        <p:blipFill>
          <a:blip r:embed="rId4"/>
          <a:srcRect/>
          <a:stretch>
            <a:fillRect/>
          </a:stretch>
        </p:blipFill>
        <p:spPr bwMode="auto">
          <a:xfrm>
            <a:off x="4643438" y="214313"/>
            <a:ext cx="4143375" cy="2714625"/>
          </a:xfrm>
          <a:prstGeom prst="rect">
            <a:avLst/>
          </a:prstGeom>
          <a:noFill/>
          <a:ln w="9525">
            <a:noFill/>
            <a:miter lim="800000"/>
            <a:headEnd/>
            <a:tailEnd/>
          </a:ln>
        </p:spPr>
      </p:pic>
      <p:sp>
        <p:nvSpPr>
          <p:cNvPr id="14" name="13 CuadroTexto"/>
          <p:cNvSpPr txBox="1">
            <a:spLocks noChangeArrowheads="1"/>
          </p:cNvSpPr>
          <p:nvPr/>
        </p:nvSpPr>
        <p:spPr bwMode="auto">
          <a:xfrm>
            <a:off x="3929063" y="2786063"/>
            <a:ext cx="1357312" cy="369887"/>
          </a:xfrm>
          <a:prstGeom prst="rect">
            <a:avLst/>
          </a:prstGeom>
          <a:solidFill>
            <a:srgbClr val="D9D9D9">
              <a:alpha val="30196"/>
            </a:srgbClr>
          </a:solidFill>
          <a:ln w="9525">
            <a:noFill/>
            <a:miter lim="800000"/>
            <a:headEnd/>
            <a:tailEnd/>
          </a:ln>
        </p:spPr>
        <p:txBody>
          <a:bodyPr>
            <a:spAutoFit/>
          </a:bodyPr>
          <a:lstStyle/>
          <a:p>
            <a:pPr algn="ctr"/>
            <a:r>
              <a:rPr lang="es-MX" b="1">
                <a:latin typeface="Calibri" pitchFamily="34" charset="0"/>
              </a:rPr>
              <a:t>Jerez</a:t>
            </a:r>
            <a:endParaRPr lang="es-ES" b="1">
              <a:latin typeface="Calibri" pitchFamily="34" charset="0"/>
            </a:endParaRPr>
          </a:p>
        </p:txBody>
      </p:sp>
      <p:pic>
        <p:nvPicPr>
          <p:cNvPr id="9" name="8 Imagen" descr="HPIM3963.JPG"/>
          <p:cNvPicPr>
            <a:picLocks noChangeAspect="1"/>
          </p:cNvPicPr>
          <p:nvPr/>
        </p:nvPicPr>
        <p:blipFill>
          <a:blip r:embed="rId5"/>
          <a:srcRect/>
          <a:stretch>
            <a:fillRect/>
          </a:stretch>
        </p:blipFill>
        <p:spPr bwMode="auto">
          <a:xfrm>
            <a:off x="1285875" y="3121025"/>
            <a:ext cx="2643188" cy="3522663"/>
          </a:xfrm>
          <a:prstGeom prst="rect">
            <a:avLst/>
          </a:prstGeom>
          <a:noFill/>
          <a:ln w="9525">
            <a:noFill/>
            <a:miter lim="800000"/>
            <a:headEnd/>
            <a:tailEnd/>
          </a:ln>
        </p:spPr>
      </p:pic>
      <p:sp>
        <p:nvSpPr>
          <p:cNvPr id="16" name="15 CuadroTexto"/>
          <p:cNvSpPr txBox="1">
            <a:spLocks noChangeArrowheads="1"/>
          </p:cNvSpPr>
          <p:nvPr/>
        </p:nvSpPr>
        <p:spPr bwMode="auto">
          <a:xfrm>
            <a:off x="3357563" y="6357938"/>
            <a:ext cx="2379662" cy="369887"/>
          </a:xfrm>
          <a:prstGeom prst="rect">
            <a:avLst/>
          </a:prstGeom>
          <a:solidFill>
            <a:srgbClr val="D9D9D9">
              <a:alpha val="39999"/>
            </a:srgbClr>
          </a:solidFill>
          <a:ln w="9525">
            <a:noFill/>
            <a:miter lim="800000"/>
            <a:headEnd/>
            <a:tailEnd/>
          </a:ln>
        </p:spPr>
        <p:txBody>
          <a:bodyPr>
            <a:spAutoFit/>
          </a:bodyPr>
          <a:lstStyle/>
          <a:p>
            <a:pPr algn="ctr"/>
            <a:r>
              <a:rPr lang="es-MX" b="1">
                <a:latin typeface="Calibri" pitchFamily="34" charset="0"/>
              </a:rPr>
              <a:t>Sombrerete</a:t>
            </a:r>
            <a:endParaRPr lang="es-ES" b="1">
              <a:latin typeface="Calibri"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2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ppt_x</p:attrName>
                                        </p:attrNameLst>
                                      </p:cBhvr>
                                      <p:tavLst>
                                        <p:tav tm="0">
                                          <p:val>
                                            <p:strVal val="#ppt_x-.2"/>
                                          </p:val>
                                        </p:tav>
                                        <p:tav tm="100000">
                                          <p:val>
                                            <p:strVal val="#ppt_x"/>
                                          </p:val>
                                        </p:tav>
                                      </p:tavLst>
                                    </p:anim>
                                    <p:anim calcmode="lin" valueType="num">
                                      <p:cBhvr>
                                        <p:cTn id="1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A72_4922.jpg"/>
          <p:cNvPicPr>
            <a:picLocks noChangeAspect="1"/>
          </p:cNvPicPr>
          <p:nvPr/>
        </p:nvPicPr>
        <p:blipFill>
          <a:blip r:embed="rId2" cstate="print"/>
          <a:stretch>
            <a:fillRect/>
          </a:stretch>
        </p:blipFill>
        <p:spPr>
          <a:xfrm>
            <a:off x="571471" y="571479"/>
            <a:ext cx="3415693" cy="6000793"/>
          </a:xfrm>
          <a:prstGeom prst="rect">
            <a:avLst/>
          </a:prstGeom>
          <a:ln>
            <a:noFill/>
          </a:ln>
          <a:effectLst>
            <a:softEdge rad="112500"/>
          </a:effectLst>
        </p:spPr>
      </p:pic>
      <p:pic>
        <p:nvPicPr>
          <p:cNvPr id="6" name="5 Imagen" descr="A72_4931.jpg"/>
          <p:cNvPicPr>
            <a:picLocks noChangeAspect="1"/>
          </p:cNvPicPr>
          <p:nvPr/>
        </p:nvPicPr>
        <p:blipFill>
          <a:blip r:embed="rId3"/>
          <a:stretch>
            <a:fillRect/>
          </a:stretch>
        </p:blipFill>
        <p:spPr>
          <a:xfrm>
            <a:off x="3857620" y="571480"/>
            <a:ext cx="4767129" cy="3165730"/>
          </a:xfrm>
          <a:prstGeom prst="rect">
            <a:avLst/>
          </a:prstGeom>
          <a:ln>
            <a:noFill/>
          </a:ln>
          <a:effectLst>
            <a:softEdge rad="112500"/>
          </a:effectLst>
        </p:spPr>
      </p:pic>
      <p:pic>
        <p:nvPicPr>
          <p:cNvPr id="7" name="6 Imagen" descr="_MG_2708.JPG"/>
          <p:cNvPicPr>
            <a:picLocks noChangeAspect="1"/>
          </p:cNvPicPr>
          <p:nvPr/>
        </p:nvPicPr>
        <p:blipFill>
          <a:blip r:embed="rId4" cstate="print"/>
          <a:stretch>
            <a:fillRect/>
          </a:stretch>
        </p:blipFill>
        <p:spPr>
          <a:xfrm>
            <a:off x="4143372" y="3857604"/>
            <a:ext cx="4746154" cy="3000396"/>
          </a:xfrm>
          <a:prstGeom prst="rect">
            <a:avLst/>
          </a:prstGeom>
          <a:ln>
            <a:noFill/>
          </a:ln>
          <a:effectLst>
            <a:softEdge rad="112500"/>
          </a:effectLst>
        </p:spPr>
      </p:pic>
      <p:sp>
        <p:nvSpPr>
          <p:cNvPr id="8" name="7 CuadroTexto"/>
          <p:cNvSpPr txBox="1">
            <a:spLocks noChangeArrowheads="1"/>
          </p:cNvSpPr>
          <p:nvPr/>
        </p:nvSpPr>
        <p:spPr bwMode="auto">
          <a:xfrm>
            <a:off x="2428875" y="6000750"/>
            <a:ext cx="1493838" cy="369888"/>
          </a:xfrm>
          <a:prstGeom prst="rect">
            <a:avLst/>
          </a:prstGeom>
          <a:solidFill>
            <a:srgbClr val="D9D9D9">
              <a:alpha val="50195"/>
            </a:srgbClr>
          </a:solidFill>
          <a:ln w="9525">
            <a:noFill/>
            <a:miter lim="800000"/>
            <a:headEnd/>
            <a:tailEnd/>
          </a:ln>
        </p:spPr>
        <p:txBody>
          <a:bodyPr>
            <a:spAutoFit/>
          </a:bodyPr>
          <a:lstStyle/>
          <a:p>
            <a:r>
              <a:rPr lang="es-MX">
                <a:latin typeface="Calibri" pitchFamily="34" charset="0"/>
              </a:rPr>
              <a:t>Guadalupe</a:t>
            </a:r>
            <a:endParaRPr lang="es-ES">
              <a:latin typeface="Calibri"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R024545-P.jpg"/>
          <p:cNvPicPr>
            <a:picLocks noChangeAspect="1"/>
          </p:cNvPicPr>
          <p:nvPr/>
        </p:nvPicPr>
        <p:blipFill>
          <a:blip r:embed="rId2" cstate="print"/>
          <a:stretch>
            <a:fillRect/>
          </a:stretch>
        </p:blipFill>
        <p:spPr>
          <a:xfrm>
            <a:off x="571472" y="3929066"/>
            <a:ext cx="8286776" cy="2643206"/>
          </a:xfrm>
          <a:prstGeom prst="rect">
            <a:avLst/>
          </a:prstGeom>
          <a:ln>
            <a:noFill/>
          </a:ln>
          <a:effectLst>
            <a:softEdge rad="112500"/>
          </a:effectLst>
        </p:spPr>
      </p:pic>
      <p:pic>
        <p:nvPicPr>
          <p:cNvPr id="3" name="2 Imagen" descr="Teúl de González Ortega 06.JPG"/>
          <p:cNvPicPr>
            <a:picLocks noChangeAspect="1"/>
          </p:cNvPicPr>
          <p:nvPr/>
        </p:nvPicPr>
        <p:blipFill>
          <a:blip r:embed="rId3" cstate="print"/>
          <a:stretch>
            <a:fillRect/>
          </a:stretch>
        </p:blipFill>
        <p:spPr>
          <a:xfrm>
            <a:off x="357158" y="357166"/>
            <a:ext cx="4143404" cy="3145946"/>
          </a:xfrm>
          <a:prstGeom prst="rect">
            <a:avLst/>
          </a:prstGeom>
          <a:ln>
            <a:noFill/>
          </a:ln>
          <a:effectLst>
            <a:softEdge rad="112500"/>
          </a:effectLst>
        </p:spPr>
      </p:pic>
      <p:sp>
        <p:nvSpPr>
          <p:cNvPr id="4" name="3 CuadroTexto"/>
          <p:cNvSpPr txBox="1">
            <a:spLocks noChangeArrowheads="1"/>
          </p:cNvSpPr>
          <p:nvPr/>
        </p:nvSpPr>
        <p:spPr bwMode="auto">
          <a:xfrm>
            <a:off x="2071688" y="3360738"/>
            <a:ext cx="2476500" cy="368300"/>
          </a:xfrm>
          <a:prstGeom prst="rect">
            <a:avLst/>
          </a:prstGeom>
          <a:solidFill>
            <a:srgbClr val="595959">
              <a:alpha val="30196"/>
            </a:srgbClr>
          </a:solidFill>
          <a:ln w="9525">
            <a:noFill/>
            <a:miter lim="800000"/>
            <a:headEnd/>
            <a:tailEnd/>
          </a:ln>
        </p:spPr>
        <p:txBody>
          <a:bodyPr wrap="none">
            <a:spAutoFit/>
          </a:bodyPr>
          <a:lstStyle/>
          <a:p>
            <a:r>
              <a:rPr lang="es-MX" b="1">
                <a:latin typeface="Calibri" pitchFamily="34" charset="0"/>
              </a:rPr>
              <a:t>Téul de González Ortega</a:t>
            </a:r>
            <a:endParaRPr lang="es-ES" b="1">
              <a:latin typeface="Calibri" pitchFamily="34" charset="0"/>
            </a:endParaRPr>
          </a:p>
        </p:txBody>
      </p:sp>
      <p:pic>
        <p:nvPicPr>
          <p:cNvPr id="7" name="6 Imagen" descr="HR044550.JPG"/>
          <p:cNvPicPr>
            <a:picLocks noChangeAspect="1"/>
          </p:cNvPicPr>
          <p:nvPr/>
        </p:nvPicPr>
        <p:blipFill>
          <a:blip r:embed="rId4" cstate="print"/>
          <a:stretch>
            <a:fillRect/>
          </a:stretch>
        </p:blipFill>
        <p:spPr>
          <a:xfrm>
            <a:off x="5000628" y="1142984"/>
            <a:ext cx="3901440" cy="2926080"/>
          </a:xfrm>
          <a:prstGeom prst="rect">
            <a:avLst/>
          </a:prstGeom>
          <a:ln>
            <a:noFill/>
          </a:ln>
          <a:effectLst>
            <a:softEdge rad="112500"/>
          </a:effectLst>
        </p:spPr>
      </p:pic>
      <p:sp>
        <p:nvSpPr>
          <p:cNvPr id="6" name="5 CuadroTexto"/>
          <p:cNvSpPr txBox="1">
            <a:spLocks noChangeArrowheads="1"/>
          </p:cNvSpPr>
          <p:nvPr/>
        </p:nvSpPr>
        <p:spPr bwMode="auto">
          <a:xfrm>
            <a:off x="6572250" y="3786188"/>
            <a:ext cx="2357438" cy="369887"/>
          </a:xfrm>
          <a:prstGeom prst="rect">
            <a:avLst/>
          </a:prstGeom>
          <a:solidFill>
            <a:srgbClr val="595959">
              <a:alpha val="50195"/>
            </a:srgbClr>
          </a:solidFill>
          <a:ln w="9525">
            <a:noFill/>
            <a:miter lim="800000"/>
            <a:headEnd/>
            <a:tailEnd/>
          </a:ln>
        </p:spPr>
        <p:txBody>
          <a:bodyPr>
            <a:spAutoFit/>
          </a:bodyPr>
          <a:lstStyle/>
          <a:p>
            <a:pPr algn="ctr"/>
            <a:r>
              <a:rPr lang="es-MX" b="1">
                <a:latin typeface="Calibri" pitchFamily="34" charset="0"/>
              </a:rPr>
              <a:t>Pinos</a:t>
            </a:r>
            <a:endParaRPr lang="es-ES" b="1">
              <a:latin typeface="Calibri"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r>
              <a:rPr lang="es-MX" sz="4000" b="1" smtClean="0"/>
              <a:t>INTRODUCCIÓN</a:t>
            </a:r>
          </a:p>
        </p:txBody>
      </p:sp>
      <p:sp>
        <p:nvSpPr>
          <p:cNvPr id="3" name="2 Marcador de contenido"/>
          <p:cNvSpPr>
            <a:spLocks noGrp="1"/>
          </p:cNvSpPr>
          <p:nvPr>
            <p:ph idx="1"/>
          </p:nvPr>
        </p:nvSpPr>
        <p:spPr>
          <a:xfrm>
            <a:off x="714375" y="1500188"/>
            <a:ext cx="7286625" cy="3971925"/>
          </a:xfrm>
        </p:spPr>
        <p:txBody>
          <a:bodyPr rtlCol="0">
            <a:normAutofit fontScale="92500"/>
          </a:bodyPr>
          <a:lstStyle/>
          <a:p>
            <a:pPr algn="just" fontAlgn="auto">
              <a:spcAft>
                <a:spcPts val="0"/>
              </a:spcAft>
              <a:buFont typeface="Arial" pitchFamily="34" charset="0"/>
              <a:buNone/>
              <a:defRPr/>
            </a:pPr>
            <a:r>
              <a:rPr lang="es-MX" sz="2400" dirty="0" smtClean="0"/>
              <a:t>	</a:t>
            </a:r>
            <a:r>
              <a:rPr lang="es-MX" sz="2800" dirty="0" smtClean="0"/>
              <a:t>Ante un entorno económico adverso (crisis, influenza, entre otras), el turismo se ha revelado como uno de los sectores que han presentado un crecimiento constante,  generando con ello  mayor desarrollo para las entidades </a:t>
            </a:r>
          </a:p>
          <a:p>
            <a:pPr algn="just" fontAlgn="auto">
              <a:spcAft>
                <a:spcPts val="0"/>
              </a:spcAft>
              <a:buFont typeface="Arial" pitchFamily="34" charset="0"/>
              <a:buNone/>
              <a:defRPr/>
            </a:pPr>
            <a:r>
              <a:rPr lang="es-MX" sz="2800" dirty="0" smtClean="0"/>
              <a:t>	</a:t>
            </a:r>
          </a:p>
          <a:p>
            <a:pPr algn="just" fontAlgn="auto">
              <a:spcAft>
                <a:spcPts val="0"/>
              </a:spcAft>
              <a:buFont typeface="Arial" pitchFamily="34" charset="0"/>
              <a:buNone/>
              <a:defRPr/>
            </a:pPr>
            <a:r>
              <a:rPr lang="es-MX" sz="2800" dirty="0" smtClean="0"/>
              <a:t>     Es por ello que la  inversión pública y privada en  infraestructura es un pilar para el crecimiento económico y recuperación del país</a:t>
            </a:r>
            <a:r>
              <a:rPr lang="es-MX" sz="2400" dirty="0" smtClean="0"/>
              <a:t>.</a:t>
            </a:r>
            <a:endParaRPr lang="es-MX" sz="2400" dirty="0"/>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428625" y="1285875"/>
          <a:ext cx="8148638" cy="5383213"/>
        </p:xfrm>
        <a:graphic>
          <a:graphicData uri="http://schemas.openxmlformats.org/drawingml/2006/table">
            <a:tbl>
              <a:tblPr>
                <a:tableStyleId>{9D7B26C5-4107-4FEC-AEDC-1716B250A1EF}</a:tableStyleId>
              </a:tblPr>
              <a:tblGrid>
                <a:gridCol w="25400"/>
                <a:gridCol w="3337435"/>
                <a:gridCol w="1271950"/>
                <a:gridCol w="1084561"/>
                <a:gridCol w="1178418"/>
                <a:gridCol w="1251417"/>
              </a:tblGrid>
              <a:tr h="227114">
                <a:tc rowSpan="3">
                  <a:txBody>
                    <a:bodyPr/>
                    <a:lstStyle/>
                    <a:p>
                      <a:pPr algn="ctr" fontAlgn="ctr"/>
                      <a:r>
                        <a:rPr lang="es-MX" sz="900" u="none" strike="noStrike" dirty="0"/>
                        <a:t>No.</a:t>
                      </a:r>
                      <a:endParaRPr lang="es-MX" sz="900" b="0" i="0" u="none" strike="noStrike" dirty="0">
                        <a:solidFill>
                          <a:srgbClr val="000000"/>
                        </a:solidFill>
                        <a:latin typeface="Calibri"/>
                      </a:endParaRPr>
                    </a:p>
                  </a:txBody>
                  <a:tcPr marL="0" marR="0" marT="0" marB="0" anchor="ctr"/>
                </a:tc>
                <a:tc rowSpan="3">
                  <a:txBody>
                    <a:bodyPr/>
                    <a:lstStyle/>
                    <a:p>
                      <a:pPr algn="ctr" fontAlgn="ctr"/>
                      <a:r>
                        <a:rPr lang="es-MX" sz="1400" b="1" u="none" strike="noStrike" dirty="0"/>
                        <a:t>PROYECTO</a:t>
                      </a:r>
                      <a:endParaRPr lang="es-MX" sz="1400" b="1" i="0" u="none" strike="noStrike" dirty="0">
                        <a:solidFill>
                          <a:srgbClr val="000000"/>
                        </a:solidFill>
                        <a:latin typeface="Calibri"/>
                      </a:endParaRPr>
                    </a:p>
                  </a:txBody>
                  <a:tcPr marL="0" marR="0" marT="0" marB="0" anchor="ctr"/>
                </a:tc>
                <a:tc rowSpan="3">
                  <a:txBody>
                    <a:bodyPr/>
                    <a:lstStyle/>
                    <a:p>
                      <a:pPr algn="ctr" fontAlgn="ctr"/>
                      <a:r>
                        <a:rPr lang="es-MX" sz="1400" b="1" u="none" strike="noStrike"/>
                        <a:t>TOTAL</a:t>
                      </a:r>
                      <a:endParaRPr lang="es-MX" sz="1400" b="1" i="0" u="none" strike="noStrike">
                        <a:solidFill>
                          <a:srgbClr val="000000"/>
                        </a:solidFill>
                        <a:latin typeface="Calibri"/>
                      </a:endParaRPr>
                    </a:p>
                  </a:txBody>
                  <a:tcPr marL="0" marR="0" marT="0" marB="0" anchor="ctr"/>
                </a:tc>
                <a:tc gridSpan="3">
                  <a:txBody>
                    <a:bodyPr/>
                    <a:lstStyle/>
                    <a:p>
                      <a:pPr algn="ctr" fontAlgn="ctr"/>
                      <a:r>
                        <a:rPr lang="es-MX" sz="1400" b="1" u="none" strike="noStrike"/>
                        <a:t>Estructura Financiera </a:t>
                      </a:r>
                      <a:endParaRPr lang="es-MX" sz="1400" b="1" i="0" u="none" strike="noStrike">
                        <a:solidFill>
                          <a:srgbClr val="000000"/>
                        </a:solidFill>
                        <a:latin typeface="Calibri"/>
                      </a:endParaRPr>
                    </a:p>
                  </a:txBody>
                  <a:tcPr marL="0" marR="0" marT="0" marB="0" anchor="ctr"/>
                </a:tc>
                <a:tc hMerge="1">
                  <a:txBody>
                    <a:bodyPr/>
                    <a:lstStyle/>
                    <a:p>
                      <a:endParaRPr lang="es-MX"/>
                    </a:p>
                  </a:txBody>
                  <a:tcPr/>
                </a:tc>
                <a:tc hMerge="1">
                  <a:txBody>
                    <a:bodyPr/>
                    <a:lstStyle/>
                    <a:p>
                      <a:endParaRPr lang="es-MX"/>
                    </a:p>
                  </a:txBody>
                  <a:tcPr/>
                </a:tc>
              </a:tr>
              <a:tr h="22711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1400" b="1" u="none" strike="noStrike" dirty="0"/>
                        <a:t>Federal</a:t>
                      </a:r>
                      <a:endParaRPr lang="es-MX" sz="1400" b="1" i="0" u="none" strike="noStrike" dirty="0">
                        <a:solidFill>
                          <a:srgbClr val="000000"/>
                        </a:solidFill>
                        <a:latin typeface="Calibri"/>
                      </a:endParaRPr>
                    </a:p>
                  </a:txBody>
                  <a:tcPr marL="0" marR="0" marT="0" marB="0" anchor="ctr">
                    <a:solidFill>
                      <a:srgbClr val="595959">
                        <a:alpha val="30196"/>
                      </a:srgbClr>
                    </a:solidFill>
                  </a:tcPr>
                </a:tc>
                <a:tc>
                  <a:txBody>
                    <a:bodyPr/>
                    <a:lstStyle/>
                    <a:p>
                      <a:pPr algn="ctr" fontAlgn="ctr"/>
                      <a:r>
                        <a:rPr lang="es-MX" sz="1400" b="1" u="none" strike="noStrike" dirty="0"/>
                        <a:t>Estatal</a:t>
                      </a:r>
                      <a:endParaRPr lang="es-MX" sz="1400" b="1" i="0" u="none" strike="noStrike" dirty="0">
                        <a:solidFill>
                          <a:srgbClr val="000000"/>
                        </a:solidFill>
                        <a:latin typeface="Calibri"/>
                      </a:endParaRPr>
                    </a:p>
                  </a:txBody>
                  <a:tcPr marL="0" marR="0" marT="0" marB="0" anchor="ctr">
                    <a:solidFill>
                      <a:srgbClr val="595959">
                        <a:alpha val="30196"/>
                      </a:srgbClr>
                    </a:solidFill>
                  </a:tcPr>
                </a:tc>
                <a:tc>
                  <a:txBody>
                    <a:bodyPr/>
                    <a:lstStyle/>
                    <a:p>
                      <a:pPr algn="ctr" fontAlgn="ctr"/>
                      <a:r>
                        <a:rPr lang="es-MX" sz="1400" b="1" u="none" strike="noStrike" dirty="0"/>
                        <a:t>Municipal</a:t>
                      </a:r>
                      <a:endParaRPr lang="es-MX" sz="1400" b="1" i="0" u="none" strike="noStrike" dirty="0">
                        <a:solidFill>
                          <a:srgbClr val="000000"/>
                        </a:solidFill>
                        <a:latin typeface="Calibri"/>
                      </a:endParaRPr>
                    </a:p>
                  </a:txBody>
                  <a:tcPr marL="0" marR="0" marT="0" marB="0" anchor="ctr">
                    <a:solidFill>
                      <a:srgbClr val="595959">
                        <a:alpha val="30196"/>
                      </a:srgbClr>
                    </a:solidFill>
                  </a:tcPr>
                </a:tc>
              </a:tr>
              <a:tr h="22711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1400" b="1" u="none" strike="noStrike"/>
                        <a:t> </a:t>
                      </a:r>
                      <a:endParaRPr lang="es-MX" sz="1400" b="1" i="0" u="none" strike="noStrike">
                        <a:solidFill>
                          <a:srgbClr val="000000"/>
                        </a:solidFill>
                        <a:latin typeface="Calibri"/>
                      </a:endParaRPr>
                    </a:p>
                  </a:txBody>
                  <a:tcPr marL="0" marR="0" marT="0" marB="0" anchor="ctr"/>
                </a:tc>
                <a:tc>
                  <a:txBody>
                    <a:bodyPr/>
                    <a:lstStyle/>
                    <a:p>
                      <a:pPr algn="l" fontAlgn="ctr"/>
                      <a:r>
                        <a:rPr lang="es-MX" sz="1400" b="1" u="none" strike="noStrike"/>
                        <a:t> </a:t>
                      </a:r>
                      <a:endParaRPr lang="es-MX" sz="1400" b="1" i="0" u="none" strike="noStrike">
                        <a:solidFill>
                          <a:srgbClr val="000000"/>
                        </a:solidFill>
                        <a:latin typeface="Calibri"/>
                      </a:endParaRPr>
                    </a:p>
                  </a:txBody>
                  <a:tcPr marL="0" marR="0" marT="0" marB="0" anchor="ctr"/>
                </a:tc>
                <a:tc>
                  <a:txBody>
                    <a:bodyPr/>
                    <a:lstStyle/>
                    <a:p>
                      <a:pPr algn="l" fontAlgn="ctr"/>
                      <a:r>
                        <a:rPr lang="es-MX" sz="1400" b="1" u="none" strike="noStrike"/>
                        <a:t> </a:t>
                      </a:r>
                      <a:endParaRPr lang="es-MX" sz="1400" b="1" i="0" u="none" strike="noStrike">
                        <a:solidFill>
                          <a:srgbClr val="000000"/>
                        </a:solidFill>
                        <a:latin typeface="Calibri"/>
                      </a:endParaRPr>
                    </a:p>
                  </a:txBody>
                  <a:tcPr marL="0" marR="0" marT="0" marB="0" anchor="ctr"/>
                </a:tc>
              </a:tr>
              <a:tr h="227114">
                <a:tc>
                  <a:txBody>
                    <a:bodyPr/>
                    <a:lstStyle/>
                    <a:p>
                      <a:pPr algn="l" fontAlgn="b"/>
                      <a:r>
                        <a:rPr lang="es-MX" sz="900" u="none" strike="noStrike"/>
                        <a:t> </a:t>
                      </a:r>
                      <a:endParaRPr lang="es-MX" sz="900" b="0" i="0" u="none" strike="noStrike">
                        <a:solidFill>
                          <a:srgbClr val="000000"/>
                        </a:solidFill>
                        <a:latin typeface="Calibri"/>
                      </a:endParaRPr>
                    </a:p>
                  </a:txBody>
                  <a:tcPr marL="0" marR="0" marT="0" marB="0" anchor="b"/>
                </a:tc>
                <a:tc>
                  <a:txBody>
                    <a:bodyPr/>
                    <a:lstStyle/>
                    <a:p>
                      <a:pPr algn="l" fontAlgn="b"/>
                      <a:r>
                        <a:rPr lang="es-MX" sz="1400" b="1" u="none" strike="noStrike"/>
                        <a:t> </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tc>
              </a:tr>
              <a:tr h="454227">
                <a:tc>
                  <a:txBody>
                    <a:bodyPr/>
                    <a:lstStyle/>
                    <a:p>
                      <a:pPr algn="ctr" fontAlgn="ctr"/>
                      <a:r>
                        <a:rPr lang="es-MX" sz="900" u="none" strike="noStrike"/>
                        <a:t>1</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RESTAURACIÓN INTEGRAL TEMPLO DE SANTO DOMINGO</a:t>
                      </a:r>
                      <a:endParaRPr lang="es-MX" sz="1400" b="1" i="0" u="none" strike="noStrike" dirty="0">
                        <a:solidFill>
                          <a:srgbClr val="000000"/>
                        </a:solidFill>
                        <a:latin typeface="Calibri"/>
                      </a:endParaRPr>
                    </a:p>
                  </a:txBody>
                  <a:tcPr marL="0" marR="0" marT="0" marB="0" anchor="ctr"/>
                </a:tc>
                <a:tc>
                  <a:txBody>
                    <a:bodyPr/>
                    <a:lstStyle/>
                    <a:p>
                      <a:pPr algn="ctr" fontAlgn="b"/>
                      <a:r>
                        <a:rPr lang="es-MX" sz="1400" b="1" u="none" strike="noStrike"/>
                        <a:t>10,000,000.00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5,000,000.00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5,000,000.00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tc>
              </a:tr>
              <a:tr h="441116">
                <a:tc>
                  <a:txBody>
                    <a:bodyPr/>
                    <a:lstStyle/>
                    <a:p>
                      <a:pPr algn="ctr" fontAlgn="ctr"/>
                      <a:r>
                        <a:rPr lang="es-MX" sz="900" u="none" strike="noStrike"/>
                        <a:t>2</a:t>
                      </a:r>
                      <a:endParaRPr lang="es-MX" sz="900" b="0" i="0" u="none" strike="noStrike">
                        <a:solidFill>
                          <a:srgbClr val="000000"/>
                        </a:solidFill>
                        <a:latin typeface="Calibri"/>
                      </a:endParaRPr>
                    </a:p>
                  </a:txBody>
                  <a:tcPr marL="0" marR="0" marT="0" marB="0" anchor="ctr">
                    <a:solidFill>
                      <a:schemeClr val="tx1">
                        <a:lumMod val="50000"/>
                        <a:lumOff val="50000"/>
                      </a:schemeClr>
                    </a:solidFill>
                  </a:tcPr>
                </a:tc>
                <a:tc>
                  <a:txBody>
                    <a:bodyPr/>
                    <a:lstStyle/>
                    <a:p>
                      <a:pPr algn="l" fontAlgn="ctr"/>
                      <a:r>
                        <a:rPr lang="es-MX" sz="1400" b="1" u="none" strike="noStrike" dirty="0"/>
                        <a:t>TERMINACIÓN MUSEO ZACATECANO</a:t>
                      </a:r>
                      <a:endParaRPr lang="es-MX" sz="1400" b="1" i="0" u="none" strike="noStrike" dirty="0">
                        <a:solidFill>
                          <a:srgbClr val="000000"/>
                        </a:solidFill>
                        <a:latin typeface="Calibri"/>
                      </a:endParaRPr>
                    </a:p>
                  </a:txBody>
                  <a:tcPr marL="0" marR="0" marT="0" marB="0" anchor="ctr">
                    <a:solidFill>
                      <a:schemeClr val="tx1">
                        <a:lumMod val="75000"/>
                        <a:lumOff val="25000"/>
                        <a:alpha val="30196"/>
                      </a:schemeClr>
                    </a:solidFill>
                  </a:tcPr>
                </a:tc>
                <a:tc>
                  <a:txBody>
                    <a:bodyPr/>
                    <a:lstStyle/>
                    <a:p>
                      <a:pPr algn="ctr" fontAlgn="b"/>
                      <a:r>
                        <a:rPr lang="es-MX" sz="1400" b="1" u="none" strike="noStrike" dirty="0"/>
                        <a:t>10,000,000.00</a:t>
                      </a:r>
                      <a:endParaRPr lang="es-MX" sz="1400" b="1" i="0" u="none" strike="noStrike" dirty="0">
                        <a:solidFill>
                          <a:srgbClr val="000000"/>
                        </a:solidFill>
                        <a:latin typeface="Calibri"/>
                      </a:endParaRPr>
                    </a:p>
                  </a:txBody>
                  <a:tcPr marL="0" marR="0" marT="0" marB="0" anchor="b">
                    <a:solidFill>
                      <a:schemeClr val="tx1">
                        <a:lumMod val="75000"/>
                        <a:lumOff val="25000"/>
                        <a:alpha val="30196"/>
                      </a:schemeClr>
                    </a:solidFill>
                  </a:tcPr>
                </a:tc>
                <a:tc>
                  <a:txBody>
                    <a:bodyPr/>
                    <a:lstStyle/>
                    <a:p>
                      <a:pPr algn="ctr" fontAlgn="b"/>
                      <a:r>
                        <a:rPr lang="es-MX" sz="1400" b="1" u="none" strike="noStrike" dirty="0"/>
                        <a:t>5,000,000.00</a:t>
                      </a:r>
                      <a:endParaRPr lang="es-MX" sz="1400" b="1" i="0" u="none" strike="noStrike" dirty="0">
                        <a:solidFill>
                          <a:srgbClr val="000000"/>
                        </a:solidFill>
                        <a:latin typeface="Calibri"/>
                      </a:endParaRPr>
                    </a:p>
                  </a:txBody>
                  <a:tcPr marL="0" marR="0" marT="0" marB="0" anchor="b">
                    <a:solidFill>
                      <a:schemeClr val="tx1">
                        <a:lumMod val="75000"/>
                        <a:lumOff val="25000"/>
                        <a:alpha val="30196"/>
                      </a:schemeClr>
                    </a:solidFill>
                  </a:tcPr>
                </a:tc>
                <a:tc>
                  <a:txBody>
                    <a:bodyPr/>
                    <a:lstStyle/>
                    <a:p>
                      <a:pPr algn="ctr" fontAlgn="b"/>
                      <a:r>
                        <a:rPr lang="es-MX" sz="1400" b="1" u="none" strike="noStrike" dirty="0"/>
                        <a:t>5,000,000.00</a:t>
                      </a:r>
                      <a:endParaRPr lang="es-MX" sz="1400" b="1" i="0" u="none" strike="noStrike" dirty="0">
                        <a:solidFill>
                          <a:srgbClr val="000000"/>
                        </a:solidFill>
                        <a:latin typeface="Calibri"/>
                      </a:endParaRPr>
                    </a:p>
                  </a:txBody>
                  <a:tcPr marL="0" marR="0" marT="0" marB="0" anchor="b">
                    <a:solidFill>
                      <a:schemeClr val="tx1">
                        <a:lumMod val="75000"/>
                        <a:lumOff val="25000"/>
                        <a:alpha val="30196"/>
                      </a:schemeClr>
                    </a:solidFill>
                  </a:tcPr>
                </a:tc>
                <a:tc>
                  <a:txBody>
                    <a:bodyPr/>
                    <a:lstStyle/>
                    <a:p>
                      <a:pPr algn="ctr" fontAlgn="b"/>
                      <a:r>
                        <a:rPr lang="es-MX" sz="1400" b="1" u="none" strike="noStrike" dirty="0"/>
                        <a:t> </a:t>
                      </a:r>
                      <a:endParaRPr lang="es-MX" sz="1400" b="1" i="0" u="none" strike="noStrike" dirty="0">
                        <a:solidFill>
                          <a:srgbClr val="000000"/>
                        </a:solidFill>
                        <a:latin typeface="Calibri"/>
                      </a:endParaRPr>
                    </a:p>
                  </a:txBody>
                  <a:tcPr marL="0" marR="0" marT="0" marB="0" anchor="b">
                    <a:solidFill>
                      <a:schemeClr val="tx1">
                        <a:lumMod val="75000"/>
                        <a:lumOff val="25000"/>
                        <a:alpha val="30196"/>
                      </a:schemeClr>
                    </a:solidFill>
                  </a:tcPr>
                </a:tc>
              </a:tr>
              <a:tr h="454227">
                <a:tc>
                  <a:txBody>
                    <a:bodyPr/>
                    <a:lstStyle/>
                    <a:p>
                      <a:pPr algn="ctr" fontAlgn="ctr"/>
                      <a:r>
                        <a:rPr lang="es-MX" sz="900" u="none" strike="noStrike"/>
                        <a:t>3</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a:t>EQUIPAMIENTO DEL PALACIO DE CONVENCIONES</a:t>
                      </a:r>
                      <a:endParaRPr lang="es-MX" sz="1400" b="1" i="0" u="none" strike="noStrike">
                        <a:solidFill>
                          <a:srgbClr val="000000"/>
                        </a:solidFill>
                        <a:latin typeface="Calibri"/>
                      </a:endParaRPr>
                    </a:p>
                  </a:txBody>
                  <a:tcPr marL="0" marR="0" marT="0" marB="0" anchor="ctr"/>
                </a:tc>
                <a:tc>
                  <a:txBody>
                    <a:bodyPr/>
                    <a:lstStyle/>
                    <a:p>
                      <a:pPr algn="ctr" fontAlgn="b"/>
                      <a:r>
                        <a:rPr lang="es-MX" sz="1400" b="1" u="none" strike="noStrike"/>
                        <a:t>20,000,000.00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10,000,000.00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a:t>10,000,000.00</a:t>
                      </a:r>
                      <a:endParaRPr lang="es-MX" sz="1400" b="1" i="0" u="none" strike="noStrike">
                        <a:solidFill>
                          <a:srgbClr val="000000"/>
                        </a:solidFill>
                        <a:latin typeface="Calibri"/>
                      </a:endParaRPr>
                    </a:p>
                  </a:txBody>
                  <a:tcPr marL="0" marR="0" marT="0" marB="0" anchor="b"/>
                </a:tc>
                <a:tc>
                  <a:txBody>
                    <a:bodyPr/>
                    <a:lstStyle/>
                    <a:p>
                      <a:pPr algn="ctr" fontAlgn="b"/>
                      <a:r>
                        <a:rPr lang="es-MX" sz="1400" b="1" u="none" strike="noStrike" dirty="0"/>
                        <a:t> </a:t>
                      </a:r>
                      <a:endParaRPr lang="es-MX" sz="1400" b="1" i="0" u="none" strike="noStrike" dirty="0">
                        <a:solidFill>
                          <a:srgbClr val="000000"/>
                        </a:solidFill>
                        <a:latin typeface="Calibri"/>
                      </a:endParaRPr>
                    </a:p>
                  </a:txBody>
                  <a:tcPr marL="0" marR="0" marT="0" marB="0" anchor="b"/>
                </a:tc>
              </a:tr>
              <a:tr h="454227">
                <a:tc>
                  <a:txBody>
                    <a:bodyPr/>
                    <a:lstStyle/>
                    <a:p>
                      <a:pPr algn="ctr" fontAlgn="ctr"/>
                      <a:r>
                        <a:rPr lang="es-MX" sz="900" u="none" strike="noStrike"/>
                        <a:t>4</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REGENERACIÓN DE IMAGEN URBANADE JEREZ DE GARCÍA SALINAS,ZAC.</a:t>
                      </a:r>
                      <a:endParaRPr lang="es-MX" sz="1400" b="1" i="0" u="none" strike="noStrike" dirty="0">
                        <a:solidFill>
                          <a:srgbClr val="000000"/>
                        </a:solidFill>
                        <a:latin typeface="Calibri"/>
                      </a:endParaRPr>
                    </a:p>
                  </a:txBody>
                  <a:tcPr marL="0" marR="0" marT="0" marB="0" anchor="ctr">
                    <a:solidFill>
                      <a:srgbClr val="000000">
                        <a:alpha val="30196"/>
                      </a:srgbClr>
                    </a:solidFill>
                  </a:tcPr>
                </a:tc>
                <a:tc>
                  <a:txBody>
                    <a:bodyPr/>
                    <a:lstStyle/>
                    <a:p>
                      <a:pPr algn="ctr" fontAlgn="b"/>
                      <a:r>
                        <a:rPr lang="es-MX" sz="1400" b="1" u="none" strike="noStrike"/>
                        <a:t>6,000,000.00</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a:t>3,000,000.00</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dirty="0"/>
                        <a:t> </a:t>
                      </a:r>
                      <a:endParaRPr lang="es-MX" sz="1400" b="1" i="0" u="none" strike="noStrike" dirty="0">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dirty="0"/>
                        <a:t>3,000,000.00</a:t>
                      </a:r>
                      <a:endParaRPr lang="es-MX" sz="1400" b="1" i="0" u="none" strike="noStrike" dirty="0">
                        <a:solidFill>
                          <a:srgbClr val="000000"/>
                        </a:solidFill>
                        <a:latin typeface="Calibri"/>
                      </a:endParaRPr>
                    </a:p>
                  </a:txBody>
                  <a:tcPr marL="0" marR="0" marT="0" marB="0" anchor="b">
                    <a:solidFill>
                      <a:srgbClr val="000000">
                        <a:alpha val="30196"/>
                      </a:srgbClr>
                    </a:solidFill>
                  </a:tcPr>
                </a:tc>
              </a:tr>
              <a:tr h="454227">
                <a:tc>
                  <a:txBody>
                    <a:bodyPr/>
                    <a:lstStyle/>
                    <a:p>
                      <a:pPr algn="ctr" fontAlgn="ctr"/>
                      <a:r>
                        <a:rPr lang="es-MX" sz="900" u="none" strike="noStrike"/>
                        <a:t>5</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REGENERACIÓN DE IMAGEN URBANA DE PINOS, ZAC</a:t>
                      </a:r>
                      <a:endParaRPr lang="es-MX" sz="1400" b="1" i="0" u="none" strike="noStrike" dirty="0">
                        <a:solidFill>
                          <a:srgbClr val="000000"/>
                        </a:solidFill>
                        <a:latin typeface="Calibri"/>
                      </a:endParaRPr>
                    </a:p>
                  </a:txBody>
                  <a:tcPr marL="0" marR="0" marT="0" marB="0" anchor="ctr">
                    <a:noFill/>
                  </a:tcPr>
                </a:tc>
                <a:tc>
                  <a:txBody>
                    <a:bodyPr/>
                    <a:lstStyle/>
                    <a:p>
                      <a:pPr algn="ctr" fontAlgn="b"/>
                      <a:r>
                        <a:rPr lang="es-MX" sz="1400" b="1" u="none" strike="noStrike"/>
                        <a:t>6,000,000.00</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dirty="0"/>
                        <a:t>3,000,000.00</a:t>
                      </a:r>
                      <a:endParaRPr lang="es-MX" sz="1400" b="1" i="0" u="none" strike="noStrike" dirty="0">
                        <a:solidFill>
                          <a:srgbClr val="000000"/>
                        </a:solidFill>
                        <a:latin typeface="Calibri"/>
                      </a:endParaRPr>
                    </a:p>
                  </a:txBody>
                  <a:tcPr marL="0" marR="0" marT="0" marB="0" anchor="b">
                    <a:noFill/>
                  </a:tcPr>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dirty="0"/>
                        <a:t>3,000,000.00</a:t>
                      </a:r>
                      <a:endParaRPr lang="es-MX" sz="1400" b="1" i="0" u="none" strike="noStrike" dirty="0">
                        <a:solidFill>
                          <a:srgbClr val="000000"/>
                        </a:solidFill>
                        <a:latin typeface="Calibri"/>
                      </a:endParaRPr>
                    </a:p>
                  </a:txBody>
                  <a:tcPr marL="0" marR="0" marT="0" marB="0" anchor="b">
                    <a:noFill/>
                  </a:tcPr>
                </a:tc>
              </a:tr>
              <a:tr h="454227">
                <a:tc>
                  <a:txBody>
                    <a:bodyPr/>
                    <a:lstStyle/>
                    <a:p>
                      <a:pPr algn="ctr" fontAlgn="ctr"/>
                      <a:r>
                        <a:rPr lang="es-MX" sz="900" u="none" strike="noStrike"/>
                        <a:t>6</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REGENERACIÓN DE IMAGEN URBANA DE SOMBRERETE, ZAC.</a:t>
                      </a:r>
                      <a:endParaRPr lang="es-MX" sz="1400" b="1" i="0" u="none" strike="noStrike" dirty="0">
                        <a:solidFill>
                          <a:srgbClr val="000000"/>
                        </a:solidFill>
                        <a:latin typeface="Calibri"/>
                      </a:endParaRPr>
                    </a:p>
                  </a:txBody>
                  <a:tcPr marL="0" marR="0" marT="0" marB="0" anchor="ctr">
                    <a:solidFill>
                      <a:srgbClr val="000000">
                        <a:alpha val="30196"/>
                      </a:srgbClr>
                    </a:solidFill>
                  </a:tcPr>
                </a:tc>
                <a:tc>
                  <a:txBody>
                    <a:bodyPr/>
                    <a:lstStyle/>
                    <a:p>
                      <a:pPr algn="ctr" fontAlgn="b"/>
                      <a:r>
                        <a:rPr lang="es-MX" sz="1400" b="1" u="none" strike="noStrike"/>
                        <a:t>6,000,000.00</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a:t>3,000,000.00</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dirty="0"/>
                        <a:t>3,000,000.00</a:t>
                      </a:r>
                      <a:endParaRPr lang="es-MX" sz="1400" b="1" i="0" u="none" strike="noStrike" dirty="0">
                        <a:solidFill>
                          <a:srgbClr val="000000"/>
                        </a:solidFill>
                        <a:latin typeface="Calibri"/>
                      </a:endParaRPr>
                    </a:p>
                  </a:txBody>
                  <a:tcPr marL="0" marR="0" marT="0" marB="0" anchor="b">
                    <a:solidFill>
                      <a:srgbClr val="000000">
                        <a:alpha val="30196"/>
                      </a:srgbClr>
                    </a:solidFill>
                  </a:tcPr>
                </a:tc>
              </a:tr>
              <a:tr h="454227">
                <a:tc>
                  <a:txBody>
                    <a:bodyPr/>
                    <a:lstStyle/>
                    <a:p>
                      <a:pPr algn="ctr" fontAlgn="ctr"/>
                      <a:r>
                        <a:rPr lang="es-MX" sz="900" u="none" strike="noStrike"/>
                        <a:t>7</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REGENERACIÓN DE IMAGEN URBANA DEL TEUL DE GONZÁLEZ ORTEGA,ZAC.</a:t>
                      </a:r>
                      <a:endParaRPr lang="es-MX" sz="1400" b="1" i="0" u="none" strike="noStrike" dirty="0">
                        <a:solidFill>
                          <a:srgbClr val="000000"/>
                        </a:solidFill>
                        <a:latin typeface="Calibri"/>
                      </a:endParaRPr>
                    </a:p>
                  </a:txBody>
                  <a:tcPr marL="0" marR="0" marT="0" marB="0" anchor="ctr">
                    <a:noFill/>
                  </a:tcPr>
                </a:tc>
                <a:tc>
                  <a:txBody>
                    <a:bodyPr/>
                    <a:lstStyle/>
                    <a:p>
                      <a:pPr algn="ctr" fontAlgn="b"/>
                      <a:r>
                        <a:rPr lang="es-MX" sz="1400" b="1" u="none" strike="noStrike"/>
                        <a:t>2,000,000.00</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a:t>1,000,000.00</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dirty="0"/>
                        <a:t>1,000,000.00</a:t>
                      </a:r>
                      <a:endParaRPr lang="es-MX" sz="1400" b="1" i="0" u="none" strike="noStrike" dirty="0">
                        <a:solidFill>
                          <a:srgbClr val="000000"/>
                        </a:solidFill>
                        <a:latin typeface="Calibri"/>
                      </a:endParaRPr>
                    </a:p>
                  </a:txBody>
                  <a:tcPr marL="0" marR="0" marT="0" marB="0" anchor="b">
                    <a:noFill/>
                  </a:tcPr>
                </a:tc>
              </a:tr>
              <a:tr h="454227">
                <a:tc>
                  <a:txBody>
                    <a:bodyPr/>
                    <a:lstStyle/>
                    <a:p>
                      <a:pPr algn="ctr" fontAlgn="ctr"/>
                      <a:r>
                        <a:rPr lang="es-MX" sz="900" u="none" strike="noStrike"/>
                        <a:t>8</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dirty="0"/>
                        <a:t>3ERA. ETAPA RETABLO MAYOR DE CATEDRAL BASÍLICA</a:t>
                      </a:r>
                      <a:endParaRPr lang="es-MX" sz="1400" b="1" i="0" u="none" strike="noStrike" dirty="0">
                        <a:solidFill>
                          <a:srgbClr val="000000"/>
                        </a:solidFill>
                        <a:latin typeface="Calibri"/>
                      </a:endParaRPr>
                    </a:p>
                  </a:txBody>
                  <a:tcPr marL="0" marR="0" marT="0" marB="0" anchor="ctr">
                    <a:solidFill>
                      <a:srgbClr val="000000">
                        <a:alpha val="30196"/>
                      </a:srgbClr>
                    </a:solidFill>
                  </a:tcPr>
                </a:tc>
                <a:tc>
                  <a:txBody>
                    <a:bodyPr/>
                    <a:lstStyle/>
                    <a:p>
                      <a:pPr algn="ctr" fontAlgn="b"/>
                      <a:r>
                        <a:rPr lang="es-MX" sz="1400" b="1" u="none" strike="noStrike" dirty="0"/>
                        <a:t>10,000,000.00</a:t>
                      </a:r>
                      <a:endParaRPr lang="es-MX" sz="1400" b="1" i="0" u="none" strike="noStrike" dirty="0">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a:t>10,000,000.00</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solidFill>
                      <a:srgbClr val="000000">
                        <a:alpha val="30196"/>
                      </a:srgbClr>
                    </a:solidFill>
                  </a:tcPr>
                </a:tc>
                <a:tc>
                  <a:txBody>
                    <a:bodyPr/>
                    <a:lstStyle/>
                    <a:p>
                      <a:pPr algn="ctr" fontAlgn="b"/>
                      <a:r>
                        <a:rPr lang="es-MX" sz="1400" b="1" u="none" strike="noStrike" dirty="0"/>
                        <a:t> </a:t>
                      </a:r>
                      <a:endParaRPr lang="es-MX" sz="1400" b="1" i="0" u="none" strike="noStrike" dirty="0">
                        <a:solidFill>
                          <a:srgbClr val="000000"/>
                        </a:solidFill>
                        <a:latin typeface="Calibri"/>
                      </a:endParaRPr>
                    </a:p>
                  </a:txBody>
                  <a:tcPr marL="0" marR="0" marT="0" marB="0" anchor="b">
                    <a:solidFill>
                      <a:srgbClr val="000000">
                        <a:alpha val="30196"/>
                      </a:srgbClr>
                    </a:solidFill>
                  </a:tcPr>
                </a:tc>
              </a:tr>
              <a:tr h="400061">
                <a:tc>
                  <a:txBody>
                    <a:bodyPr/>
                    <a:lstStyle/>
                    <a:p>
                      <a:pPr algn="ctr" fontAlgn="ctr"/>
                      <a:r>
                        <a:rPr lang="es-MX" sz="900" u="none" strike="noStrike"/>
                        <a:t>9</a:t>
                      </a:r>
                      <a:endParaRPr lang="es-MX" sz="900" b="0" i="0" u="none" strike="noStrike">
                        <a:solidFill>
                          <a:srgbClr val="000000"/>
                        </a:solidFill>
                        <a:latin typeface="Calibri"/>
                      </a:endParaRPr>
                    </a:p>
                  </a:txBody>
                  <a:tcPr marL="0" marR="0" marT="0" marB="0" anchor="ctr"/>
                </a:tc>
                <a:tc>
                  <a:txBody>
                    <a:bodyPr/>
                    <a:lstStyle/>
                    <a:p>
                      <a:pPr algn="l" fontAlgn="ctr"/>
                      <a:r>
                        <a:rPr lang="es-MX" sz="1400" b="1" u="none" strike="noStrike"/>
                        <a:t>2DA. ETAPA REMODELACIÓN INTEGRAL MUSEO PEDRO CORONEL</a:t>
                      </a:r>
                      <a:endParaRPr lang="es-MX" sz="1400" b="1" i="0" u="none" strike="noStrike">
                        <a:solidFill>
                          <a:srgbClr val="000000"/>
                        </a:solidFill>
                        <a:latin typeface="Calibri"/>
                      </a:endParaRPr>
                    </a:p>
                  </a:txBody>
                  <a:tcPr marL="0" marR="0" marT="0" marB="0" anchor="ctr">
                    <a:noFill/>
                  </a:tcPr>
                </a:tc>
                <a:tc>
                  <a:txBody>
                    <a:bodyPr/>
                    <a:lstStyle/>
                    <a:p>
                      <a:pPr algn="ctr" fontAlgn="b"/>
                      <a:r>
                        <a:rPr lang="es-MX" sz="1400" b="1" u="none" strike="noStrike" dirty="0"/>
                        <a:t>4,500,000.00</a:t>
                      </a:r>
                      <a:endParaRPr lang="es-MX" sz="1400" b="1" i="0" u="none" strike="noStrike" dirty="0">
                        <a:solidFill>
                          <a:srgbClr val="000000"/>
                        </a:solidFill>
                        <a:latin typeface="Calibri"/>
                      </a:endParaRPr>
                    </a:p>
                  </a:txBody>
                  <a:tcPr marL="0" marR="0" marT="0" marB="0" anchor="b">
                    <a:noFill/>
                  </a:tcPr>
                </a:tc>
                <a:tc>
                  <a:txBody>
                    <a:bodyPr/>
                    <a:lstStyle/>
                    <a:p>
                      <a:pPr algn="ctr" fontAlgn="b"/>
                      <a:r>
                        <a:rPr lang="es-MX" sz="1400" b="1" u="none" strike="noStrike" dirty="0"/>
                        <a:t>4,500,000.00</a:t>
                      </a:r>
                      <a:endParaRPr lang="es-MX" sz="1400" b="1" i="0" u="none" strike="noStrike" dirty="0">
                        <a:solidFill>
                          <a:srgbClr val="000000"/>
                        </a:solidFill>
                        <a:latin typeface="Calibri"/>
                      </a:endParaRPr>
                    </a:p>
                  </a:txBody>
                  <a:tcPr marL="0" marR="0" marT="0" marB="0" anchor="b">
                    <a:noFill/>
                  </a:tcPr>
                </a:tc>
                <a:tc>
                  <a:txBody>
                    <a:bodyPr/>
                    <a:lstStyle/>
                    <a:p>
                      <a:pPr algn="ctr" fontAlgn="b"/>
                      <a:r>
                        <a:rPr lang="es-MX" sz="1400" b="1" u="none" strike="noStrike"/>
                        <a:t> </a:t>
                      </a:r>
                      <a:endParaRPr lang="es-MX" sz="1400" b="1" i="0" u="none" strike="noStrike">
                        <a:solidFill>
                          <a:srgbClr val="000000"/>
                        </a:solidFill>
                        <a:latin typeface="Calibri"/>
                      </a:endParaRPr>
                    </a:p>
                  </a:txBody>
                  <a:tcPr marL="0" marR="0" marT="0" marB="0" anchor="b">
                    <a:noFill/>
                  </a:tcPr>
                </a:tc>
                <a:tc>
                  <a:txBody>
                    <a:bodyPr/>
                    <a:lstStyle/>
                    <a:p>
                      <a:pPr algn="ctr" fontAlgn="b"/>
                      <a:r>
                        <a:rPr lang="es-MX" sz="1400" b="1" u="none" strike="noStrike" dirty="0"/>
                        <a:t> </a:t>
                      </a:r>
                      <a:endParaRPr lang="es-MX" sz="1400" b="1" i="0" u="none" strike="noStrike" dirty="0">
                        <a:solidFill>
                          <a:srgbClr val="000000"/>
                        </a:solidFill>
                        <a:latin typeface="Calibri"/>
                      </a:endParaRPr>
                    </a:p>
                  </a:txBody>
                  <a:tcPr marL="0" marR="0" marT="0" marB="0" anchor="b">
                    <a:noFill/>
                  </a:tcPr>
                </a:tc>
              </a:tr>
              <a:tr h="231585">
                <a:tc gridSpan="2">
                  <a:txBody>
                    <a:bodyPr/>
                    <a:lstStyle/>
                    <a:p>
                      <a:pPr algn="ctr" fontAlgn="ctr"/>
                      <a:endParaRPr lang="es-MX" sz="1400" b="1" u="none" strike="noStrike" dirty="0" smtClean="0">
                        <a:effectLst>
                          <a:outerShdw blurRad="38100" dist="38100" dir="2700000" algn="tl">
                            <a:srgbClr val="000000">
                              <a:alpha val="43137"/>
                            </a:srgbClr>
                          </a:outerShdw>
                        </a:effectLst>
                      </a:endParaRPr>
                    </a:p>
                    <a:p>
                      <a:pPr algn="ctr" fontAlgn="ctr"/>
                      <a:r>
                        <a:rPr lang="es-MX" sz="1400" b="1" u="none" strike="noStrike" dirty="0" smtClean="0">
                          <a:effectLst>
                            <a:outerShdw blurRad="38100" dist="38100" dir="2700000" algn="tl">
                              <a:srgbClr val="000000">
                                <a:alpha val="43137"/>
                              </a:srgbClr>
                            </a:outerShdw>
                          </a:effectLst>
                        </a:rPr>
                        <a:t>TOTAL </a:t>
                      </a:r>
                      <a:r>
                        <a:rPr lang="es-MX" sz="1400" b="1" u="none" strike="noStrike" dirty="0">
                          <a:effectLst>
                            <a:outerShdw blurRad="38100" dist="38100" dir="2700000" algn="tl">
                              <a:srgbClr val="000000">
                                <a:alpha val="43137"/>
                              </a:srgbClr>
                            </a:outerShdw>
                          </a:effectLst>
                        </a:rPr>
                        <a:t>INVERSION</a:t>
                      </a:r>
                      <a:endParaRPr lang="es-MX"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solidFill>
                      <a:srgbClr val="000000">
                        <a:alpha val="30196"/>
                      </a:srgbClr>
                    </a:solidFill>
                  </a:tcPr>
                </a:tc>
                <a:tc hMerge="1">
                  <a:txBody>
                    <a:bodyPr/>
                    <a:lstStyle/>
                    <a:p>
                      <a:endParaRPr lang="es-MX"/>
                    </a:p>
                  </a:txBody>
                  <a:tcPr/>
                </a:tc>
                <a:tc>
                  <a:txBody>
                    <a:bodyPr/>
                    <a:lstStyle/>
                    <a:p>
                      <a:pPr algn="ctr" fontAlgn="b"/>
                      <a:r>
                        <a:rPr lang="es-MX" sz="1400" b="1" u="none" strike="noStrike" dirty="0">
                          <a:effectLst>
                            <a:outerShdw blurRad="38100" dist="38100" dir="2700000" algn="tl">
                              <a:srgbClr val="000000">
                                <a:alpha val="43137"/>
                              </a:srgbClr>
                            </a:outerShdw>
                          </a:effectLst>
                        </a:rPr>
                        <a:t>74,500,000.00</a:t>
                      </a:r>
                      <a:endParaRPr lang="es-MX"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b">
                    <a:solidFill>
                      <a:srgbClr val="000000">
                        <a:alpha val="30196"/>
                      </a:srgbClr>
                    </a:solidFill>
                  </a:tcPr>
                </a:tc>
                <a:tc>
                  <a:txBody>
                    <a:bodyPr/>
                    <a:lstStyle/>
                    <a:p>
                      <a:pPr algn="ctr" fontAlgn="b"/>
                      <a:r>
                        <a:rPr lang="es-MX" sz="1400" b="1" u="none" strike="noStrike" dirty="0">
                          <a:effectLst>
                            <a:outerShdw blurRad="38100" dist="38100" dir="2700000" algn="tl">
                              <a:srgbClr val="000000">
                                <a:alpha val="43137"/>
                              </a:srgbClr>
                            </a:outerShdw>
                          </a:effectLst>
                        </a:rPr>
                        <a:t>44,500,000.00</a:t>
                      </a:r>
                      <a:endParaRPr lang="es-MX"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b">
                    <a:solidFill>
                      <a:srgbClr val="000000">
                        <a:alpha val="30196"/>
                      </a:srgbClr>
                    </a:solidFill>
                  </a:tcPr>
                </a:tc>
                <a:tc>
                  <a:txBody>
                    <a:bodyPr/>
                    <a:lstStyle/>
                    <a:p>
                      <a:pPr algn="ctr" fontAlgn="b"/>
                      <a:r>
                        <a:rPr lang="es-MX" sz="1400" b="1" u="none" strike="noStrike" dirty="0">
                          <a:effectLst>
                            <a:outerShdw blurRad="38100" dist="38100" dir="2700000" algn="tl">
                              <a:srgbClr val="000000">
                                <a:alpha val="43137"/>
                              </a:srgbClr>
                            </a:outerShdw>
                          </a:effectLst>
                        </a:rPr>
                        <a:t>20,000,000.00</a:t>
                      </a:r>
                      <a:endParaRPr lang="es-MX"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b">
                    <a:solidFill>
                      <a:srgbClr val="000000">
                        <a:alpha val="30196"/>
                      </a:srgbClr>
                    </a:solidFill>
                  </a:tcPr>
                </a:tc>
                <a:tc>
                  <a:txBody>
                    <a:bodyPr/>
                    <a:lstStyle/>
                    <a:p>
                      <a:pPr algn="ctr" fontAlgn="b"/>
                      <a:r>
                        <a:rPr lang="es-MX" sz="1400" b="1" u="none" strike="noStrike" dirty="0">
                          <a:effectLst>
                            <a:outerShdw blurRad="38100" dist="38100" dir="2700000" algn="tl">
                              <a:srgbClr val="000000">
                                <a:alpha val="43137"/>
                              </a:srgbClr>
                            </a:outerShdw>
                          </a:effectLst>
                        </a:rPr>
                        <a:t>10,000,000.00</a:t>
                      </a:r>
                      <a:endParaRPr lang="es-MX"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b">
                    <a:solidFill>
                      <a:srgbClr val="000000">
                        <a:alpha val="30196"/>
                      </a:srgbClr>
                    </a:solidFill>
                  </a:tcPr>
                </a:tc>
              </a:tr>
            </a:tbl>
          </a:graphicData>
        </a:graphic>
      </p:graphicFrame>
      <p:sp>
        <p:nvSpPr>
          <p:cNvPr id="4" name="1 Título"/>
          <p:cNvSpPr txBox="1">
            <a:spLocks/>
          </p:cNvSpPr>
          <p:nvPr/>
        </p:nvSpPr>
        <p:spPr>
          <a:xfrm>
            <a:off x="457200" y="274638"/>
            <a:ext cx="8229600" cy="1143000"/>
          </a:xfrm>
          <a:prstGeom prst="rect">
            <a:avLst/>
          </a:prstGeom>
        </p:spPr>
        <p:txBody>
          <a:bodyPr>
            <a:normAutofit fontScale="90000" lnSpcReduction="20000"/>
          </a:bodyPr>
          <a:lstStyle/>
          <a:p>
            <a:pPr algn="ctr" fontAlgn="auto">
              <a:spcAft>
                <a:spcPts val="0"/>
              </a:spcAft>
              <a:defRPr/>
            </a:pPr>
            <a:r>
              <a:rPr lang="es-MX" sz="4400" b="1">
                <a:latin typeface="+mj-lt"/>
                <a:ea typeface="+mj-ea"/>
                <a:cs typeface="+mj-cs"/>
              </a:rPr>
              <a:t>QUE SE VA HACER EN INFRAESTRUCTURA 2010 SECTUR</a:t>
            </a:r>
            <a:endParaRPr lang="es-MX" sz="4400" b="1" dirty="0">
              <a:latin typeface="+mj-lt"/>
              <a:ea typeface="+mj-ea"/>
              <a:cs typeface="+mj-cs"/>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descr="1A.jpg"/>
          <p:cNvPicPr>
            <a:picLocks noChangeAspect="1"/>
          </p:cNvPicPr>
          <p:nvPr/>
        </p:nvPicPr>
        <p:blipFill>
          <a:blip r:embed="rId2"/>
          <a:srcRect/>
          <a:stretch>
            <a:fillRect/>
          </a:stretch>
        </p:blipFill>
        <p:spPr bwMode="auto">
          <a:xfrm>
            <a:off x="1428750" y="2143125"/>
            <a:ext cx="3000375" cy="4525963"/>
          </a:xfrm>
          <a:prstGeom prst="rect">
            <a:avLst/>
          </a:prstGeom>
          <a:noFill/>
          <a:ln w="9525">
            <a:noFill/>
            <a:miter lim="800000"/>
            <a:headEnd/>
            <a:tailEnd/>
          </a:ln>
        </p:spPr>
      </p:pic>
      <p:pic>
        <p:nvPicPr>
          <p:cNvPr id="3" name="Marcador de contenido 3" descr="DSC02012.jpg"/>
          <p:cNvPicPr>
            <a:picLocks noChangeAspect="1"/>
          </p:cNvPicPr>
          <p:nvPr/>
        </p:nvPicPr>
        <p:blipFill>
          <a:blip r:embed="rId3"/>
          <a:srcRect/>
          <a:stretch>
            <a:fillRect/>
          </a:stretch>
        </p:blipFill>
        <p:spPr bwMode="auto">
          <a:xfrm>
            <a:off x="5143500" y="714375"/>
            <a:ext cx="3394075" cy="4525963"/>
          </a:xfrm>
          <a:prstGeom prst="rect">
            <a:avLst/>
          </a:prstGeom>
          <a:noFill/>
          <a:ln w="9525">
            <a:noFill/>
            <a:miter lim="800000"/>
            <a:headEnd/>
            <a:tailEnd/>
          </a:ln>
        </p:spPr>
      </p:pic>
      <p:sp>
        <p:nvSpPr>
          <p:cNvPr id="4" name="3 CuadroTexto"/>
          <p:cNvSpPr txBox="1">
            <a:spLocks noChangeArrowheads="1"/>
          </p:cNvSpPr>
          <p:nvPr/>
        </p:nvSpPr>
        <p:spPr bwMode="auto">
          <a:xfrm>
            <a:off x="1571625" y="928688"/>
            <a:ext cx="2428875" cy="523875"/>
          </a:xfrm>
          <a:prstGeom prst="rect">
            <a:avLst/>
          </a:prstGeom>
          <a:solidFill>
            <a:srgbClr val="595959">
              <a:alpha val="39999"/>
            </a:srgbClr>
          </a:solidFill>
          <a:ln w="9525">
            <a:noFill/>
            <a:miter lim="800000"/>
            <a:headEnd/>
            <a:tailEnd/>
          </a:ln>
        </p:spPr>
        <p:txBody>
          <a:bodyPr>
            <a:spAutoFit/>
          </a:bodyPr>
          <a:lstStyle/>
          <a:p>
            <a:pPr algn="ctr"/>
            <a:r>
              <a:rPr lang="es-MX" sz="2800">
                <a:latin typeface="Calibri" pitchFamily="34" charset="0"/>
              </a:rPr>
              <a:t>CATEDRAL</a:t>
            </a:r>
            <a:endParaRPr lang="es-ES" sz="2800">
              <a:latin typeface="Calibri"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rabajos en Santo Domingo01.JPG"/>
          <p:cNvPicPr>
            <a:picLocks noChangeAspect="1"/>
          </p:cNvPicPr>
          <p:nvPr/>
        </p:nvPicPr>
        <p:blipFill>
          <a:blip r:embed="rId2"/>
          <a:stretch>
            <a:fillRect/>
          </a:stretch>
        </p:blipFill>
        <p:spPr>
          <a:xfrm>
            <a:off x="0" y="2500306"/>
            <a:ext cx="5433445" cy="3627442"/>
          </a:xfrm>
          <a:prstGeom prst="rect">
            <a:avLst/>
          </a:prstGeom>
          <a:ln>
            <a:noFill/>
          </a:ln>
          <a:effectLst>
            <a:softEdge rad="112500"/>
          </a:effectLst>
        </p:spPr>
      </p:pic>
      <p:pic>
        <p:nvPicPr>
          <p:cNvPr id="3" name="2 Imagen" descr="Trabajos en Santo Domingo03.JPG"/>
          <p:cNvPicPr>
            <a:picLocks noChangeAspect="1"/>
          </p:cNvPicPr>
          <p:nvPr/>
        </p:nvPicPr>
        <p:blipFill>
          <a:blip r:embed="rId3"/>
          <a:stretch>
            <a:fillRect/>
          </a:stretch>
        </p:blipFill>
        <p:spPr>
          <a:xfrm>
            <a:off x="5572132" y="642918"/>
            <a:ext cx="3237585" cy="4850636"/>
          </a:xfrm>
          <a:prstGeom prst="rect">
            <a:avLst/>
          </a:prstGeom>
          <a:ln>
            <a:noFill/>
          </a:ln>
          <a:effectLst>
            <a:softEdge rad="112500"/>
          </a:effectLst>
        </p:spPr>
      </p:pic>
      <p:sp>
        <p:nvSpPr>
          <p:cNvPr id="4" name="3 CuadroTexto"/>
          <p:cNvSpPr txBox="1">
            <a:spLocks noChangeArrowheads="1"/>
          </p:cNvSpPr>
          <p:nvPr/>
        </p:nvSpPr>
        <p:spPr bwMode="auto">
          <a:xfrm>
            <a:off x="1357313" y="1071563"/>
            <a:ext cx="3286125" cy="523875"/>
          </a:xfrm>
          <a:prstGeom prst="rect">
            <a:avLst/>
          </a:prstGeom>
          <a:solidFill>
            <a:srgbClr val="595959">
              <a:alpha val="39999"/>
            </a:srgbClr>
          </a:solidFill>
          <a:ln w="9525">
            <a:noFill/>
            <a:miter lim="800000"/>
            <a:headEnd/>
            <a:tailEnd/>
          </a:ln>
        </p:spPr>
        <p:txBody>
          <a:bodyPr>
            <a:spAutoFit/>
          </a:bodyPr>
          <a:lstStyle/>
          <a:p>
            <a:pPr algn="ctr"/>
            <a:r>
              <a:rPr lang="es-MX" sz="2800">
                <a:latin typeface="Calibri" pitchFamily="34" charset="0"/>
              </a:rPr>
              <a:t>SANTO DOMINGO</a:t>
            </a:r>
            <a:endParaRPr lang="es-ES" sz="2800">
              <a:latin typeface="Calibri"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MX" sz="3100" dirty="0" smtClean="0"/>
              <a:t/>
            </a:r>
            <a:br>
              <a:rPr lang="es-MX" sz="3100" dirty="0" smtClean="0"/>
            </a:br>
            <a:r>
              <a:rPr lang="es-MX" sz="3100" b="1" dirty="0" smtClean="0"/>
              <a:t>ACCIONES  RELEVANTES PARA FORTALECER LA INFRESTRUCTURA</a:t>
            </a:r>
            <a:endParaRPr lang="es-MX" dirty="0"/>
          </a:p>
        </p:txBody>
      </p:sp>
      <p:sp>
        <p:nvSpPr>
          <p:cNvPr id="36866" name="3 Marcador de contenido"/>
          <p:cNvSpPr>
            <a:spLocks noGrp="1"/>
          </p:cNvSpPr>
          <p:nvPr>
            <p:ph sz="half" idx="2"/>
          </p:nvPr>
        </p:nvSpPr>
        <p:spPr>
          <a:xfrm>
            <a:off x="457200" y="2174875"/>
            <a:ext cx="7472363" cy="3951288"/>
          </a:xfrm>
        </p:spPr>
        <p:txBody>
          <a:bodyPr/>
          <a:lstStyle/>
          <a:p>
            <a:pPr algn="just">
              <a:buFont typeface="Arial" charset="0"/>
              <a:buNone/>
            </a:pPr>
            <a:r>
              <a:rPr lang="es-MX" sz="2000" b="1" i="1" smtClean="0"/>
              <a:t>  Capacitación y Cultura Turística </a:t>
            </a:r>
          </a:p>
          <a:p>
            <a:pPr algn="just">
              <a:buFont typeface="Wingdings" pitchFamily="2" charset="2"/>
              <a:buChar char="§"/>
            </a:pPr>
            <a:r>
              <a:rPr lang="es-MX" sz="2000" smtClean="0"/>
              <a:t>Permite la profesionalización de las y los prestadores de servicio  turísticos, elevando la calidad  y ser más competitivos. Con un total de </a:t>
            </a:r>
            <a:r>
              <a:rPr lang="es-MX" sz="2000" b="1" i="1" smtClean="0"/>
              <a:t>9,822 personas</a:t>
            </a:r>
            <a:r>
              <a:rPr lang="es-MX" sz="2000" smtClean="0"/>
              <a:t>, 6384 mujeres y 3438 hombres.</a:t>
            </a:r>
          </a:p>
          <a:p>
            <a:pPr algn="just">
              <a:buFont typeface="Wingdings" pitchFamily="2" charset="2"/>
              <a:buChar char="§"/>
            </a:pPr>
            <a:endParaRPr lang="es-MX" sz="2000" i="1" smtClean="0"/>
          </a:p>
          <a:p>
            <a:pPr algn="just">
              <a:buFont typeface="Arial" charset="0"/>
              <a:buNone/>
            </a:pPr>
            <a:endParaRPr lang="es-MX" sz="2000" i="1" smtClean="0"/>
          </a:p>
          <a:p>
            <a:pPr algn="just">
              <a:buFont typeface="Arial" charset="0"/>
              <a:buNone/>
            </a:pPr>
            <a:r>
              <a:rPr lang="es-MX" sz="2000" i="1" smtClean="0"/>
              <a:t> </a:t>
            </a:r>
            <a:r>
              <a:rPr lang="es-MX" sz="2000" b="1" i="1" smtClean="0"/>
              <a:t>Promoción Nacional e Internacional</a:t>
            </a:r>
          </a:p>
          <a:p>
            <a:pPr algn="just">
              <a:buFont typeface="Wingdings" pitchFamily="2" charset="2"/>
              <a:buChar char="§"/>
            </a:pPr>
            <a:r>
              <a:rPr lang="es-MX" sz="2000" smtClean="0"/>
              <a:t>Ha permitido el desarrollo del segmento de turismo de negocios y promocionar el destino a un mercado más amplio, con una inversión de </a:t>
            </a:r>
            <a:r>
              <a:rPr lang="es-MX" sz="2000" b="1" smtClean="0"/>
              <a:t>157’250,000.00  destacando: Premios “Oye” 2008, Plácido Domingo y Foro de Cambio Climático, todos ellos eventos de  talla internacional.</a:t>
            </a:r>
            <a:endParaRPr lang="es-MX" sz="2000" smtClean="0"/>
          </a:p>
          <a:p>
            <a:pPr algn="just">
              <a:buFont typeface="Arial" charset="0"/>
              <a:buNone/>
            </a:pPr>
            <a:r>
              <a:rPr lang="es-MX" sz="4400" b="1" smtClean="0"/>
              <a:t> </a:t>
            </a:r>
            <a:endParaRPr lang="es-MX" sz="4400" smtClean="0"/>
          </a:p>
          <a:p>
            <a:pPr algn="just">
              <a:buFont typeface="Arial" charset="0"/>
              <a:buNone/>
            </a:pPr>
            <a:r>
              <a:rPr lang="es-MX" smtClean="0"/>
              <a:t> </a:t>
            </a:r>
          </a:p>
          <a:p>
            <a:endParaRPr lang="es-MX" smtClean="0"/>
          </a:p>
        </p:txBody>
      </p:sp>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r>
              <a:rPr lang="es-MX" sz="3200" smtClean="0"/>
              <a:t/>
            </a:r>
            <a:br>
              <a:rPr lang="es-MX" sz="3200" smtClean="0"/>
            </a:br>
            <a:endParaRPr lang="es-MX" sz="3200" smtClean="0"/>
          </a:p>
        </p:txBody>
      </p:sp>
      <p:sp>
        <p:nvSpPr>
          <p:cNvPr id="37890" name="3 Marcador de contenido"/>
          <p:cNvSpPr>
            <a:spLocks noGrp="1"/>
          </p:cNvSpPr>
          <p:nvPr>
            <p:ph sz="half" idx="2"/>
          </p:nvPr>
        </p:nvSpPr>
        <p:spPr>
          <a:xfrm>
            <a:off x="214313" y="571500"/>
            <a:ext cx="8115300" cy="4697413"/>
          </a:xfrm>
        </p:spPr>
        <p:txBody>
          <a:bodyPr/>
          <a:lstStyle/>
          <a:p>
            <a:pPr>
              <a:buFont typeface="Arial" charset="0"/>
              <a:buNone/>
            </a:pPr>
            <a:r>
              <a:rPr lang="es-MX" b="1" smtClean="0"/>
              <a:t>        </a:t>
            </a:r>
            <a:endParaRPr lang="es-MX" sz="5200" i="1" smtClean="0"/>
          </a:p>
          <a:p>
            <a:pPr>
              <a:buFont typeface="Arial" charset="0"/>
              <a:buNone/>
            </a:pPr>
            <a:endParaRPr lang="es-MX" smtClean="0"/>
          </a:p>
          <a:p>
            <a:r>
              <a:rPr lang="es-MX" smtClean="0"/>
              <a:t>.</a:t>
            </a:r>
          </a:p>
          <a:p>
            <a:pPr>
              <a:buFont typeface="Arial" charset="0"/>
              <a:buNone/>
            </a:pPr>
            <a:endParaRPr lang="es-MX" smtClean="0"/>
          </a:p>
          <a:p>
            <a:endParaRPr lang="es-MX" smtClean="0"/>
          </a:p>
        </p:txBody>
      </p:sp>
      <p:sp>
        <p:nvSpPr>
          <p:cNvPr id="37891" name="4 CuadroTexto"/>
          <p:cNvSpPr txBox="1">
            <a:spLocks noChangeArrowheads="1"/>
          </p:cNvSpPr>
          <p:nvPr/>
        </p:nvSpPr>
        <p:spPr bwMode="auto">
          <a:xfrm>
            <a:off x="1000125" y="857250"/>
            <a:ext cx="7715250" cy="4862513"/>
          </a:xfrm>
          <a:prstGeom prst="rect">
            <a:avLst/>
          </a:prstGeom>
          <a:noFill/>
          <a:ln w="9525">
            <a:noFill/>
            <a:miter lim="800000"/>
            <a:headEnd/>
            <a:tailEnd/>
          </a:ln>
        </p:spPr>
        <p:txBody>
          <a:bodyPr>
            <a:spAutoFit/>
          </a:bodyPr>
          <a:lstStyle/>
          <a:p>
            <a:r>
              <a:rPr lang="es-MX" sz="2000" b="1" i="1">
                <a:latin typeface="Calibri" pitchFamily="34" charset="0"/>
              </a:rPr>
              <a:t> Desarrollo de Productos Turísticos</a:t>
            </a:r>
          </a:p>
          <a:p>
            <a:r>
              <a:rPr lang="es-MX">
                <a:latin typeface="Calibri" pitchFamily="34" charset="0"/>
              </a:rPr>
              <a:t>       Ha permitido la creación de 8 productos turísticos ampliando y diversificando la oferta turística.</a:t>
            </a:r>
          </a:p>
          <a:p>
            <a:pPr>
              <a:buFont typeface="Wingdings" pitchFamily="2" charset="2"/>
              <a:buChar char="§"/>
            </a:pPr>
            <a:r>
              <a:rPr lang="es-MX">
                <a:latin typeface="Calibri" pitchFamily="34" charset="0"/>
              </a:rPr>
              <a:t>Ruta del Mezcal en el Municipio de Pinos</a:t>
            </a:r>
          </a:p>
          <a:p>
            <a:pPr>
              <a:buFont typeface="Wingdings" pitchFamily="2" charset="2"/>
              <a:buChar char="§"/>
            </a:pPr>
            <a:r>
              <a:rPr lang="es-MX">
                <a:latin typeface="Calibri" pitchFamily="34" charset="0"/>
              </a:rPr>
              <a:t>Festival del Globo</a:t>
            </a:r>
          </a:p>
          <a:p>
            <a:pPr>
              <a:buFont typeface="Wingdings" pitchFamily="2" charset="2"/>
              <a:buChar char="§"/>
            </a:pPr>
            <a:r>
              <a:rPr lang="es-MX">
                <a:latin typeface="Calibri" pitchFamily="34" charset="0"/>
              </a:rPr>
              <a:t>Rancho la Jococa Ruta Taurina</a:t>
            </a:r>
          </a:p>
          <a:p>
            <a:pPr>
              <a:buFont typeface="Wingdings" pitchFamily="2" charset="2"/>
              <a:buChar char="§"/>
            </a:pPr>
            <a:r>
              <a:rPr lang="es-MX">
                <a:latin typeface="Calibri" pitchFamily="34" charset="0"/>
              </a:rPr>
              <a:t>Tirolesa 840 del Cerro de la Bufa</a:t>
            </a:r>
          </a:p>
          <a:p>
            <a:pPr>
              <a:buFont typeface="Wingdings" pitchFamily="2" charset="2"/>
              <a:buChar char="§"/>
            </a:pPr>
            <a:r>
              <a:rPr lang="es-MX">
                <a:latin typeface="Calibri" pitchFamily="34" charset="0"/>
              </a:rPr>
              <a:t>Compañía Cervecera de Zacatecas</a:t>
            </a:r>
          </a:p>
          <a:p>
            <a:pPr>
              <a:buFont typeface="Wingdings" pitchFamily="2" charset="2"/>
              <a:buChar char="§"/>
            </a:pPr>
            <a:r>
              <a:rPr lang="es-MX">
                <a:latin typeface="Calibri" pitchFamily="34" charset="0"/>
              </a:rPr>
              <a:t>Centro Eco turístico “El Manantial” Sierra de los Cardos</a:t>
            </a:r>
          </a:p>
          <a:p>
            <a:pPr>
              <a:buFont typeface="Wingdings" pitchFamily="2" charset="2"/>
              <a:buChar char="§"/>
            </a:pPr>
            <a:r>
              <a:rPr lang="es-MX">
                <a:latin typeface="Calibri" pitchFamily="34" charset="0"/>
              </a:rPr>
              <a:t>Cabalgatas</a:t>
            </a:r>
          </a:p>
          <a:p>
            <a:pPr>
              <a:buFont typeface="Wingdings" pitchFamily="2" charset="2"/>
              <a:buChar char="§"/>
            </a:pPr>
            <a:endParaRPr lang="es-MX">
              <a:latin typeface="Calibri" pitchFamily="34" charset="0"/>
            </a:endParaRPr>
          </a:p>
          <a:p>
            <a:pPr>
              <a:buFont typeface="Wingdings" pitchFamily="2" charset="2"/>
              <a:buChar char="§"/>
            </a:pPr>
            <a:endParaRPr lang="es-MX">
              <a:latin typeface="Calibri" pitchFamily="34" charset="0"/>
            </a:endParaRPr>
          </a:p>
          <a:p>
            <a:r>
              <a:rPr lang="es-MX" sz="2000" b="1" i="1">
                <a:latin typeface="Calibri" pitchFamily="34" charset="0"/>
              </a:rPr>
              <a:t>Planeación Estratégica</a:t>
            </a:r>
          </a:p>
          <a:p>
            <a:r>
              <a:rPr lang="es-MX">
                <a:latin typeface="Calibri" pitchFamily="34" charset="0"/>
              </a:rPr>
              <a:t>Creamos por primera vez el Programa Estatal de Desarrollo así como los Programas Municipales de Desarrollo Turístico de los municipios de Sombrerete, Jerez y el programa Regional de la Conurbación</a:t>
            </a:r>
          </a:p>
          <a:p>
            <a:r>
              <a:rPr lang="es-MX">
                <a:latin typeface="Calibri" pitchFamily="34" charset="0"/>
              </a:rPr>
              <a:t> Zacatecas – Guadalupe.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Rectángulo"/>
          <p:cNvSpPr>
            <a:spLocks noChangeArrowheads="1"/>
          </p:cNvSpPr>
          <p:nvPr/>
        </p:nvSpPr>
        <p:spPr bwMode="auto">
          <a:xfrm>
            <a:off x="1928813" y="1285875"/>
            <a:ext cx="5643562" cy="3140075"/>
          </a:xfrm>
          <a:prstGeom prst="rect">
            <a:avLst/>
          </a:prstGeom>
          <a:noFill/>
          <a:ln w="9525">
            <a:noFill/>
            <a:miter lim="800000"/>
            <a:headEnd/>
            <a:tailEnd/>
          </a:ln>
        </p:spPr>
        <p:txBody>
          <a:bodyPr>
            <a:spAutoFit/>
          </a:bodyPr>
          <a:lstStyle/>
          <a:p>
            <a:pPr algn="ctr"/>
            <a:r>
              <a:rPr lang="es-MX" sz="6600" b="1">
                <a:latin typeface="Calibri" pitchFamily="34" charset="0"/>
              </a:rPr>
              <a:t>¡GRACIAS </a:t>
            </a:r>
          </a:p>
          <a:p>
            <a:pPr algn="ctr"/>
            <a:r>
              <a:rPr lang="es-MX" sz="6600" b="1">
                <a:latin typeface="Calibri" pitchFamily="34" charset="0"/>
              </a:rPr>
              <a:t>POR SU ATENCIÓN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r>
              <a:rPr lang="es-MX" b="1" smtClean="0"/>
              <a:t>IMPACTO EN INFRESTRUCTURA </a:t>
            </a:r>
          </a:p>
        </p:txBody>
      </p:sp>
      <p:sp>
        <p:nvSpPr>
          <p:cNvPr id="3" name="2 Marcador de contenido"/>
          <p:cNvSpPr>
            <a:spLocks noGrp="1"/>
          </p:cNvSpPr>
          <p:nvPr>
            <p:ph idx="1"/>
          </p:nvPr>
        </p:nvSpPr>
        <p:spPr>
          <a:xfrm>
            <a:off x="428625" y="1857375"/>
            <a:ext cx="8143875" cy="4043363"/>
          </a:xfrm>
        </p:spPr>
        <p:txBody>
          <a:bodyPr rtlCol="0">
            <a:normAutofit fontScale="32500" lnSpcReduction="20000"/>
          </a:bodyPr>
          <a:lstStyle/>
          <a:p>
            <a:pPr algn="just" fontAlgn="auto">
              <a:spcAft>
                <a:spcPts val="0"/>
              </a:spcAft>
              <a:buFont typeface="Wingdings" pitchFamily="2" charset="2"/>
              <a:buChar char="§"/>
              <a:defRPr/>
            </a:pPr>
            <a:r>
              <a:rPr lang="es-MX" sz="9600" dirty="0" smtClean="0"/>
              <a:t>La inversion en infraestructura es un detonante de un círculo virtuoso, da fomento a la actividad económica,  genera mas y mejores empleos y se constituye en un pilar del bienestar social. </a:t>
            </a:r>
          </a:p>
          <a:p>
            <a:pPr algn="just" fontAlgn="auto">
              <a:spcAft>
                <a:spcPts val="0"/>
              </a:spcAft>
              <a:buFont typeface="Wingdings" pitchFamily="2" charset="2"/>
              <a:buChar char="§"/>
              <a:defRPr/>
            </a:pPr>
            <a:endParaRPr lang="es-MX" sz="9600" dirty="0" smtClean="0"/>
          </a:p>
          <a:p>
            <a:pPr algn="just" fontAlgn="auto">
              <a:spcAft>
                <a:spcPts val="0"/>
              </a:spcAft>
              <a:buFont typeface="Wingdings" pitchFamily="2" charset="2"/>
              <a:buChar char="§"/>
              <a:defRPr/>
            </a:pPr>
            <a:r>
              <a:rPr lang="es-MX" sz="9600" dirty="0" smtClean="0"/>
              <a:t>Encamina la economía a su recuperación plena, hacia el crecimiento integral y equilibrado y  el desarrollo con equidad. </a:t>
            </a:r>
          </a:p>
          <a:p>
            <a:pPr fontAlgn="auto">
              <a:spcAft>
                <a:spcPts val="0"/>
              </a:spcAft>
              <a:buFont typeface="Arial" pitchFamily="34" charset="0"/>
              <a:buChar char="•"/>
              <a:defRPr/>
            </a:pPr>
            <a:endParaRPr lang="es-MX" dirty="0"/>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endParaRPr lang="es-MX" smtClean="0"/>
          </a:p>
        </p:txBody>
      </p:sp>
      <p:sp>
        <p:nvSpPr>
          <p:cNvPr id="17410" name="3 Marcador de contenido"/>
          <p:cNvSpPr>
            <a:spLocks noGrp="1"/>
          </p:cNvSpPr>
          <p:nvPr>
            <p:ph sz="half" idx="2"/>
          </p:nvPr>
        </p:nvSpPr>
        <p:spPr>
          <a:xfrm>
            <a:off x="457200" y="1785938"/>
            <a:ext cx="8258175" cy="4340225"/>
          </a:xfrm>
        </p:spPr>
        <p:txBody>
          <a:bodyPr/>
          <a:lstStyle/>
          <a:p>
            <a:pPr algn="just">
              <a:buFont typeface="Wingdings" pitchFamily="2" charset="2"/>
              <a:buChar char="§"/>
            </a:pPr>
            <a:r>
              <a:rPr lang="es-MX" sz="2800" b="1" smtClean="0"/>
              <a:t>A través del programa  de infraestructura turística </a:t>
            </a:r>
            <a:r>
              <a:rPr lang="es-MX" sz="2800" smtClean="0"/>
              <a:t> implementado por el Gobierno del Estado en coordinación con instancias federales y municipales, en los últimos 5 años se ha logrado ejercer  una inversión de </a:t>
            </a:r>
            <a:r>
              <a:rPr lang="es-MX" sz="2800" b="1" i="1" smtClean="0"/>
              <a:t>$1,000,000,000 </a:t>
            </a:r>
            <a:r>
              <a:rPr lang="es-MX" sz="2800" smtClean="0"/>
              <a:t>millones de pesos, beneficiando a más de 800,000 personas, </a:t>
            </a:r>
            <a:r>
              <a:rPr lang="es-MX" sz="2800" b="1" i="1" smtClean="0"/>
              <a:t>13 veces </a:t>
            </a:r>
            <a:r>
              <a:rPr lang="es-MX" sz="2800" smtClean="0"/>
              <a:t>más que la administración anterior.</a:t>
            </a:r>
          </a:p>
          <a:p>
            <a:pPr algn="just"/>
            <a:endParaRPr lang="es-MX" sz="2800" smtClean="0"/>
          </a:p>
          <a:p>
            <a:endParaRPr lang="es-MX" sz="3600" smtClean="0"/>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MX" b="1" dirty="0" smtClean="0"/>
              <a:t>INFRAESTRUCTURA COMO EFECTO MULTIPLICADOR </a:t>
            </a:r>
            <a:endParaRPr lang="es-MX" b="1" dirty="0"/>
          </a:p>
        </p:txBody>
      </p:sp>
      <p:sp>
        <p:nvSpPr>
          <p:cNvPr id="3" name="2 Marcador de texto"/>
          <p:cNvSpPr>
            <a:spLocks noGrp="1"/>
          </p:cNvSpPr>
          <p:nvPr>
            <p:ph type="body" idx="1"/>
          </p:nvPr>
        </p:nvSpPr>
        <p:spPr>
          <a:xfrm>
            <a:off x="4143375" y="1785938"/>
            <a:ext cx="4040188" cy="639762"/>
          </a:xfrm>
          <a:solidFill>
            <a:schemeClr val="tx1">
              <a:lumMod val="65000"/>
              <a:lumOff val="35000"/>
              <a:alpha val="30196"/>
            </a:schemeClr>
          </a:solidFill>
        </p:spPr>
        <p:txBody>
          <a:bodyPr rtlCol="0">
            <a:normAutofit/>
          </a:bodyPr>
          <a:lstStyle/>
          <a:p>
            <a:pPr algn="ctr" fontAlgn="auto">
              <a:spcAft>
                <a:spcPts val="0"/>
              </a:spcAft>
              <a:buFont typeface="Arial" pitchFamily="34" charset="0"/>
              <a:buNone/>
              <a:defRPr/>
            </a:pPr>
            <a:r>
              <a:rPr lang="es-MX" dirty="0" smtClean="0"/>
              <a:t>PALACIO DE CONVENCIONES</a:t>
            </a:r>
            <a:endParaRPr lang="es-MX" dirty="0"/>
          </a:p>
        </p:txBody>
      </p:sp>
      <p:sp>
        <p:nvSpPr>
          <p:cNvPr id="4" name="3 Marcador de contenido"/>
          <p:cNvSpPr>
            <a:spLocks noGrp="1"/>
          </p:cNvSpPr>
          <p:nvPr>
            <p:ph sz="half" idx="2"/>
          </p:nvPr>
        </p:nvSpPr>
        <p:spPr>
          <a:xfrm>
            <a:off x="642938" y="2500313"/>
            <a:ext cx="7543800" cy="3951287"/>
          </a:xfrm>
        </p:spPr>
        <p:txBody>
          <a:bodyPr rtlCol="0">
            <a:normAutofit fontScale="70000" lnSpcReduction="20000"/>
          </a:bodyPr>
          <a:lstStyle/>
          <a:p>
            <a:pPr algn="just" fontAlgn="auto">
              <a:spcAft>
                <a:spcPts val="0"/>
              </a:spcAft>
              <a:buFont typeface="Arial" pitchFamily="34" charset="0"/>
              <a:buNone/>
              <a:defRPr/>
            </a:pPr>
            <a:r>
              <a:rPr lang="es-MX" sz="2600" dirty="0" smtClean="0"/>
              <a:t>       Ejemplo contundente del impacto es el Palacio de  Convenciones,  como obra de gran envergadura  que permite  albergar a más de </a:t>
            </a:r>
            <a:r>
              <a:rPr lang="es-MX" sz="2600" b="1" i="1" dirty="0" smtClean="0"/>
              <a:t>5,000 personas</a:t>
            </a:r>
            <a:r>
              <a:rPr lang="es-MX" sz="2600" dirty="0" smtClean="0"/>
              <a:t>,  con el cual a partir de su inauguración, se han llevado acabo mas de </a:t>
            </a:r>
            <a:r>
              <a:rPr lang="es-MX" sz="2600" b="1" i="1" dirty="0" smtClean="0"/>
              <a:t>20 importantes eventos</a:t>
            </a:r>
            <a:r>
              <a:rPr lang="es-MX" sz="2600" dirty="0" smtClean="0"/>
              <a:t>, con la participación de </a:t>
            </a:r>
            <a:r>
              <a:rPr lang="es-MX" sz="2600" b="1" i="1" dirty="0" smtClean="0"/>
              <a:t>35,000 personas </a:t>
            </a:r>
            <a:r>
              <a:rPr lang="es-MX" sz="2600" dirty="0" smtClean="0"/>
              <a:t>aproximadamente en los que destacan: </a:t>
            </a:r>
            <a:r>
              <a:rPr lang="es-MX" sz="2600" i="1" dirty="0" smtClean="0"/>
              <a:t>Congreso de AMPROFEC, Conferencia Internacional </a:t>
            </a:r>
            <a:r>
              <a:rPr lang="es-MX" sz="2600" i="1" dirty="0" err="1" smtClean="0"/>
              <a:t>Hispanic</a:t>
            </a:r>
            <a:r>
              <a:rPr lang="es-MX" sz="2600" i="1" dirty="0" smtClean="0"/>
              <a:t> Meeting </a:t>
            </a:r>
            <a:r>
              <a:rPr lang="es-MX" sz="2600" i="1" dirty="0" err="1" smtClean="0"/>
              <a:t>Planners</a:t>
            </a:r>
            <a:r>
              <a:rPr lang="es-MX" sz="2600" i="1" dirty="0" smtClean="0"/>
              <a:t>, Conferencia de Cambio Climático, Congreso de médicos generales, anestesistas, etc</a:t>
            </a:r>
            <a:r>
              <a:rPr lang="es-MX" sz="2600" dirty="0" smtClean="0"/>
              <a:t>. Asimismo, cuenta ya con varios congresos, convenciones comprometidos  para los </a:t>
            </a:r>
            <a:r>
              <a:rPr lang="es-MX" sz="2600" b="1" dirty="0" smtClean="0"/>
              <a:t>próximos 2 años </a:t>
            </a:r>
            <a:r>
              <a:rPr lang="es-MX" sz="2600" dirty="0" smtClean="0"/>
              <a:t>en los que destacan, </a:t>
            </a:r>
            <a:r>
              <a:rPr lang="es-MX" sz="2600" i="1" dirty="0" smtClean="0"/>
              <a:t>Congreso de INFONAVIT, congreso Nacional de  Diabetes, Congreso Nacional de Bioquímica Clínica, Congreso de HERBALIFE, Congreso de Ingenieros topógrafos, entre otros</a:t>
            </a:r>
            <a:r>
              <a:rPr lang="es-MX" sz="2600" dirty="0" smtClean="0"/>
              <a:t>. </a:t>
            </a:r>
          </a:p>
          <a:p>
            <a:pPr algn="just" fontAlgn="auto">
              <a:spcAft>
                <a:spcPts val="0"/>
              </a:spcAft>
              <a:buFont typeface="Arial" pitchFamily="34" charset="0"/>
              <a:buNone/>
              <a:defRPr/>
            </a:pPr>
            <a:r>
              <a:rPr lang="es-MX" sz="2600" dirty="0" smtClean="0"/>
              <a:t>       Estos eventos contribuirán, al </a:t>
            </a:r>
            <a:r>
              <a:rPr lang="es-MX" sz="2600" b="1" dirty="0" smtClean="0"/>
              <a:t>incremento de la ocupación </a:t>
            </a:r>
            <a:r>
              <a:rPr lang="es-MX" sz="2600" dirty="0" smtClean="0"/>
              <a:t>en por lo menos </a:t>
            </a:r>
            <a:r>
              <a:rPr lang="es-MX" sz="2600" b="1" dirty="0" smtClean="0"/>
              <a:t>8 puntos porcentuales</a:t>
            </a:r>
            <a:r>
              <a:rPr lang="es-MX" sz="2600" dirty="0" smtClean="0"/>
              <a:t>, representando una </a:t>
            </a:r>
            <a:r>
              <a:rPr lang="es-MX" sz="2600" b="1" i="1" dirty="0" smtClean="0"/>
              <a:t>derrama de 150 </a:t>
            </a:r>
            <a:r>
              <a:rPr lang="es-MX" sz="2600" dirty="0" smtClean="0"/>
              <a:t>millones de pesos con un total de 103,712 cuartos ocupados más. </a:t>
            </a:r>
          </a:p>
          <a:p>
            <a:pPr fontAlgn="auto">
              <a:spcAft>
                <a:spcPts val="0"/>
              </a:spcAft>
              <a:buFont typeface="Arial" pitchFamily="34" charset="0"/>
              <a:buNone/>
              <a:defRPr/>
            </a:pPr>
            <a:endParaRPr lang="es-MX"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lacio02.jpg"/>
          <p:cNvPicPr>
            <a:picLocks noChangeAspect="1"/>
          </p:cNvPicPr>
          <p:nvPr/>
        </p:nvPicPr>
        <p:blipFill>
          <a:blip r:embed="rId2"/>
          <a:srcRect/>
          <a:stretch>
            <a:fillRect/>
          </a:stretch>
        </p:blipFill>
        <p:spPr bwMode="auto">
          <a:xfrm>
            <a:off x="1500188" y="642938"/>
            <a:ext cx="6210300" cy="4143375"/>
          </a:xfrm>
          <a:prstGeom prst="rect">
            <a:avLst/>
          </a:prstGeom>
          <a:noFill/>
          <a:ln w="9525">
            <a:noFill/>
            <a:miter lim="800000"/>
            <a:headEnd/>
            <a:tailEnd/>
          </a:ln>
        </p:spPr>
      </p:pic>
      <p:pic>
        <p:nvPicPr>
          <p:cNvPr id="6" name="5 Imagen" descr="Palacio04.jpg"/>
          <p:cNvPicPr>
            <a:picLocks noChangeAspect="1"/>
          </p:cNvPicPr>
          <p:nvPr/>
        </p:nvPicPr>
        <p:blipFill>
          <a:blip r:embed="rId3"/>
          <a:srcRect/>
          <a:stretch>
            <a:fillRect/>
          </a:stretch>
        </p:blipFill>
        <p:spPr bwMode="auto">
          <a:xfrm>
            <a:off x="1357313" y="642938"/>
            <a:ext cx="6378575" cy="4256087"/>
          </a:xfrm>
          <a:prstGeom prst="rect">
            <a:avLst/>
          </a:prstGeom>
          <a:noFill/>
          <a:ln w="9525">
            <a:noFill/>
            <a:miter lim="800000"/>
            <a:headEnd/>
            <a:tailEnd/>
          </a:ln>
        </p:spPr>
      </p:pic>
      <p:pic>
        <p:nvPicPr>
          <p:cNvPr id="8" name="7 Imagen" descr="Fachada Pal.jpg"/>
          <p:cNvPicPr>
            <a:picLocks noChangeAspect="1"/>
          </p:cNvPicPr>
          <p:nvPr/>
        </p:nvPicPr>
        <p:blipFill>
          <a:blip r:embed="rId4"/>
          <a:srcRect/>
          <a:stretch>
            <a:fillRect/>
          </a:stretch>
        </p:blipFill>
        <p:spPr bwMode="auto">
          <a:xfrm>
            <a:off x="1357313" y="642938"/>
            <a:ext cx="6651625" cy="4429125"/>
          </a:xfrm>
          <a:prstGeom prst="rect">
            <a:avLst/>
          </a:prstGeom>
          <a:noFill/>
          <a:ln w="9525">
            <a:noFill/>
            <a:miter lim="800000"/>
            <a:headEnd/>
            <a:tailEnd/>
          </a:ln>
        </p:spPr>
      </p:pic>
      <p:sp>
        <p:nvSpPr>
          <p:cNvPr id="5" name="4 Rectángulo"/>
          <p:cNvSpPr>
            <a:spLocks noChangeArrowheads="1"/>
          </p:cNvSpPr>
          <p:nvPr/>
        </p:nvSpPr>
        <p:spPr bwMode="auto">
          <a:xfrm>
            <a:off x="500063" y="5286375"/>
            <a:ext cx="3478212" cy="400050"/>
          </a:xfrm>
          <a:prstGeom prst="rect">
            <a:avLst/>
          </a:prstGeom>
          <a:solidFill>
            <a:srgbClr val="595959">
              <a:alpha val="39999"/>
            </a:srgbClr>
          </a:solidFill>
          <a:ln w="9525">
            <a:noFill/>
            <a:miter lim="800000"/>
            <a:headEnd/>
            <a:tailEnd/>
          </a:ln>
        </p:spPr>
        <p:txBody>
          <a:bodyPr>
            <a:spAutoFit/>
          </a:bodyPr>
          <a:lstStyle/>
          <a:p>
            <a:pPr algn="ctr"/>
            <a:r>
              <a:rPr lang="es-MX" sz="2000" b="1">
                <a:latin typeface="Calibri" pitchFamily="34" charset="0"/>
              </a:rPr>
              <a:t>Palacio de  Convenciones</a:t>
            </a:r>
            <a:endParaRPr lang="es-ES" sz="2800" b="1">
              <a:latin typeface="Calibri" pitchFamily="34" charset="0"/>
            </a:endParaRPr>
          </a:p>
        </p:txBody>
      </p:sp>
      <p:pic>
        <p:nvPicPr>
          <p:cNvPr id="7" name="6 Imagen" descr="Fachada Pal.jpg"/>
          <p:cNvPicPr>
            <a:picLocks noChangeAspect="1"/>
          </p:cNvPicPr>
          <p:nvPr/>
        </p:nvPicPr>
        <p:blipFill>
          <a:blip r:embed="rId4"/>
          <a:srcRect/>
          <a:stretch>
            <a:fillRect/>
          </a:stretch>
        </p:blipFill>
        <p:spPr bwMode="auto">
          <a:xfrm>
            <a:off x="428625" y="500063"/>
            <a:ext cx="8154988" cy="542925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30" presetClass="emph" presetSubtype="0" fill="hold" nodeType="afterEffect">
                                  <p:stCondLst>
                                    <p:cond delay="0"/>
                                  </p:stCondLst>
                                  <p:childTnLst>
                                    <p:animClr clrSpc="hsl" dir="cw">
                                      <p:cBhvr override="childStyle">
                                        <p:cTn id="10" dur="500" fill="hold"/>
                                        <p:tgtEl>
                                          <p:spTgt spid="4"/>
                                        </p:tgtEl>
                                        <p:attrNameLst>
                                          <p:attrName>style.color</p:attrName>
                                        </p:attrNameLst>
                                      </p:cBhvr>
                                      <p:by>
                                        <p:hsl h="0" s="12549" l="25098"/>
                                      </p:by>
                                    </p:animClr>
                                    <p:animClr clrSpc="hsl" dir="cw">
                                      <p:cBhvr>
                                        <p:cTn id="11" dur="500" fill="hold"/>
                                        <p:tgtEl>
                                          <p:spTgt spid="4"/>
                                        </p:tgtEl>
                                        <p:attrNameLst>
                                          <p:attrName>fillcolor</p:attrName>
                                        </p:attrNameLst>
                                      </p:cBhvr>
                                      <p:by>
                                        <p:hsl h="0" s="12549" l="25098"/>
                                      </p:by>
                                    </p:animClr>
                                    <p:animClr clrSpc="hsl" dir="cw">
                                      <p:cBhvr>
                                        <p:cTn id="12" dur="500" fill="hold"/>
                                        <p:tgtEl>
                                          <p:spTgt spid="4"/>
                                        </p:tgtEl>
                                        <p:attrNameLst>
                                          <p:attrName>stroke.color</p:attrName>
                                        </p:attrNameLst>
                                      </p:cBhvr>
                                      <p:by>
                                        <p:hsl h="0" s="12549" l="25098"/>
                                      </p:by>
                                    </p:animClr>
                                    <p:set>
                                      <p:cBhvr>
                                        <p:cTn id="13" dur="500" fill="hold"/>
                                        <p:tgtEl>
                                          <p:spTgt spid="4"/>
                                        </p:tgtEl>
                                        <p:attrNameLst>
                                          <p:attrName>fill.type</p:attrName>
                                        </p:attrNameLst>
                                      </p:cBhvr>
                                      <p:to>
                                        <p:strVal val="solid"/>
                                      </p:to>
                                    </p:set>
                                  </p:childTnLst>
                                </p:cTn>
                              </p:par>
                            </p:childTnLst>
                          </p:cTn>
                        </p:par>
                        <p:par>
                          <p:cTn id="14" fill="hold">
                            <p:stCondLst>
                              <p:cond delay="1500"/>
                            </p:stCondLst>
                            <p:childTnLst>
                              <p:par>
                                <p:cTn id="15" presetID="10" presetClass="exit" presetSubtype="0" fill="hold" nodeType="afterEffect">
                                  <p:stCondLst>
                                    <p:cond delay="0"/>
                                  </p:stCondLst>
                                  <p:childTnLst>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000"/>
                                        <p:tgtEl>
                                          <p:spTgt spid="5"/>
                                        </p:tgtEl>
                                      </p:cBhvr>
                                    </p:animEffect>
                                  </p:childTnLst>
                                </p:cTn>
                              </p:par>
                            </p:childTnLst>
                          </p:cTn>
                        </p:par>
                        <p:par>
                          <p:cTn id="24" fill="hold">
                            <p:stCondLst>
                              <p:cond delay="2500"/>
                            </p:stCondLst>
                            <p:childTnLst>
                              <p:par>
                                <p:cTn id="25" presetID="30" presetClass="emph" presetSubtype="0" fill="hold" nodeType="afterEffect">
                                  <p:stCondLst>
                                    <p:cond delay="0"/>
                                  </p:stCondLst>
                                  <p:childTnLst>
                                    <p:animClr clrSpc="hsl" dir="cw">
                                      <p:cBhvr override="childStyle">
                                        <p:cTn id="26" dur="500" fill="hold"/>
                                        <p:tgtEl>
                                          <p:spTgt spid="6"/>
                                        </p:tgtEl>
                                        <p:attrNameLst>
                                          <p:attrName>style.color</p:attrName>
                                        </p:attrNameLst>
                                      </p:cBhvr>
                                      <p:by>
                                        <p:hsl h="0" s="12549" l="25098"/>
                                      </p:by>
                                    </p:animClr>
                                    <p:animClr clrSpc="hsl" dir="cw">
                                      <p:cBhvr>
                                        <p:cTn id="27" dur="500" fill="hold"/>
                                        <p:tgtEl>
                                          <p:spTgt spid="6"/>
                                        </p:tgtEl>
                                        <p:attrNameLst>
                                          <p:attrName>fillcolor</p:attrName>
                                        </p:attrNameLst>
                                      </p:cBhvr>
                                      <p:by>
                                        <p:hsl h="0" s="12549" l="25098"/>
                                      </p:by>
                                    </p:animClr>
                                    <p:animClr clrSpc="hsl" dir="cw">
                                      <p:cBhvr>
                                        <p:cTn id="28" dur="500" fill="hold"/>
                                        <p:tgtEl>
                                          <p:spTgt spid="6"/>
                                        </p:tgtEl>
                                        <p:attrNameLst>
                                          <p:attrName>stroke.color</p:attrName>
                                        </p:attrNameLst>
                                      </p:cBhvr>
                                      <p:by>
                                        <p:hsl h="0" s="12549" l="25098"/>
                                      </p:by>
                                    </p:animClr>
                                    <p:set>
                                      <p:cBhvr>
                                        <p:cTn id="29" dur="500" fill="hold"/>
                                        <p:tgtEl>
                                          <p:spTgt spid="6"/>
                                        </p:tgtEl>
                                        <p:attrNameLst>
                                          <p:attrName>fill.type</p:attrName>
                                        </p:attrNameLst>
                                      </p:cBhvr>
                                      <p:to>
                                        <p:strVal val="solid"/>
                                      </p:to>
                                    </p:set>
                                  </p:childTnLst>
                                </p:cTn>
                              </p:par>
                            </p:childTnLst>
                          </p:cTn>
                        </p:par>
                        <p:par>
                          <p:cTn id="30" fill="hold">
                            <p:stCondLst>
                              <p:cond delay="3000"/>
                            </p:stCondLst>
                            <p:childTnLst>
                              <p:par>
                                <p:cTn id="31" presetID="10" presetClass="exit" presetSubtype="0" fill="hold" nodeType="afterEffect">
                                  <p:stCondLst>
                                    <p:cond delay="0"/>
                                  </p:stCondLst>
                                  <p:childTnLst>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5000"/>
                            </p:stCondLst>
                            <p:childTnLst>
                              <p:par>
                                <p:cTn id="38" presetID="6" presetClass="emph" presetSubtype="0" fill="hold" nodeType="afterEffect">
                                  <p:stCondLst>
                                    <p:cond delay="0"/>
                                  </p:stCondLst>
                                  <p:childTnLst>
                                    <p:animScale>
                                      <p:cBhvr>
                                        <p:cTn id="39" dur="1000" fill="hold"/>
                                        <p:tgtEl>
                                          <p:spTgt spid="8"/>
                                        </p:tgtEl>
                                      </p:cBhvr>
                                      <p:by x="130000" y="130000"/>
                                    </p:animScale>
                                  </p:childTnLst>
                                </p:cTn>
                              </p:par>
                            </p:childTnLst>
                          </p:cTn>
                        </p:par>
                        <p:par>
                          <p:cTn id="40" fill="hold">
                            <p:stCondLst>
                              <p:cond delay="6000"/>
                            </p:stCondLst>
                            <p:childTnLst>
                              <p:par>
                                <p:cTn id="41" presetID="10" presetClass="exit" presetSubtype="0" fill="hold" nodeType="afterEffect">
                                  <p:stCondLst>
                                    <p:cond delay="0"/>
                                  </p:stCondLst>
                                  <p:childTnLst>
                                    <p:animEffect transition="out" filter="fade">
                                      <p:cBhvr>
                                        <p:cTn id="42" dur="2000"/>
                                        <p:tgtEl>
                                          <p:spTgt spid="8"/>
                                        </p:tgtEl>
                                      </p:cBhvr>
                                    </p:animEffect>
                                    <p:set>
                                      <p:cBhvr>
                                        <p:cTn id="43" dur="1" fill="hold">
                                          <p:stCondLst>
                                            <p:cond delay="1999"/>
                                          </p:stCondLst>
                                        </p:cTn>
                                        <p:tgtEl>
                                          <p:spTgt spid="8"/>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r>
              <a:rPr lang="es-MX" sz="4000" b="1" smtClean="0"/>
              <a:t>LA INFRAESTRUCTURA COMO FACTOR DE RECUPERACIÓN</a:t>
            </a:r>
          </a:p>
        </p:txBody>
      </p:sp>
      <p:sp>
        <p:nvSpPr>
          <p:cNvPr id="5" name="4 Marcador de contenido"/>
          <p:cNvSpPr>
            <a:spLocks noGrp="1"/>
          </p:cNvSpPr>
          <p:nvPr>
            <p:ph idx="1"/>
          </p:nvPr>
        </p:nvSpPr>
        <p:spPr>
          <a:xfrm>
            <a:off x="785813" y="1643063"/>
            <a:ext cx="7286625" cy="4500562"/>
          </a:xfrm>
        </p:spPr>
        <p:txBody>
          <a:bodyPr rtlCol="0">
            <a:normAutofit fontScale="77500" lnSpcReduction="20000"/>
          </a:bodyPr>
          <a:lstStyle/>
          <a:p>
            <a:pPr algn="just" fontAlgn="auto">
              <a:spcAft>
                <a:spcPts val="0"/>
              </a:spcAft>
              <a:buFont typeface="Wingdings" pitchFamily="2" charset="2"/>
              <a:buChar char="q"/>
              <a:defRPr/>
            </a:pPr>
            <a:endParaRPr lang="es-MX" sz="2400" dirty="0" smtClean="0"/>
          </a:p>
          <a:p>
            <a:pPr marL="514350" indent="-514350" algn="just" fontAlgn="auto">
              <a:spcAft>
                <a:spcPts val="0"/>
              </a:spcAft>
              <a:buSzPct val="120000"/>
              <a:buFont typeface="Wingdings" pitchFamily="2" charset="2"/>
              <a:buChar char="§"/>
              <a:defRPr/>
            </a:pPr>
            <a:r>
              <a:rPr lang="es-MX" sz="3100" dirty="0" smtClean="0"/>
              <a:t>El Desarrollo de la infraestructura contribuye a la recuperación económica  a través de la realización de nuevos proyectos de inversión impulsando el </a:t>
            </a:r>
            <a:r>
              <a:rPr lang="es-MX" sz="3100" b="1" dirty="0" smtClean="0"/>
              <a:t>desarrollo regional.</a:t>
            </a:r>
          </a:p>
          <a:p>
            <a:pPr marL="514350" indent="-514350" algn="just" fontAlgn="auto">
              <a:spcAft>
                <a:spcPts val="0"/>
              </a:spcAft>
              <a:buSzPct val="120000"/>
              <a:buFont typeface="Wingdings" pitchFamily="2" charset="2"/>
              <a:buChar char="§"/>
              <a:defRPr/>
            </a:pPr>
            <a:endParaRPr lang="es-MX" sz="3100" dirty="0" smtClean="0"/>
          </a:p>
          <a:p>
            <a:pPr marL="514350" indent="-514350" algn="just" fontAlgn="auto">
              <a:spcAft>
                <a:spcPts val="0"/>
              </a:spcAft>
              <a:buSzPct val="120000"/>
              <a:buFont typeface="Wingdings" pitchFamily="2" charset="2"/>
              <a:buChar char="§"/>
              <a:defRPr/>
            </a:pPr>
            <a:r>
              <a:rPr lang="es-MX" sz="3100" dirty="0" smtClean="0"/>
              <a:t>Fortalece la integración económica del país , Estados y Regiones influyendo decisivamente  en el  nivel de </a:t>
            </a:r>
            <a:r>
              <a:rPr lang="es-MX" sz="3100" b="1" dirty="0" smtClean="0"/>
              <a:t>competitividad.</a:t>
            </a:r>
          </a:p>
          <a:p>
            <a:pPr marL="514350" indent="-514350" algn="just" fontAlgn="auto">
              <a:spcAft>
                <a:spcPts val="0"/>
              </a:spcAft>
              <a:buSzPct val="120000"/>
              <a:buFont typeface="Wingdings" pitchFamily="2" charset="2"/>
              <a:buChar char="§"/>
              <a:defRPr/>
            </a:pPr>
            <a:endParaRPr lang="es-MX" sz="3100" dirty="0" smtClean="0"/>
          </a:p>
          <a:p>
            <a:pPr marL="514350" indent="-514350" algn="just" fontAlgn="auto">
              <a:spcAft>
                <a:spcPts val="0"/>
              </a:spcAft>
              <a:buSzPct val="120000"/>
              <a:buFont typeface="Wingdings" pitchFamily="2" charset="2"/>
              <a:buChar char="§"/>
              <a:defRPr/>
            </a:pPr>
            <a:r>
              <a:rPr lang="es-MX" sz="3100" dirty="0" smtClean="0"/>
              <a:t>Ante una situación de crisis se abren mayores oportunidades para  que los sectores público y privado compartan el financiamiento, los riesgos y los beneficios de proyectos de infraestructura. </a:t>
            </a:r>
          </a:p>
          <a:p>
            <a:pPr fontAlgn="auto">
              <a:spcAft>
                <a:spcPts val="0"/>
              </a:spcAft>
              <a:buFont typeface="Arial" pitchFamily="34" charset="0"/>
              <a:buChar char="•"/>
              <a:defRPr/>
            </a:pPr>
            <a:endParaRPr lang="es-MX" sz="2400" dirty="0" smtClean="0"/>
          </a:p>
          <a:p>
            <a:pPr fontAlgn="auto">
              <a:spcAft>
                <a:spcPts val="0"/>
              </a:spcAft>
              <a:buFont typeface="Arial" pitchFamily="34" charset="0"/>
              <a:buChar char="•"/>
              <a:defRPr/>
            </a:pPr>
            <a:endParaRPr lang="es-MX" sz="2400" dirty="0"/>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Marcador de contenido"/>
          <p:cNvSpPr>
            <a:spLocks noGrp="1"/>
          </p:cNvSpPr>
          <p:nvPr>
            <p:ph idx="4294967295"/>
          </p:nvPr>
        </p:nvSpPr>
        <p:spPr>
          <a:xfrm>
            <a:off x="428625" y="428625"/>
            <a:ext cx="8501063" cy="5072063"/>
          </a:xfrm>
        </p:spPr>
        <p:txBody>
          <a:bodyPr/>
          <a:lstStyle/>
          <a:p>
            <a:pPr algn="ctr">
              <a:buFont typeface="Arial" charset="0"/>
              <a:buNone/>
            </a:pPr>
            <a:r>
              <a:rPr lang="es-MX" sz="5400" smtClean="0"/>
              <a:t> 	</a:t>
            </a:r>
            <a:r>
              <a:rPr lang="es-MX" b="1" smtClean="0"/>
              <a:t>La inversión </a:t>
            </a:r>
            <a:r>
              <a:rPr lang="es-MX" smtClean="0"/>
              <a:t>en infraestructura tiene un efecto sustancialmente  significativo en la reactivación de la economía y el empleo.</a:t>
            </a:r>
          </a:p>
          <a:p>
            <a:pPr>
              <a:buFont typeface="Wingdings" pitchFamily="2" charset="2"/>
              <a:buChar char="§"/>
            </a:pPr>
            <a:r>
              <a:rPr lang="es-MX" smtClean="0"/>
              <a:t>   </a:t>
            </a:r>
            <a:r>
              <a:rPr lang="es-MX" i="1" smtClean="0"/>
              <a:t>Estimula</a:t>
            </a:r>
            <a:r>
              <a:rPr lang="es-MX" smtClean="0"/>
              <a:t> de manera inmediata a industrias, para un desarrollo  regional equilibrado.</a:t>
            </a:r>
          </a:p>
          <a:p>
            <a:pPr>
              <a:buFont typeface="Wingdings" pitchFamily="2" charset="2"/>
              <a:buChar char="§"/>
            </a:pPr>
            <a:r>
              <a:rPr lang="es-MX" i="1" smtClean="0"/>
              <a:t>Genera </a:t>
            </a:r>
            <a:r>
              <a:rPr lang="es-MX" smtClean="0"/>
              <a:t>Servicios públicos más eficientes</a:t>
            </a:r>
            <a:r>
              <a:rPr lang="es-MX" i="1" smtClean="0"/>
              <a:t>, seguros y accesibles. </a:t>
            </a:r>
          </a:p>
          <a:p>
            <a:pPr>
              <a:buFont typeface="Wingdings" pitchFamily="2" charset="2"/>
              <a:buChar char="§"/>
            </a:pPr>
            <a:r>
              <a:rPr lang="es-MX" i="1" smtClean="0"/>
              <a:t>Da sustento </a:t>
            </a:r>
            <a:r>
              <a:rPr lang="es-MX" smtClean="0"/>
              <a:t>y permanencia al </a:t>
            </a:r>
            <a:r>
              <a:rPr lang="es-MX" i="1" smtClean="0"/>
              <a:t>crecimiento económico.</a:t>
            </a:r>
          </a:p>
          <a:p>
            <a:pPr algn="just">
              <a:buFont typeface="Wingdings" pitchFamily="2" charset="2"/>
              <a:buChar char="§"/>
            </a:pPr>
            <a:endParaRPr lang="es-MX" smtClean="0"/>
          </a:p>
          <a:p>
            <a:pPr algn="just">
              <a:buFont typeface="Wingdings" pitchFamily="2" charset="2"/>
              <a:buChar char="§"/>
            </a:pPr>
            <a:endParaRPr lang="es-MX" smtClean="0"/>
          </a:p>
        </p:txBody>
      </p:sp>
      <p:sp>
        <p:nvSpPr>
          <p:cNvPr id="8" name="7 Rectángulo"/>
          <p:cNvSpPr/>
          <p:nvPr/>
        </p:nvSpPr>
        <p:spPr>
          <a:xfrm>
            <a:off x="785813" y="357188"/>
            <a:ext cx="7715250" cy="1928812"/>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8 may 09 051"/>
          <p:cNvPicPr/>
          <p:nvPr/>
        </p:nvPicPr>
        <p:blipFill>
          <a:blip r:embed="rId2" cstate="print"/>
          <a:srcRect/>
          <a:stretch>
            <a:fillRect/>
          </a:stretch>
        </p:blipFill>
        <p:spPr bwMode="auto">
          <a:xfrm>
            <a:off x="0" y="357166"/>
            <a:ext cx="4429156" cy="3143272"/>
          </a:xfrm>
          <a:prstGeom prst="rect">
            <a:avLst/>
          </a:prstGeom>
          <a:ln>
            <a:noFill/>
          </a:ln>
          <a:effectLst>
            <a:softEdge rad="112500"/>
          </a:effectLst>
        </p:spPr>
      </p:pic>
      <p:pic>
        <p:nvPicPr>
          <p:cNvPr id="4" name="3 Imagen" descr="SP_A0837"/>
          <p:cNvPicPr/>
          <p:nvPr/>
        </p:nvPicPr>
        <p:blipFill>
          <a:blip r:embed="rId3" cstate="print"/>
          <a:srcRect/>
          <a:stretch>
            <a:fillRect/>
          </a:stretch>
        </p:blipFill>
        <p:spPr bwMode="auto">
          <a:xfrm>
            <a:off x="0" y="3571876"/>
            <a:ext cx="4429124" cy="3286124"/>
          </a:xfrm>
          <a:prstGeom prst="rect">
            <a:avLst/>
          </a:prstGeom>
          <a:ln>
            <a:noFill/>
          </a:ln>
          <a:effectLst>
            <a:softEdge rad="112500"/>
          </a:effectLst>
        </p:spPr>
      </p:pic>
      <p:sp>
        <p:nvSpPr>
          <p:cNvPr id="6" name="5 CuadroTexto"/>
          <p:cNvSpPr txBox="1">
            <a:spLocks noChangeArrowheads="1"/>
          </p:cNvSpPr>
          <p:nvPr/>
        </p:nvSpPr>
        <p:spPr bwMode="auto">
          <a:xfrm>
            <a:off x="3071813" y="3000375"/>
            <a:ext cx="1193800" cy="369888"/>
          </a:xfrm>
          <a:prstGeom prst="rect">
            <a:avLst/>
          </a:prstGeom>
          <a:solidFill>
            <a:srgbClr val="D9D9D9">
              <a:alpha val="50195"/>
            </a:srgbClr>
          </a:solidFill>
          <a:ln w="9525">
            <a:noFill/>
            <a:miter lim="800000"/>
            <a:headEnd/>
            <a:tailEnd/>
          </a:ln>
        </p:spPr>
        <p:txBody>
          <a:bodyPr wrap="none">
            <a:spAutoFit/>
          </a:bodyPr>
          <a:lstStyle/>
          <a:p>
            <a:r>
              <a:rPr lang="es-MX">
                <a:latin typeface="Calibri" pitchFamily="34" charset="0"/>
              </a:rPr>
              <a:t>Rio Florido</a:t>
            </a:r>
            <a:endParaRPr lang="es-ES">
              <a:latin typeface="Calibri" pitchFamily="34" charset="0"/>
            </a:endParaRPr>
          </a:p>
        </p:txBody>
      </p:sp>
      <p:sp>
        <p:nvSpPr>
          <p:cNvPr id="9" name="8 CuadroTexto"/>
          <p:cNvSpPr txBox="1">
            <a:spLocks noChangeArrowheads="1"/>
          </p:cNvSpPr>
          <p:nvPr/>
        </p:nvSpPr>
        <p:spPr bwMode="auto">
          <a:xfrm>
            <a:off x="2071688" y="6286500"/>
            <a:ext cx="2222500" cy="369888"/>
          </a:xfrm>
          <a:prstGeom prst="rect">
            <a:avLst/>
          </a:prstGeom>
          <a:solidFill>
            <a:srgbClr val="BFBFBF">
              <a:alpha val="50195"/>
            </a:srgbClr>
          </a:solidFill>
          <a:ln w="9525">
            <a:noFill/>
            <a:miter lim="800000"/>
            <a:headEnd/>
            <a:tailEnd/>
          </a:ln>
        </p:spPr>
        <p:txBody>
          <a:bodyPr wrap="none">
            <a:spAutoFit/>
          </a:bodyPr>
          <a:lstStyle/>
          <a:p>
            <a:r>
              <a:rPr lang="es-MX">
                <a:latin typeface="Calibri" pitchFamily="34" charset="0"/>
              </a:rPr>
              <a:t>Atotonilco, Valparaiso</a:t>
            </a:r>
            <a:endParaRPr lang="es-ES">
              <a:latin typeface="Calibri" pitchFamily="34" charset="0"/>
            </a:endParaRPr>
          </a:p>
        </p:txBody>
      </p:sp>
      <p:pic>
        <p:nvPicPr>
          <p:cNvPr id="10" name="9 Imagen" descr="05 jun 09 012"/>
          <p:cNvPicPr/>
          <p:nvPr/>
        </p:nvPicPr>
        <p:blipFill>
          <a:blip r:embed="rId4" cstate="print"/>
          <a:srcRect/>
          <a:stretch>
            <a:fillRect/>
          </a:stretch>
        </p:blipFill>
        <p:spPr bwMode="auto">
          <a:xfrm>
            <a:off x="4643438" y="3571876"/>
            <a:ext cx="4214842" cy="3071810"/>
          </a:xfrm>
          <a:prstGeom prst="rect">
            <a:avLst/>
          </a:prstGeom>
          <a:ln>
            <a:noFill/>
          </a:ln>
          <a:effectLst>
            <a:softEdge rad="112500"/>
          </a:effectLst>
        </p:spPr>
      </p:pic>
      <p:sp>
        <p:nvSpPr>
          <p:cNvPr id="11" name="10 CuadroTexto"/>
          <p:cNvSpPr txBox="1">
            <a:spLocks noChangeArrowheads="1"/>
          </p:cNvSpPr>
          <p:nvPr/>
        </p:nvSpPr>
        <p:spPr bwMode="auto">
          <a:xfrm>
            <a:off x="4714875" y="6286500"/>
            <a:ext cx="1843088" cy="369888"/>
          </a:xfrm>
          <a:prstGeom prst="rect">
            <a:avLst/>
          </a:prstGeom>
          <a:solidFill>
            <a:srgbClr val="BFBFBF">
              <a:alpha val="50195"/>
            </a:srgbClr>
          </a:solidFill>
          <a:ln w="9525">
            <a:noFill/>
            <a:miter lim="800000"/>
            <a:headEnd/>
            <a:tailEnd/>
          </a:ln>
        </p:spPr>
        <p:txBody>
          <a:bodyPr wrap="none">
            <a:spAutoFit/>
          </a:bodyPr>
          <a:lstStyle/>
          <a:p>
            <a:r>
              <a:rPr lang="es-MX">
                <a:latin typeface="Calibri" pitchFamily="34" charset="0"/>
              </a:rPr>
              <a:t>Plateros, Fresnillo</a:t>
            </a:r>
            <a:endParaRPr lang="es-ES">
              <a:latin typeface="Calibri" pitchFamily="34" charset="0"/>
            </a:endParaRPr>
          </a:p>
        </p:txBody>
      </p:sp>
      <p:pic>
        <p:nvPicPr>
          <p:cNvPr id="12" name="11 Imagen" descr="23 mar 09 023"/>
          <p:cNvPicPr/>
          <p:nvPr/>
        </p:nvPicPr>
        <p:blipFill>
          <a:blip r:embed="rId5" cstate="print"/>
          <a:srcRect/>
          <a:stretch>
            <a:fillRect/>
          </a:stretch>
        </p:blipFill>
        <p:spPr bwMode="auto">
          <a:xfrm>
            <a:off x="4515803" y="428604"/>
            <a:ext cx="4342477" cy="2857520"/>
          </a:xfrm>
          <a:prstGeom prst="rect">
            <a:avLst/>
          </a:prstGeom>
          <a:ln>
            <a:noFill/>
          </a:ln>
          <a:effectLst>
            <a:softEdge rad="112500"/>
          </a:effectLst>
        </p:spPr>
      </p:pic>
      <p:sp>
        <p:nvSpPr>
          <p:cNvPr id="7" name="6 CuadroTexto"/>
          <p:cNvSpPr txBox="1">
            <a:spLocks noChangeArrowheads="1"/>
          </p:cNvSpPr>
          <p:nvPr/>
        </p:nvSpPr>
        <p:spPr bwMode="auto">
          <a:xfrm>
            <a:off x="4429125" y="3000375"/>
            <a:ext cx="2493963" cy="369888"/>
          </a:xfrm>
          <a:prstGeom prst="rect">
            <a:avLst/>
          </a:prstGeom>
          <a:solidFill>
            <a:srgbClr val="D9D9D9">
              <a:alpha val="50195"/>
            </a:srgbClr>
          </a:solidFill>
          <a:ln w="9525">
            <a:noFill/>
            <a:miter lim="800000"/>
            <a:headEnd/>
            <a:tailEnd/>
          </a:ln>
        </p:spPr>
        <p:txBody>
          <a:bodyPr wrap="none">
            <a:spAutoFit/>
          </a:bodyPr>
          <a:lstStyle/>
          <a:p>
            <a:r>
              <a:rPr lang="es-MX">
                <a:latin typeface="Calibri" pitchFamily="34" charset="0"/>
              </a:rPr>
              <a:t>Centro histórico de Jerez</a:t>
            </a:r>
            <a:endParaRPr lang="es-ES">
              <a:latin typeface="Calibri" pitchFamily="34" charset="0"/>
            </a:endParaRPr>
          </a:p>
        </p:txBody>
      </p:sp>
    </p:spTree>
  </p:cSld>
  <p:clrMapOvr>
    <a:masterClrMapping/>
  </p:clrMapOvr>
  <p:transition advTm="2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967</Words>
  <Application>Microsoft Office PowerPoint</Application>
  <PresentationFormat>On-screen Show (4:3)</PresentationFormat>
  <Paragraphs>222</Paragraphs>
  <Slides>25</Slides>
  <Notes>0</Notes>
  <HiddenSlides>0</HiddenSlides>
  <MMClips>0</MMClips>
  <ScaleCrop>false</ScaleCrop>
  <HeadingPairs>
    <vt:vector size="6" baseType="variant">
      <vt:variant>
        <vt:lpstr>Fuentes usadas</vt:lpstr>
      </vt:variant>
      <vt:variant>
        <vt:i4>6</vt:i4>
      </vt:variant>
      <vt:variant>
        <vt:lpstr>Plantilla de diseño</vt:lpstr>
      </vt:variant>
      <vt:variant>
        <vt:i4>1</vt:i4>
      </vt:variant>
      <vt:variant>
        <vt:lpstr>Títulos de diapositiva</vt:lpstr>
      </vt:variant>
      <vt:variant>
        <vt:i4>25</vt:i4>
      </vt:variant>
    </vt:vector>
  </HeadingPairs>
  <TitlesOfParts>
    <vt:vector size="32" baseType="lpstr">
      <vt:lpstr>Calibri</vt:lpstr>
      <vt:lpstr>Arial</vt:lpstr>
      <vt:lpstr>Wingdings</vt:lpstr>
      <vt:lpstr>Lucida Sans Unicode</vt:lpstr>
      <vt:lpstr>Humnst777 Lt BT</vt:lpstr>
      <vt:lpstr>ＭＳ Ｐゴシック</vt:lpstr>
      <vt:lpstr>Tema de Office</vt:lpstr>
      <vt:lpstr>INFRAESTRUCTURA  TURÍSTICA EN EL ESTADO DE ZACATECAS</vt:lpstr>
      <vt:lpstr>INTRODUCCIÓN</vt:lpstr>
      <vt:lpstr>IMPACTO EN INFRESTRUCTURA </vt:lpstr>
      <vt:lpstr>Diapositiva 4</vt:lpstr>
      <vt:lpstr>INFRAESTRUCTURA COMO EFECTO MULTIPLICADOR </vt:lpstr>
      <vt:lpstr>Diapositiva 6</vt:lpstr>
      <vt:lpstr>LA INFRAESTRUCTURA COMO FACTOR DE RECUPERACIÓN</vt:lpstr>
      <vt:lpstr>Diapositiva 8</vt:lpstr>
      <vt:lpstr>Diapositiva 9</vt:lpstr>
      <vt:lpstr>QUE  HEMOS HECHO EN INFRAESTRUCTURA</vt:lpstr>
      <vt:lpstr>Diapositiva 11</vt:lpstr>
      <vt:lpstr>INVERSIÓN EN INFRAESTRUCTURA 2004-2009</vt:lpstr>
      <vt:lpstr>INVERSIÓN EN INFRAESTRUCTURA</vt:lpstr>
      <vt:lpstr>OTROS PROYECTOS ESTRATEGICOS</vt:lpstr>
      <vt:lpstr>Diapositiva 15</vt:lpstr>
      <vt:lpstr>OTROS PROYECTOS ESTRATEGICOS</vt:lpstr>
      <vt:lpstr>Diapositiva 17</vt:lpstr>
      <vt:lpstr>Diapositiva 18</vt:lpstr>
      <vt:lpstr>Diapositiva 19</vt:lpstr>
      <vt:lpstr>Diapositiva 20</vt:lpstr>
      <vt:lpstr>Diapositiva 21</vt:lpstr>
      <vt:lpstr>Diapositiva 22</vt:lpstr>
      <vt:lpstr> ACCIONES  RELEVANTES PARA FORTALECER LA INFRESTRUCTURA</vt:lpstr>
      <vt:lpstr> </vt:lpstr>
      <vt:lpstr>Diapositiva 25</vt:lpstr>
    </vt:vector>
  </TitlesOfParts>
  <Company>Gobierno del Estado de Zacatecas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Secretaria de Turismo</dc:creator>
  <cp:lastModifiedBy>LAPTOP PORTOS</cp:lastModifiedBy>
  <cp:revision>91</cp:revision>
  <dcterms:created xsi:type="dcterms:W3CDTF">2009-11-24T01:12:43Z</dcterms:created>
  <dcterms:modified xsi:type="dcterms:W3CDTF">2009-11-26T15:39:20Z</dcterms:modified>
</cp:coreProperties>
</file>