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32" r:id="rId2"/>
  </p:sldMasterIdLst>
  <p:notesMasterIdLst>
    <p:notesMasterId r:id="rId14"/>
  </p:notesMasterIdLst>
  <p:sldIdLst>
    <p:sldId id="364" r:id="rId3"/>
    <p:sldId id="446" r:id="rId4"/>
    <p:sldId id="375" r:id="rId5"/>
    <p:sldId id="378" r:id="rId6"/>
    <p:sldId id="379" r:id="rId7"/>
    <p:sldId id="447" r:id="rId8"/>
    <p:sldId id="448" r:id="rId9"/>
    <p:sldId id="450" r:id="rId10"/>
    <p:sldId id="387" r:id="rId11"/>
    <p:sldId id="417" r:id="rId12"/>
    <p:sldId id="445" r:id="rId13"/>
  </p:sldIdLst>
  <p:sldSz cx="9144000" cy="6858000" type="screen4x3"/>
  <p:notesSz cx="7102475" cy="93884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3E3E3"/>
    <a:srgbClr val="B8CCE4"/>
    <a:srgbClr val="EC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99712" autoAdjust="0"/>
  </p:normalViewPr>
  <p:slideViewPr>
    <p:cSldViewPr>
      <p:cViewPr>
        <p:scale>
          <a:sx n="96" d="100"/>
          <a:sy n="96" d="100"/>
        </p:scale>
        <p:origin x="-2058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drigo.pe&#241;a\Documents\Rodrigo%20Pe&#241;a%20Aguirre\reporte%20SHCP\2013\1.3.16%20Medio%20ambiente\ejecuci&#243;n%20de%20presupuesto%20CONAGU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MX" sz="1800" b="1" i="0" baseline="0" dirty="0">
                <a:effectLst/>
                <a:latin typeface="Century Gothic" panose="020B0502020202020204" pitchFamily="34" charset="0"/>
              </a:rPr>
              <a:t>Avance de Inversión Física de </a:t>
            </a:r>
            <a:endParaRPr lang="es-MX" sz="1800" b="1" i="0" baseline="0" dirty="0" smtClean="0">
              <a:effectLst/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s-MX" sz="1800" b="1" i="0" baseline="0" dirty="0" smtClean="0">
                <a:effectLst/>
                <a:latin typeface="Century Gothic" panose="020B0502020202020204" pitchFamily="34" charset="0"/>
              </a:rPr>
              <a:t>CONAGUA</a:t>
            </a:r>
            <a:r>
              <a:rPr lang="es-MX" sz="1800" b="0" i="0" baseline="0" dirty="0" smtClean="0">
                <a:effectLst/>
                <a:latin typeface="Century Gothic" panose="020B0502020202020204" pitchFamily="34" charset="0"/>
              </a:rPr>
              <a:t> </a:t>
            </a:r>
            <a:r>
              <a:rPr lang="es-MX" sz="1800" b="1" i="0" baseline="0" dirty="0" smtClean="0">
                <a:effectLst/>
                <a:latin typeface="Century Gothic" panose="020B0502020202020204" pitchFamily="34" charset="0"/>
              </a:rPr>
              <a:t>2013 </a:t>
            </a:r>
            <a:r>
              <a:rPr lang="es-MX" sz="1200" b="1" i="0" baseline="0" dirty="0" smtClean="0">
                <a:effectLst/>
                <a:latin typeface="Century Gothic" panose="020B0502020202020204" pitchFamily="34" charset="0"/>
              </a:rPr>
              <a:t>(mdp)</a:t>
            </a:r>
            <a:endParaRPr lang="es-MX" dirty="0">
              <a:effectLst/>
              <a:latin typeface="Century Gothic" panose="020B0502020202020204" pitchFamily="34" charset="0"/>
            </a:endParaRPr>
          </a:p>
        </c:rich>
      </c:tx>
      <c:layout/>
      <c:overlay val="0"/>
    </c:title>
    <c:autoTitleDeleted val="0"/>
    <c:view3D>
      <c:rotX val="20"/>
      <c:rotY val="30"/>
      <c:depthPercent val="100"/>
      <c:rAngAx val="1"/>
    </c:view3D>
    <c:floor>
      <c:thickness val="0"/>
    </c:floor>
    <c:sideWall>
      <c:thickness val="0"/>
      <c:spPr>
        <a:solidFill>
          <a:schemeClr val="bg1">
            <a:lumMod val="85000"/>
            <a:alpha val="77000"/>
          </a:schemeClr>
        </a:solidFill>
        <a:ln>
          <a:noFill/>
        </a:ln>
      </c:spPr>
    </c:sideWall>
    <c:backWall>
      <c:thickness val="0"/>
      <c:spPr>
        <a:solidFill>
          <a:schemeClr val="bg1">
            <a:lumMod val="85000"/>
            <a:alpha val="77000"/>
          </a:schemeClr>
        </a:solidFill>
        <a:ln>
          <a:noFill/>
        </a:ln>
      </c:spPr>
    </c:backWall>
    <c:plotArea>
      <c:layout>
        <c:manualLayout>
          <c:layoutTarget val="inner"/>
          <c:xMode val="edge"/>
          <c:yMode val="edge"/>
          <c:x val="6.4435305468449972E-2"/>
          <c:y val="0.2232629511748607"/>
          <c:w val="0.98282591725214674"/>
          <c:h val="0.591465754598529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ORIGINAL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elete val="1"/>
          </c:dLbls>
          <c:cat>
            <c:strRef>
              <c:f>Hoja1!$A$2:$A$12</c:f>
              <c:strCache>
                <c:ptCount val="11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</c:strCache>
            </c:strRef>
          </c:cat>
          <c:val>
            <c:numRef>
              <c:f>Hoja1!$B$2:$B$12</c:f>
              <c:numCache>
                <c:formatCode>General</c:formatCode>
                <c:ptCount val="11"/>
                <c:pt idx="0" formatCode="#,##0.0">
                  <c:v>15460.556715000001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MODIFICADO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latin typeface="Century Gothic" panose="020B0502020202020204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Hoja1!$A$2:$A$12</c:f>
              <c:strCache>
                <c:ptCount val="11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</c:strCache>
            </c:strRef>
          </c:cat>
          <c:val>
            <c:numRef>
              <c:f>Hoja1!$C$2:$C$12</c:f>
              <c:numCache>
                <c:formatCode>#,##0.0</c:formatCode>
                <c:ptCount val="11"/>
                <c:pt idx="0">
                  <c:v>15460.958678000001</c:v>
                </c:pt>
                <c:pt idx="1">
                  <c:v>15460.958678000001</c:v>
                </c:pt>
                <c:pt idx="2">
                  <c:v>14351.505215949999</c:v>
                </c:pt>
                <c:pt idx="3">
                  <c:v>14458.060505000001</c:v>
                </c:pt>
                <c:pt idx="4">
                  <c:v>14402.443807109999</c:v>
                </c:pt>
                <c:pt idx="5">
                  <c:v>13409.84629623</c:v>
                </c:pt>
                <c:pt idx="6">
                  <c:v>13846.85269412</c:v>
                </c:pt>
                <c:pt idx="7">
                  <c:v>13829.290105289998</c:v>
                </c:pt>
                <c:pt idx="8">
                  <c:v>13236.036660989999</c:v>
                </c:pt>
                <c:pt idx="9">
                  <c:v>10366.936072779999</c:v>
                </c:pt>
                <c:pt idx="10">
                  <c:v>10366.936072779999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EJERCIDO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latin typeface="Century Gothic" panose="020B0502020202020204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Hoja1!$A$2:$A$12</c:f>
              <c:strCache>
                <c:ptCount val="11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</c:strCache>
            </c:strRef>
          </c:cat>
          <c:val>
            <c:numRef>
              <c:f>Hoja1!$D$2:$D$12</c:f>
              <c:numCache>
                <c:formatCode>#,##0.0</c:formatCode>
                <c:ptCount val="11"/>
                <c:pt idx="0" formatCode="General">
                  <c:v>0</c:v>
                </c:pt>
                <c:pt idx="1">
                  <c:v>61.305922350000003</c:v>
                </c:pt>
                <c:pt idx="2">
                  <c:v>287.78748802999996</c:v>
                </c:pt>
                <c:pt idx="3">
                  <c:v>683.23528084000009</c:v>
                </c:pt>
                <c:pt idx="4">
                  <c:v>1582.13382125</c:v>
                </c:pt>
                <c:pt idx="5">
                  <c:v>1916.5795804899999</c:v>
                </c:pt>
                <c:pt idx="6">
                  <c:v>2464.8881148299997</c:v>
                </c:pt>
                <c:pt idx="7">
                  <c:v>2912.1311957900002</c:v>
                </c:pt>
                <c:pt idx="8">
                  <c:v>3696.4762940200003</c:v>
                </c:pt>
                <c:pt idx="9">
                  <c:v>5045.5382998300011</c:v>
                </c:pt>
                <c:pt idx="10">
                  <c:v>7265.1658311600013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28050176"/>
        <c:axId val="28051712"/>
        <c:axId val="0"/>
      </c:bar3DChart>
      <c:catAx>
        <c:axId val="280501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800" b="1">
                <a:latin typeface="Century Gothic" panose="020B0502020202020204" pitchFamily="34" charset="0"/>
              </a:defRPr>
            </a:pPr>
            <a:endParaRPr lang="es-MX"/>
          </a:p>
        </c:txPr>
        <c:crossAx val="28051712"/>
        <c:crosses val="autoZero"/>
        <c:auto val="1"/>
        <c:lblAlgn val="ctr"/>
        <c:lblOffset val="100"/>
        <c:noMultiLvlLbl val="0"/>
      </c:catAx>
      <c:valAx>
        <c:axId val="280517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Century Gothic" panose="020B0502020202020204" pitchFamily="34" charset="0"/>
                  </a:defRPr>
                </a:pPr>
                <a:r>
                  <a:rPr lang="en-US" dirty="0">
                    <a:latin typeface="Century Gothic" panose="020B0502020202020204" pitchFamily="34" charset="0"/>
                  </a:rPr>
                  <a:t>Milllones de Pesos</a:t>
                </a:r>
              </a:p>
            </c:rich>
          </c:tx>
          <c:layout>
            <c:manualLayout>
              <c:xMode val="edge"/>
              <c:yMode val="edge"/>
              <c:x val="5.1178028975886229E-4"/>
              <c:y val="0.39119611540727706"/>
            </c:manualLayout>
          </c:layout>
          <c:overlay val="0"/>
        </c:title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Century Gothic" panose="020B0502020202020204" pitchFamily="34" charset="0"/>
              </a:defRPr>
            </a:pPr>
            <a:endParaRPr lang="es-MX"/>
          </a:p>
        </c:txPr>
        <c:crossAx val="280501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563790591749802"/>
          <c:y val="0.92598201944106007"/>
          <c:w val="0.36354472084432071"/>
          <c:h val="6.012964609989211E-2"/>
        </c:manualLayout>
      </c:layout>
      <c:overlay val="0"/>
      <c:txPr>
        <a:bodyPr/>
        <a:lstStyle/>
        <a:p>
          <a:pPr>
            <a:defRPr>
              <a:latin typeface="Century Gothic" panose="020B0502020202020204" pitchFamily="34" charset="0"/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14282-06CA-499A-A704-CAD5992B9482}" type="datetimeFigureOut">
              <a:rPr lang="es-MX" smtClean="0"/>
              <a:pPr/>
              <a:t>11/03/2014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DAE6A-976F-4C72-A6FE-F32A1CE09A32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7847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48CE6-4CB6-4985-B291-812B86D9C197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16819-A79C-4A35-9792-C38ADBE688E8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1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5E6EC-E0A7-43E4-82AA-7480FBB98631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62A32-7498-40EE-923E-0681ACE0BF19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315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3C6D7-B7D7-46F5-8ACB-3CC27FE98A10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8B724-A78F-4872-BB97-553DEDD7B264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32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852CB-25E0-497C-9BB6-8ECBBBA1509F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C84D5-E938-4801-BDEC-382632A9D1D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5414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1E6E9-664B-4E9D-B248-D077B9D2B542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BDDF0-E267-451A-B5F9-CDCCF25F27C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9871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BAE0F-F41E-4095-9923-3487FB77F417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47A82-A81B-4D97-B138-47D65094CFF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76981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CC3E9-39C7-40C1-9EED-8124EC36866C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23C07-50CD-4788-98FE-DE71B647DFC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5001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FBBE4-E368-453F-B7AF-235DAAD17669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FA01-4D3A-4330-98CB-10CFA6B40DA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7798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600D9-2014-433C-BD63-074C9D1C5086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E275B-7014-4916-B420-690A7446C76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1004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5140F-B079-42F7-8E5A-CB03312332EF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61019-FDA0-435F-801E-13ECB71262D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3277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AEB38-7100-439D-AB1D-53EF6D1A27A2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E0C35-E10B-43B4-BB97-79C8394487C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302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2BAF2-6ACF-422C-B63B-23778A67C816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7318D-A070-4270-961B-2B791F4D5063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6991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98581-0F2B-4754-93A8-7314E86AFFC6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73D62-0E0D-4FA8-A055-B81DD1B4B63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489199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89D7-A01E-494A-A349-E968FA744EE6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62A08-C973-42EE-AD85-5B7C3CFDEAB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0457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675C9-24CF-4CF7-8E69-E7D9E18092CC}" type="datetimeFigureOut">
              <a:rPr lang="es-ES"/>
              <a:pPr>
                <a:defRPr/>
              </a:pPr>
              <a:t>11/03/2014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EEF8B-A88E-46F1-981A-C7ABBD8C871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029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2F880-CFD1-479C-AAE3-231914447B97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326B8-F1E7-4B80-8E5B-8AB8562C484D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3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731C3-5AFB-4F19-A8D9-BDA55F017825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B4842-61EC-4C66-B31F-675EA782E8EB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42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46849-90DC-4EC1-BE8B-D8CF461E9592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E612F-B1ED-446E-AB39-AE20B3B92F68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85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96888-206A-43B6-A707-C0494712607E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32B90-EF7E-4861-8C21-2CEAC37CA12A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13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E8901-3862-4C0A-A4E0-3C72A0AD30AF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6903E-D631-4EA9-8260-B6190BF853E8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29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ECBF7-D9B0-4568-B849-D0D29B71D01D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821F6-4C05-4934-B8B1-1D9347EB8490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68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02529-032F-4EE7-885E-90311DC2EE3F}" type="datetimeFigureOut">
              <a:rPr lang="es-ES">
                <a:solidFill>
                  <a:srgbClr val="FFFFFF"/>
                </a:solidFill>
              </a:rPr>
              <a:pPr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8DA90-BF2F-4E38-BC0F-AFDFF3ACEAD7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3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 b="1" i="0">
                <a:latin typeface="Baskerville Old Face" pitchFamily="18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9023665-4E5B-4A93-B0B3-9791C1C24A34}" type="datetimeFigureOut">
              <a:rPr lang="es-ES">
                <a:solidFill>
                  <a:srgbClr val="FFFFFF"/>
                </a:solidFill>
              </a:rPr>
              <a:pPr fontAlgn="base">
                <a:spcAft>
                  <a:spcPct val="0"/>
                </a:spcAft>
                <a:defRPr/>
              </a:pPr>
              <a:t>11/03/2014</a:t>
            </a:fld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 b="1" i="0">
                <a:latin typeface="Baskerville Old Face" pitchFamily="18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2054" name="Rectangle 7"/>
          <p:cNvSpPr>
            <a:spLocks noChangeArrowheads="1"/>
          </p:cNvSpPr>
          <p:nvPr userDrawn="1"/>
        </p:nvSpPr>
        <p:spPr bwMode="auto">
          <a:xfrm>
            <a:off x="0" y="6597650"/>
            <a:ext cx="9144000" cy="287338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fontAlgn="base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endParaRPr lang="es-MX" sz="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1144" name="Rectangle 8"/>
          <p:cNvSpPr>
            <a:spLocks noChangeArrowheads="1"/>
          </p:cNvSpPr>
          <p:nvPr userDrawn="1"/>
        </p:nvSpPr>
        <p:spPr bwMode="auto">
          <a:xfrm>
            <a:off x="0" y="6592888"/>
            <a:ext cx="9144000" cy="265112"/>
          </a:xfrm>
          <a:prstGeom prst="rect">
            <a:avLst/>
          </a:prstGeom>
          <a:gradFill rotWithShape="1">
            <a:gsLst>
              <a:gs pos="0">
                <a:srgbClr val="3366FF">
                  <a:gamma/>
                  <a:shade val="46275"/>
                  <a:invGamma/>
                </a:srgbClr>
              </a:gs>
              <a:gs pos="50000">
                <a:srgbClr val="3366FF"/>
              </a:gs>
              <a:gs pos="100000">
                <a:srgbClr val="3366FF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762000" fontAlgn="base">
              <a:spcBef>
                <a:spcPct val="0"/>
              </a:spcBef>
              <a:spcAft>
                <a:spcPct val="0"/>
              </a:spcAft>
              <a:defRPr/>
            </a:pPr>
            <a:endParaRPr lang="es-MX" sz="1200" b="1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ct val="50000"/>
              </a:spcBef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8B99A87B-3D8A-424A-BAF4-432ED8C49ABF}" type="slidenum">
              <a:rPr lang="es-MX" i="1">
                <a:solidFill>
                  <a:srgbClr val="000000">
                    <a:tint val="75000"/>
                  </a:srgbClr>
                </a:solidFill>
                <a:latin typeface="Arial Narrow" pitchFamily="34" charset="0"/>
              </a:rPr>
              <a:pPr fontAlgn="base">
                <a:spcAft>
                  <a:spcPct val="0"/>
                </a:spcAft>
                <a:defRPr/>
              </a:pPr>
              <a:t>‹Nº›</a:t>
            </a:fld>
            <a:endParaRPr lang="es-MX" i="1" dirty="0">
              <a:solidFill>
                <a:srgbClr val="000000">
                  <a:tint val="75000"/>
                </a:srgb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8E925B0-ADA6-4471-BC18-DD4C181465E1}" type="datetimeFigureOut">
              <a:rPr lang="es-ES"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11/03/2014</a:t>
            </a:fld>
            <a:endParaRPr lang="es-ES" dirty="0">
              <a:ea typeface="MS PGothic" pitchFamily="34" charset="-128"/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C326098-7F20-478A-8C18-11194B422C91}" type="slidenum">
              <a:rPr lang="es-ES"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 dirty="0">
              <a:ea typeface="MS PGothic" pitchFamily="34" charset="-128"/>
            </a:endParaRPr>
          </a:p>
        </p:txBody>
      </p:sp>
      <p:pic>
        <p:nvPicPr>
          <p:cNvPr id="1031" name="Imagen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25" y="5905500"/>
            <a:ext cx="97472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675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ítulo 2"/>
          <p:cNvSpPr>
            <a:spLocks noGrp="1"/>
          </p:cNvSpPr>
          <p:nvPr>
            <p:ph type="subTitle" idx="1"/>
          </p:nvPr>
        </p:nvSpPr>
        <p:spPr>
          <a:xfrm>
            <a:off x="1107116" y="1484784"/>
            <a:ext cx="6929765" cy="1296144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s-ES" sz="2800" b="1" dirty="0" smtClean="0">
                <a:latin typeface="Century Gothic" pitchFamily="34" charset="0"/>
              </a:rPr>
              <a:t>Análisis </a:t>
            </a:r>
            <a:r>
              <a:rPr lang="es-ES" sz="2800" b="1" dirty="0" smtClean="0">
                <a:latin typeface="Century Gothic" pitchFamily="34" charset="0"/>
              </a:rPr>
              <a:t>del </a:t>
            </a:r>
            <a:r>
              <a:rPr lang="es-ES" sz="2800" b="1" dirty="0" smtClean="0">
                <a:latin typeface="Century Gothic" pitchFamily="34" charset="0"/>
              </a:rPr>
              <a:t>Presupuesto de Egresos de la Federación para el Ejercicio Fiscal de 2014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504507" y="5405320"/>
            <a:ext cx="6166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latin typeface="Century Gothic" panose="020B0502020202020204" pitchFamily="34" charset="0"/>
              </a:rPr>
              <a:t>Cámara Mexicana de la Industria de la Construcción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3717" y="6188009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2014</a:t>
            </a:r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1432742" y="2996952"/>
            <a:ext cx="6278515" cy="545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2800" b="1" dirty="0" smtClean="0">
                <a:latin typeface="Century Gothic" pitchFamily="34" charset="0"/>
              </a:rPr>
              <a:t>Sector Hidráulico</a:t>
            </a:r>
          </a:p>
        </p:txBody>
      </p:sp>
      <p:grpSp>
        <p:nvGrpSpPr>
          <p:cNvPr id="5" name="4 Grupo"/>
          <p:cNvGrpSpPr/>
          <p:nvPr/>
        </p:nvGrpSpPr>
        <p:grpSpPr>
          <a:xfrm>
            <a:off x="723898" y="4509120"/>
            <a:ext cx="7977859" cy="754857"/>
            <a:chOff x="723898" y="4221088"/>
            <a:chExt cx="7977859" cy="754857"/>
          </a:xfrm>
        </p:grpSpPr>
        <p:pic>
          <p:nvPicPr>
            <p:cNvPr id="3" name="Picture 3" descr="C:\Users\rodrigo.peña\Pictures\semarna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208" y="4221088"/>
              <a:ext cx="2257549" cy="7548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C:\Users\rodrigo.peña\Pictures\902442_456863041059134_1248062563_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360446"/>
              <a:ext cx="2304256" cy="615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C:\Users\rodrigo.peña\Pictures\mexico.jp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98" y="4293320"/>
              <a:ext cx="2170113" cy="682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ubtítulo 2"/>
          <p:cNvSpPr txBox="1">
            <a:spLocks/>
          </p:cNvSpPr>
          <p:nvPr/>
        </p:nvSpPr>
        <p:spPr>
          <a:xfrm>
            <a:off x="563062" y="3613787"/>
            <a:ext cx="7897370" cy="7513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s-ES" sz="2400" b="1" dirty="0" smtClean="0">
                <a:latin typeface="Century Gothic" pitchFamily="34" charset="0"/>
              </a:rPr>
              <a:t>Presentado por H. Cámara de Diputados y </a:t>
            </a:r>
          </a:p>
          <a:p>
            <a:pPr>
              <a:spcBef>
                <a:spcPts val="0"/>
              </a:spcBef>
            </a:pPr>
            <a:r>
              <a:rPr lang="es-MX" sz="2400" b="1" dirty="0" smtClean="0">
                <a:latin typeface="Century Gothic" pitchFamily="34" charset="0"/>
              </a:rPr>
              <a:t>por </a:t>
            </a:r>
            <a:r>
              <a:rPr lang="es-MX" sz="2400" b="1" dirty="0">
                <a:latin typeface="Century Gothic" pitchFamily="34" charset="0"/>
              </a:rPr>
              <a:t>la Secretaría de Hacienda y Crédito Público</a:t>
            </a:r>
          </a:p>
          <a:p>
            <a:pPr>
              <a:spcBef>
                <a:spcPts val="0"/>
              </a:spcBef>
            </a:pPr>
            <a:endParaRPr lang="es-ES" sz="2400" b="1" dirty="0" smtClean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93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2771800" y="6093296"/>
            <a:ext cx="4427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800" dirty="0" smtClean="0">
                <a:latin typeface="Century Gothic" pitchFamily="34" charset="0"/>
              </a:rPr>
              <a:t>Fuente: Dirección General Adjunta de Estadísticas de la Hacienda Pública.</a:t>
            </a:r>
          </a:p>
          <a:p>
            <a:pPr algn="r"/>
            <a:r>
              <a:rPr lang="es-ES" sz="800" dirty="0" smtClean="0">
                <a:latin typeface="Century Gothic" pitchFamily="34" charset="0"/>
              </a:rPr>
              <a:t>Unidad de Planeación Económica de la Hacienda Pública.</a:t>
            </a:r>
            <a:endParaRPr lang="es-MX" sz="800" dirty="0">
              <a:latin typeface="Century Gothic" pitchFamily="34" charset="0"/>
            </a:endParaRPr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1066081"/>
              </p:ext>
            </p:extLst>
          </p:nvPr>
        </p:nvGraphicFramePr>
        <p:xfrm>
          <a:off x="155575" y="1268760"/>
          <a:ext cx="8808913" cy="4807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CuadroTexto"/>
          <p:cNvSpPr txBox="1"/>
          <p:nvPr/>
        </p:nvSpPr>
        <p:spPr>
          <a:xfrm rot="16200000">
            <a:off x="-175882" y="3686544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ORIGINAL 15,460.6</a:t>
            </a:r>
            <a:endParaRPr lang="es-MX" sz="1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135864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1656184" y="6186790"/>
            <a:ext cx="5580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800" dirty="0" smtClean="0">
                <a:latin typeface="Century Gothic" pitchFamily="34" charset="0"/>
              </a:rPr>
              <a:t>Fuente: Dirección General Adjunta de Estadísticas de la Hacienda Pública.</a:t>
            </a:r>
          </a:p>
          <a:p>
            <a:pPr algn="r"/>
            <a:r>
              <a:rPr lang="es-ES" sz="800" dirty="0" smtClean="0">
                <a:latin typeface="Century Gothic" pitchFamily="34" charset="0"/>
              </a:rPr>
              <a:t>Unidad de Planeación Económica de la Hacienda Pública.</a:t>
            </a:r>
            <a:endParaRPr lang="es-MX" sz="800" dirty="0">
              <a:latin typeface="Century Gothic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051720" y="157719"/>
            <a:ext cx="6984776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b="1" dirty="0" smtClean="0">
                <a:latin typeface="Century Gothic" pitchFamily="34" charset="0"/>
              </a:rPr>
              <a:t>COMPARACIÓN DE INVERSIÓN FÍSICA </a:t>
            </a:r>
          </a:p>
          <a:p>
            <a:pPr algn="r"/>
            <a:r>
              <a:rPr lang="es-MX" sz="2000" b="1" dirty="0" smtClean="0">
                <a:latin typeface="Century Gothic" pitchFamily="34" charset="0"/>
              </a:rPr>
              <a:t>DE LA CONAGUA EN REPORTE</a:t>
            </a:r>
          </a:p>
          <a:p>
            <a:pPr algn="r"/>
            <a:endParaRPr lang="es-MX" sz="500" dirty="0">
              <a:latin typeface="Century Gothic" pitchFamily="34" charset="0"/>
            </a:endParaRPr>
          </a:p>
          <a:p>
            <a:pPr algn="r"/>
            <a:r>
              <a:rPr lang="es-MX" sz="1400" dirty="0" smtClean="0">
                <a:latin typeface="Century Gothic" pitchFamily="34" charset="0"/>
              </a:rPr>
              <a:t>Noviembre 2012 - 2013</a:t>
            </a:r>
            <a:endParaRPr lang="es-MX" sz="1400" dirty="0">
              <a:latin typeface="Century Gothic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54460"/>
            <a:ext cx="7344816" cy="2439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45024"/>
            <a:ext cx="7412087" cy="2304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Elipse"/>
          <p:cNvSpPr/>
          <p:nvPr/>
        </p:nvSpPr>
        <p:spPr>
          <a:xfrm>
            <a:off x="5544108" y="5373216"/>
            <a:ext cx="468052" cy="2160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5" name="14 Elipse"/>
          <p:cNvSpPr/>
          <p:nvPr/>
        </p:nvSpPr>
        <p:spPr>
          <a:xfrm>
            <a:off x="5321492" y="2924944"/>
            <a:ext cx="546652" cy="21602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365001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2843808" y="260648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600" b="1" dirty="0" smtClean="0">
                <a:latin typeface="Century Gothic" panose="020B0502020202020204" pitchFamily="34" charset="0"/>
              </a:rPr>
              <a:t>Distribución del Gasto por Unidad Responsable</a:t>
            </a:r>
          </a:p>
          <a:p>
            <a:pPr algn="r"/>
            <a:r>
              <a:rPr lang="es-MX" sz="1600" dirty="0" smtClean="0">
                <a:latin typeface="Century Gothic" panose="020B0502020202020204" pitchFamily="34" charset="0"/>
              </a:rPr>
              <a:t>Comisión Nacional del Agua</a:t>
            </a:r>
            <a:endParaRPr lang="es-MX" sz="1600" dirty="0">
              <a:latin typeface="Century Gothic" panose="020B0502020202020204" pitchFamily="34" charset="0"/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865822"/>
              </p:ext>
            </p:extLst>
          </p:nvPr>
        </p:nvGraphicFramePr>
        <p:xfrm>
          <a:off x="467544" y="1357139"/>
          <a:ext cx="8064896" cy="870585"/>
        </p:xfrm>
        <a:graphic>
          <a:graphicData uri="http://schemas.openxmlformats.org/drawingml/2006/table">
            <a:tbl>
              <a:tblPr/>
              <a:tblGrid>
                <a:gridCol w="4183873"/>
                <a:gridCol w="3881023"/>
              </a:tblGrid>
              <a:tr h="144016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Comisión Nacional del Agua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$                                       49,737,421,558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</a:tr>
              <a:tr h="118487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5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Inversión pública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5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                                21,288,975,161 </a:t>
                      </a:r>
                      <a:endParaRPr lang="es-MX" sz="105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</a:tr>
              <a:tr h="92958">
                <a:tc>
                  <a:txBody>
                    <a:bodyPr/>
                    <a:lstStyle/>
                    <a:p>
                      <a:pPr algn="ctr"/>
                      <a:r>
                        <a:rPr lang="es-MX" sz="1050" b="0" dirty="0" smtClean="0">
                          <a:latin typeface="Century Gothic" panose="020B0502020202020204" pitchFamily="34" charset="0"/>
                        </a:rPr>
                        <a:t>Instituto Mexicano</a:t>
                      </a:r>
                      <a:r>
                        <a:rPr lang="es-MX" sz="1050" b="0" baseline="0" dirty="0" smtClean="0">
                          <a:latin typeface="Century Gothic" panose="020B0502020202020204" pitchFamily="34" charset="0"/>
                        </a:rPr>
                        <a:t> de Tecnología del Agua</a:t>
                      </a:r>
                      <a:endParaRPr lang="es-MX" sz="1050" b="0" dirty="0"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$                                               3, 139, 174</a:t>
                      </a:r>
                      <a:endParaRPr lang="es-MX" sz="105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437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i="0" u="none" strike="noStrike" kern="12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Subsidios Administración del Agua y Agua Potable 	</a:t>
                      </a:r>
                      <a:endParaRPr lang="es-MX" sz="105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i="0" u="none" strike="noStrike" kern="12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                                     2,414,371,106.00 </a:t>
                      </a:r>
                      <a:endParaRPr lang="es-MX" sz="105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</a:tr>
              <a:tr h="113908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i="0" u="none" strike="noStrike" kern="12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Subsidios Hidroagrícola 	</a:t>
                      </a:r>
                      <a:endParaRPr lang="es-MX" sz="105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i="0" u="none" strike="noStrike" kern="12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                                     4,009,635,416.00</a:t>
                      </a:r>
                      <a:endParaRPr lang="es-MX" sz="1050" b="0" i="0" u="none" strike="noStrike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289946"/>
              </p:ext>
            </p:extLst>
          </p:nvPr>
        </p:nvGraphicFramePr>
        <p:xfrm>
          <a:off x="539552" y="5102122"/>
          <a:ext cx="5962642" cy="1000125"/>
        </p:xfrm>
        <a:graphic>
          <a:graphicData uri="http://schemas.openxmlformats.org/drawingml/2006/table">
            <a:tbl>
              <a:tblPr/>
              <a:tblGrid>
                <a:gridCol w="681159"/>
                <a:gridCol w="308023"/>
                <a:gridCol w="413203"/>
                <a:gridCol w="480818"/>
                <a:gridCol w="878995"/>
                <a:gridCol w="946610"/>
                <a:gridCol w="739321"/>
                <a:gridCol w="15145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ANEXO 3.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Erogaciones Plurianuales para Proyectos de Infraestructura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Monto (MDP)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INFRAESTRUCTURA HIDRÁULICA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$                          2,175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Túnel Emisor Oriente (TEO)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$                          1,088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Presa El Zapotillo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$                          1,087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$                          2,175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</a:tr>
            </a:tbl>
          </a:graphicData>
        </a:graphic>
      </p:graphicFrame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519" y="4725144"/>
            <a:ext cx="2365977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157551"/>
              </p:ext>
            </p:extLst>
          </p:nvPr>
        </p:nvGraphicFramePr>
        <p:xfrm>
          <a:off x="467544" y="2387562"/>
          <a:ext cx="8064896" cy="2265574"/>
        </p:xfrm>
        <a:graphic>
          <a:graphicData uri="http://schemas.openxmlformats.org/drawingml/2006/table">
            <a:tbl>
              <a:tblPr/>
              <a:tblGrid>
                <a:gridCol w="4286745"/>
                <a:gridCol w="1359545"/>
                <a:gridCol w="1209303"/>
                <a:gridCol w="1209303"/>
              </a:tblGrid>
              <a:tr h="177342">
                <a:tc>
                  <a:txBody>
                    <a:bodyPr/>
                    <a:lstStyle/>
                    <a:p>
                      <a:pPr algn="l" fontAlgn="b"/>
                      <a:endParaRPr lang="es-MX" sz="105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Total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Corriente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de Inversión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84542"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Administración</a:t>
                      </a:r>
                      <a:r>
                        <a:rPr lang="es-MX" sz="1050" b="0" i="0" u="none" strike="noStrike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 del Agua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16,235, 92,563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6,379,493,757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9,856,198,806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2008"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Programa de gestión hídrica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4,544,237,947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4,544,237,947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      </a:t>
                      </a:r>
                      <a:r>
                        <a:rPr lang="es-MX" sz="105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-  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630"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Infraestructura para la Protección de Centros de Población y Áreas Productivas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6,654,957,164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      </a:t>
                      </a:r>
                      <a:r>
                        <a:rPr lang="es-MX" sz="105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-  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6,654,957,164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23224"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Ordenación de Aguas Residuales, Drenaje y Alcantarillado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9,960,784,049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992,010,370  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8,968,773,679 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Programa de Agua Potable, Alcantarillado y Saneamiento en Zonas Urbanas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1,514,107,842 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  93,812,700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1,420,295,142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Operación y mantenimiento del Sistema Cutzamala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 2,537,777,570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2,537,777,570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      -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5638">
                <a:tc>
                  <a:txBody>
                    <a:bodyPr/>
                    <a:lstStyle/>
                    <a:p>
                      <a:pPr algn="l" fontAlgn="b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Manejo eficiente y sustentable del agua y prevención de inundaciones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13,514,539,973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3,758,377,431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9,756,162,542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7200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Infraestructura de riego y Temporal Tecnificado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 3,954,915,991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         -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Century Gothic"/>
                        </a:rPr>
                        <a:t>$  3,954,915,991 </a:t>
                      </a:r>
                      <a:endParaRPr lang="es-MX" sz="105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91031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pSp>
        <p:nvGrpSpPr>
          <p:cNvPr id="6" name="5 Grupo"/>
          <p:cNvGrpSpPr/>
          <p:nvPr/>
        </p:nvGrpSpPr>
        <p:grpSpPr>
          <a:xfrm>
            <a:off x="2771800" y="404664"/>
            <a:ext cx="5553931" cy="555268"/>
            <a:chOff x="723898" y="4176006"/>
            <a:chExt cx="7977859" cy="799940"/>
          </a:xfrm>
        </p:grpSpPr>
        <p:pic>
          <p:nvPicPr>
            <p:cNvPr id="7" name="Picture 3" descr="C:\Users\rodrigo.peña\Pictures\semarna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9377" y="4176006"/>
              <a:ext cx="2392380" cy="799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C:\Users\rodrigo.peña\Pictures\902442_456863041059134_1248062563_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360446"/>
              <a:ext cx="2304256" cy="615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5" descr="C:\Users\rodrigo.peña\Pictures\mexico.jp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98" y="4221089"/>
              <a:ext cx="2399744" cy="7548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9 CuadroTexto"/>
          <p:cNvSpPr txBox="1"/>
          <p:nvPr/>
        </p:nvSpPr>
        <p:spPr>
          <a:xfrm>
            <a:off x="4652024" y="980728"/>
            <a:ext cx="425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Presupuesto Presentado por H. Cámara de Diputados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911277"/>
              </p:ext>
            </p:extLst>
          </p:nvPr>
        </p:nvGraphicFramePr>
        <p:xfrm>
          <a:off x="756532" y="1844824"/>
          <a:ext cx="7775908" cy="3771900"/>
        </p:xfrm>
        <a:graphic>
          <a:graphicData uri="http://schemas.openxmlformats.org/drawingml/2006/table">
            <a:tbl>
              <a:tblPr/>
              <a:tblGrid>
                <a:gridCol w="2519324"/>
                <a:gridCol w="3501775"/>
                <a:gridCol w="1754809"/>
              </a:tblGrid>
              <a:tr h="190500">
                <a:tc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ANEXO 30.1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 </a:t>
                      </a:r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Programa Hidráulico: Subsídios para Entidades Federativas</a:t>
                      </a: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Estados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Subsidios Administración del Agua y Agua Potable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Subsidios Hidroagrícolas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Aguascalientes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292,197,123.00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246,293,296.00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Baja California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150,584,200.00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216,904,647.00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Baja California Sur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221,626,681.00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49,502,507.00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Campeche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173,570,332.00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31,582,260.00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Coahuila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301,131,300.00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98,641,658.00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Colima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192,614,796.00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91,838,846.00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Chiapas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340,824,151.00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67,070,406.00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Chihuahua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351,184,012.00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107,114,084.00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Distrito Federal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987,790,431.00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46,650,000.00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Durango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476,050,307.00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211,918,000.00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Guanajuato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261,970,100.00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106,846,000.00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Guerrero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800,796,956.00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31,188,895.00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Hidalgo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305,358,600.00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204,923,773.00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Jalisco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221,197,615.00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81,331,000.00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Estado de México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1,109,587,936.00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90,322,454.00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Michoacán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            267,065,075.00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      89,392,657.00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8073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pSp>
        <p:nvGrpSpPr>
          <p:cNvPr id="6" name="5 Grupo"/>
          <p:cNvGrpSpPr/>
          <p:nvPr/>
        </p:nvGrpSpPr>
        <p:grpSpPr>
          <a:xfrm>
            <a:off x="2771800" y="404664"/>
            <a:ext cx="5553931" cy="555268"/>
            <a:chOff x="723898" y="4176006"/>
            <a:chExt cx="7977859" cy="799940"/>
          </a:xfrm>
        </p:grpSpPr>
        <p:pic>
          <p:nvPicPr>
            <p:cNvPr id="7" name="Picture 3" descr="C:\Users\rodrigo.peña\Pictures\semarna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9377" y="4176006"/>
              <a:ext cx="2392380" cy="799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C:\Users\rodrigo.peña\Pictures\902442_456863041059134_1248062563_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360446"/>
              <a:ext cx="2304256" cy="615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5" descr="C:\Users\rodrigo.peña\Pictures\mexico.jp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98" y="4221089"/>
              <a:ext cx="2399744" cy="7548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9 CuadroTexto"/>
          <p:cNvSpPr txBox="1"/>
          <p:nvPr/>
        </p:nvSpPr>
        <p:spPr>
          <a:xfrm>
            <a:off x="4652024" y="980728"/>
            <a:ext cx="425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Presupuesto Presentado por H. Cámara de Diputados</a:t>
            </a:r>
          </a:p>
        </p:txBody>
      </p:sp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531463"/>
              </p:ext>
            </p:extLst>
          </p:nvPr>
        </p:nvGraphicFramePr>
        <p:xfrm>
          <a:off x="756532" y="1324322"/>
          <a:ext cx="7642949" cy="4048125"/>
        </p:xfrm>
        <a:graphic>
          <a:graphicData uri="http://schemas.openxmlformats.org/drawingml/2006/table">
            <a:tbl>
              <a:tblPr/>
              <a:tblGrid>
                <a:gridCol w="640052"/>
                <a:gridCol w="744788"/>
                <a:gridCol w="1361565"/>
                <a:gridCol w="3406968"/>
                <a:gridCol w="1489576"/>
              </a:tblGrid>
              <a:tr h="190500">
                <a:tc gridSpan="3"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ANEXO 30.1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 </a:t>
                      </a:r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 </a:t>
                      </a:r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Programa Hidráulico: Subsídios para Entidades Federativas</a:t>
                      </a:r>
                    </a:p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</a:tr>
              <a:tr h="3429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Estados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Subsidios Administración del Agua y Agua Potable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Subsidios Hidroagrícolas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8B7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Morelos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337,625,500.00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65,601,939.00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Nayarit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208,629,707.00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103,973,313.00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Nuevo León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431,999,000.00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155,258,164.00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Oaxaca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504,418,740.00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42,416,000.00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Puebla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591,603,649.00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103,582,420.00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Querétaro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211,983,900.00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29,839,504.00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Quintana Roo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204,860,200.00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56,504,314.00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San Luis Potosí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193,821,400.00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169,969,000.00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Sinaloa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427,908,559.00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474,912,940.00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Sonora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397,428,026.00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337,726,069.00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Tabasco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490,250,964.00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21,355,623.00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Tamaulipas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520,405,748.00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166,181,433.00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Tlaxcala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125,393,519.00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30,271,702.00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Veracruz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676,180,074.00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356,674,567.00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Yucatán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236,929,460.00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40,199,060.00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Zacatecas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401,383,045.00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83,648,885.00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TOTAL </a:t>
                      </a: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12,414,371,106.00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$    4,009,635,416.00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177429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pSp>
        <p:nvGrpSpPr>
          <p:cNvPr id="6" name="5 Grupo"/>
          <p:cNvGrpSpPr/>
          <p:nvPr/>
        </p:nvGrpSpPr>
        <p:grpSpPr>
          <a:xfrm>
            <a:off x="2771800" y="404664"/>
            <a:ext cx="5553931" cy="555268"/>
            <a:chOff x="723898" y="4176006"/>
            <a:chExt cx="7977859" cy="799940"/>
          </a:xfrm>
        </p:grpSpPr>
        <p:pic>
          <p:nvPicPr>
            <p:cNvPr id="7" name="Picture 3" descr="C:\Users\rodrigo.peña\Pictures\semarna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9377" y="4176006"/>
              <a:ext cx="2392380" cy="799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C:\Users\rodrigo.peña\Pictures\902442_456863041059134_1248062563_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360446"/>
              <a:ext cx="2304256" cy="615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5" descr="C:\Users\rodrigo.peña\Pictures\mexico.jp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98" y="4221089"/>
              <a:ext cx="2399744" cy="7548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9 CuadroTexto"/>
          <p:cNvSpPr txBox="1"/>
          <p:nvPr/>
        </p:nvSpPr>
        <p:spPr>
          <a:xfrm>
            <a:off x="4652024" y="980728"/>
            <a:ext cx="425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Presupuesto Presentado por H. Cámara de Diputados</a:t>
            </a: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589" y="1453927"/>
            <a:ext cx="7261225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177429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177521"/>
              </p:ext>
            </p:extLst>
          </p:nvPr>
        </p:nvGraphicFramePr>
        <p:xfrm>
          <a:off x="307975" y="1124744"/>
          <a:ext cx="8152457" cy="4833662"/>
        </p:xfrm>
        <a:graphic>
          <a:graphicData uri="http://schemas.openxmlformats.org/drawingml/2006/table">
            <a:tbl>
              <a:tblPr/>
              <a:tblGrid>
                <a:gridCol w="4912097"/>
                <a:gridCol w="1152128"/>
                <a:gridCol w="1080120"/>
                <a:gridCol w="1008112"/>
              </a:tblGrid>
              <a:tr h="167951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Total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Corriente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de Inversión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</a:tr>
              <a:tr h="352697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Administración del Agua (Manejo eficiente y sustentable del agua y prevención de inundaciones)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$15,662,607,324.00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$5,806,408,518.00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$9,856,198,806.00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Institutito</a:t>
                      </a:r>
                      <a:r>
                        <a:rPr lang="es-MX" sz="9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Mexicano de Tecnología del Agua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               3,139,174</a:t>
                      </a:r>
                      <a:endParaRPr lang="es-MX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$            3,139,174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Administración</a:t>
                      </a:r>
                      <a:r>
                        <a:rPr lang="es-MX" sz="9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del Agua</a:t>
                      </a:r>
                      <a:endParaRPr lang="es-MX" sz="900" b="1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$16,235, 692,563.00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$3,625,765,278.00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$9,856,198,806.00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Manejo Integral del Sistema Hidrológico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397,627,053.00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377,934,100.00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19,692,953.00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Servicio Meteorológico Nacional y Estaciones Hidrometeorológicas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243,135,439.00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243,135,439.00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302312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Conservación y Operación de Acueductos Uspanapa-La Cangrejera, Ver. y Lázaro Cárdenas, </a:t>
                      </a:r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Michoacán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26,367,000.00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26,367,000.00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Administración Sustentable del Agua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88,002,000.00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88,002,000.00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Programa de gestión hídrica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4,544,237,947.00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$ 4,544,237,947.00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Registro Público de Derechos del Agua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3,757,000.00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3,757,000.00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81419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Delimitación de cauces y zonas federales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3,908,900.00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3,908,900.00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Servicios a usuarios y mercado del agua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9,393,000.00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9,393,000.00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Inspección, medición y calificación de infracciones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50,102,000.00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50,102,000.00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Recaudación y fiscalización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22,467,000.00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22,467,000.00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Proyectos de inmuebles (oficinas administrativas)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162,261,725.00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162,261,725.00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312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Infraestructura para la Protección de Centros de Población y Áreas Productivas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6,654,957,164.00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$ 6,654,957,164.00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Zona de Mitigación y Rescate Ecológico en el Lago de Texcoco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219,730,000.00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219,730,000.00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Programa de Inversión en Infraestructura Social y de Protección Ambiental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1,300,000,000.00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$ 1,300,000,000.00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Inversión para el Manejo Integral del Ciclo Hidrológico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239,401,904.00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239,401,904.00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Inversión del Servicio Meteorológico Nacional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121,959,010.00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121,959,010.00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Programa para atender desastres naturales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200,382,000.00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200,382,000.00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Conducción de las políticas hídricas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122,707,100.00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122,707,100.00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Fideicomisos Ambientales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11,400,000.00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11,400,000.00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Cuotas, Apoyos y Aportaciones a Organismos Internacionales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55,542,000.00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55,542,000.00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Programa de Cultura del Agua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29,852,050.00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29,852,050.00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   </a:t>
                      </a:r>
                      <a:r>
                        <a:rPr lang="es-MX" sz="900" b="0" i="0" u="none" strike="noStrik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28,758,050</a:t>
                      </a:r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                  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Programa para incentivar el desarrollo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  </a:t>
                      </a:r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45,979,032.00 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      45,979,032.00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48241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388864"/>
              </p:ext>
            </p:extLst>
          </p:nvPr>
        </p:nvGraphicFramePr>
        <p:xfrm>
          <a:off x="307975" y="1176956"/>
          <a:ext cx="8440489" cy="4405063"/>
        </p:xfrm>
        <a:graphic>
          <a:graphicData uri="http://schemas.openxmlformats.org/drawingml/2006/table">
            <a:tbl>
              <a:tblPr/>
              <a:tblGrid>
                <a:gridCol w="5012577"/>
                <a:gridCol w="1223636"/>
                <a:gridCol w="1102138"/>
                <a:gridCol w="1102138"/>
              </a:tblGrid>
              <a:tr h="167951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Total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Corriente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de Inversión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</a:tr>
              <a:tr h="21188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Ordenación de Aguas Residuales, Drenaje y Alcantarillado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9,960,784,049.00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992,010,370.00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8,968,773,679.00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gestión hídrica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721,189,270.00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721,189,270.00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Proyectos de infraestructura económica de agua potable, alcantarillado y saneamiento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678,000,000.00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678,000,000.00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Túnel Emisor Oriente y Planta de Tratamiento Atotonilco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2,644,121,400.00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2,644,121,400.00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Agua Potable, Alcantarillado y Saneamiento en Zonas Urbanas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1,514,107,842.00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93,812,700.00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1,420,295,142.00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302312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para la Construcción y Rehabilitación de Sistemas de Agua Potable y Saneamiento en Zonas Rurales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1,025,352,680.00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48,506,800.00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976,845,880.00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Tratamiento de Aguas Residuales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2,891,767,300.00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108,585,000.00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</a:t>
                      </a:r>
                      <a:r>
                        <a:rPr lang="es-MX" sz="9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2,783,182,300.00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Incentivos para la Operación de Plantas de Tratamiento de Aguas Residuales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250,000,000.00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13,675,000.00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236,325,000.00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Infraestructura Hídrica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236,245,557.00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6,241,600.00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230,003,957.00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Abastecimiento de Agua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13,514,539,973.00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3,758,377,431.00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9,756,162,542.00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Manejo eficiente y sustentable del agua y prevención de inundaciones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13,514,539,973.00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3,758,377,431.00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9,756,162,542.00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Operación y mantenimiento del Sistema Cutzamala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2,537,777,570.00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2,537,777,570.00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Operación y mantenimiento del sistema de pozos de abastecimiento del Valle de México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709,949,461.00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709,949,461.00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directo de Agua Limpia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    4,453,000.00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4,453,000.00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312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gestión hídrica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172,710,000.00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172,710,000.00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Proyectos de infraestructura económica de agua potable, alcantarillado y saneamiento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3,468,583,297.00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3,468,583,297.00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Proyectos de infraestructura económica de agua potable, alcantarillado y saneamiento (Ampliaciones determinadas por la Cámara de Diputados)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200,000,000.00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200,000,000.00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Agua Limpia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  59,812,000.00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2,976,300.00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56,835,700.00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Agua Potable, Alcantarillado y Saneamiento en Zonas Urbanas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4,082,464,158.00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211,969,700.00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3,870,494,458.00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para la Construcción y Rehabilitación de Sistemas de Agua Potable y Saneamiento en Zonas Rurales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1,773,531,284.00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95,552,700.00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1,677,978,584.00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Devolución de Derechos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    4,823,000.00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</a:t>
                      </a:r>
                      <a:r>
                        <a:rPr lang="es-MX" sz="9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  </a:t>
                      </a:r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4,823,000.00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6795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Infraestructura Hídrica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  500,436,203.00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  18,165,700.00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$       482,270,503.00 </a:t>
                      </a:r>
                      <a:endParaRPr lang="es-MX" sz="900" b="0" i="0" u="none" strike="noStrike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305086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pSp>
        <p:nvGrpSpPr>
          <p:cNvPr id="6" name="5 Grupo"/>
          <p:cNvGrpSpPr/>
          <p:nvPr/>
        </p:nvGrpSpPr>
        <p:grpSpPr>
          <a:xfrm>
            <a:off x="2771800" y="404664"/>
            <a:ext cx="5553931" cy="555268"/>
            <a:chOff x="723898" y="4176006"/>
            <a:chExt cx="7977859" cy="799940"/>
          </a:xfrm>
        </p:grpSpPr>
        <p:pic>
          <p:nvPicPr>
            <p:cNvPr id="7" name="Picture 3" descr="C:\Users\rodrigo.peña\Pictures\semarna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9377" y="4176006"/>
              <a:ext cx="2392380" cy="799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C:\Users\rodrigo.peña\Pictures\902442_456863041059134_1248062563_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360446"/>
              <a:ext cx="2304256" cy="615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5" descr="C:\Users\rodrigo.peña\Pictures\mexico.jp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98" y="4221089"/>
              <a:ext cx="2399744" cy="7548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868018"/>
              </p:ext>
            </p:extLst>
          </p:nvPr>
        </p:nvGraphicFramePr>
        <p:xfrm>
          <a:off x="460375" y="1652982"/>
          <a:ext cx="8144074" cy="2709406"/>
        </p:xfrm>
        <a:graphic>
          <a:graphicData uri="http://schemas.openxmlformats.org/drawingml/2006/table">
            <a:tbl>
              <a:tblPr/>
              <a:tblGrid>
                <a:gridCol w="4743547"/>
                <a:gridCol w="1332515"/>
                <a:gridCol w="937932"/>
                <a:gridCol w="1130080"/>
              </a:tblGrid>
              <a:tr h="155557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Total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Corriente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</a:rPr>
                        <a:t>Gasto de Inversión</a:t>
                      </a:r>
                    </a:p>
                  </a:txBody>
                  <a:tcPr marL="8398" marR="8398" marT="83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63634"/>
                    </a:solidFill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Manejo eficiente y sustentable del agua y prevención de inundaciones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9,951,668,951.00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$851,444,362.00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9,100,224,589.00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gestión hídrica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645,483,962.00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$645,483,962.00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Estudios de preinversión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59,850,000.00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59,850,000.00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80002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Estudios de preinversión (Ampliaciones determinadas por la Cámara de Diputados)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75,000,000.00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75,000,000.00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Rehabilitación y Modernización de Presas y Estructuras de Cabeza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126,100,047.00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126,100,047.00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Infraestructura de riego y Temporal Tecnificado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3,954,915,991.00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3,954,915,991.00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336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Rehabilitación y Modernización de Infraestructura de Riego y Temporal Tecnificado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1,080,336,535.00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1,080,336,535.00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Cuotas, Apoyos y Aportaciones a Organismos Internacionales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       347,000.00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347,000.00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  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002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Rehabilitación, Modernización, Tecnificación y Equipamiento de Distritos de Riego y Temporal Tecnificado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2,100,000,000.00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$114,870,000.00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1,985,130,000.00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287780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Rehabilitación, Modernización, Tecnificación y Equipamiento de Unidades de Riego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 </a:t>
                      </a: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1,177,712,000.00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79,420,800.00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1,098,291,200.00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Mejora de Eficiencia Hídrica en Áreas Agrícolas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268,668,446.00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-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268,668,446.00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Programa de Adecuación de Derechos de Uso de Agua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114,195,000.00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5,305,600.00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108,889,400.00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557">
                <a:tc>
                  <a:txBody>
                    <a:bodyPr/>
                    <a:lstStyle/>
                    <a:p>
                      <a:pPr algn="l" fontAlgn="ctr"/>
                      <a:r>
                        <a:rPr lang="es-MX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Apoyos Especiales en Distrito de Riego y Unidades de Riego</a:t>
                      </a: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      349,059,970.00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6,017,000.00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$      343,042,970.00 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8398" marR="8398" marT="83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</a:tr>
            </a:tbl>
          </a:graphicData>
        </a:graphic>
      </p:graphicFrame>
      <p:sp>
        <p:nvSpPr>
          <p:cNvPr id="14" name="13 CuadroTexto"/>
          <p:cNvSpPr txBox="1"/>
          <p:nvPr/>
        </p:nvSpPr>
        <p:spPr>
          <a:xfrm>
            <a:off x="4648651" y="959932"/>
            <a:ext cx="4255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Análisis Funcional</a:t>
            </a:r>
          </a:p>
          <a:p>
            <a:pPr algn="r"/>
            <a:r>
              <a:rPr lang="es-MX" sz="1200" b="1" dirty="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Programático Económico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32906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IUExQUFBQVFBQXGBQUFRUUFBUVFRQVFRQXFBQXHCYeFxkjGhQUHy8gJCcpLC0sFR4xNTAqNSYrLCkBCQoKDgwOGg8PGiwkHyQpLCwsLCksLCwsKSwpKSwpLCwpLCwsLCwsLCwsLCwsLCwpLCwsLCwsLCwsKSwsLCksLP/AABEIARQAtwMBIgACEQEDEQH/xAAbAAACAgMBAAAAAAAAAAAAAAAEBQMGAAECB//EAD4QAAEDAgQDBgQEBAYCAwEAAAEAAhEDIQQFEjFBUWEGEyJxgZEyobHwFFLB0SNCguEHFWJyovFDkjOywhb/xAAbAQACAwEBAQAAAAAAAAAAAAADBAECBQAGB//EAC8RAAICAQMDAwEHBQEAAAAAAAABAhEDEiExBCJBEzJRYQUUQnGBkfAzobHB0SP/2gAMAwEAAhEDEQA/APStahNRR1MRCCqY0SrJirYfTxMFNsLjhCqve3ld/jSFa1W5ylRY8XjQl2IxSVVccSg8TjyAuUkc5WE4vF+KEXgMZpIVZNcuKY4epZdCdso3RbX5tZcUsfJVVdjCicBijKJaLai606gIW2OgpJSzBFUcZdVqy+odCogsdUMKSjXlbrU9QVUqZdu0V01jKhr1k1xOChLKtG6IAdneCZN0c6nZc4Ckj6lGyiyyWwBTqQUfh8eErxTSEI15BXPc7VRc6VSQu0symqSLpmgtUxiLtWYsWLFBY88qYmUJUMlRtctuch7inISwLKi5plc1XQEZ8FG6NEoLGCyKpiVxim2QnF0TF2wHB0pN01LYCBwxgo5zpUR2JktyKjRko+jh4XGEpIx4R/BAO56ynjCFHVQtV0LoumVbH2FzPqnFDMAQqOysmFDEOAngjUmWjNllxGIEJbUdJS9+YkreHxXNVexLlY+wYTFjEowmICc4aoCAqyCwpguKwcoNmW3Tx5ChaQoUizgrMwtCEYuGELetUbsIlR0sUbqwWLqZ1o8tOy6puUTysoPuk1kbYrwMGCy4qLbHrmomoyKSRumVzitlwHwtV3yEzVorECY66MY5AuMI6i2Qkrp0NSW1h2Gcp6hQ9FqMpYVzjAR4sBVgsofEMlNBgogm86jbaG2J63IHqEA/EeAOB3JiBMjhHP8Aa+11aT2LxxNi1ovCaurCizxAWIMfmIBEeV/kltTO272/3W+R/m9LdSoq2aU3yHPkjbgLHYEnkCgxbiFWGhhSp626ttrHcWm605JqmasEbubyh3UTqAj7CMwucUHDT3kO5G/0UynZDxVwNsNjCE5wma9VWKwLY5ESCLgjzUlKuQpjk8MDui3nNRCGGbXSMVTC4dURU7O1MtVPNQuK2b8lW6eJ6qTvkZQROtjSpmbjxWJV3i2i6UDchLUaVtjEL/mIJhH0KgIWOnEalhkiVhUxFlEGLoFFi0BcWiN9NRVbBFuKFxRsjKe1A+BXWrCU0wPiFv7KvYl3j6fXorv2cyf+H3lQeTTYE/sEq13Dke6NEmDw07kAcSTHzUju1NBuI7inSrOJDh3gaNDXFvhDSTLtrkCyqub54yrXfS1+AFrbEC5udr7TbgN5XmWe9t6n4tz6EU6VKr/D0gSQ0wCZ3kAmOqNFy+CzhFbJnvWc0SG6XO0tcxtPw2cKYEOvwJJdfr0VVznHEQGhrWxplw8oYxo3EAWA4dBHldf/ABMxtVpbUrOPJxAJAkuI22k/KNoTjLO07DTJq18QHuMGoNAMRECoRLQPyt6WVckpeC8EvI9qgktL9ZifjDWAHYaWk/FMbkxzUNTEBjpYWTxc8lx8MSYAt5nmEixeb4DaK9T/AFuLXHzBMH3S8nB30VKzARs4Ag3ETHxGYVE2XaRcKeava1vj1lzSfhDdJJIA9SEvqZoxx8WnVccWnaOUe6TV64EaX3aNIkQGn80ARqj2tySmo9xJBcZ56j78lekyFaPQ8vz91NgZqBaXiA47W2nrI9grBhMQHgEbLx6nmBZ4QZZfcTdwub+nsrZ2Pzzxim60i15aRwg/fFUaBZIalaPRWOsoqj1yx0KTRKbxxEGyFjkQKiiLFtoR9VEJE4qLFGQsRUQGYfsHhMM3Viqznu5A6G+gHiPuuKmaZa2A2mfMPdP1XmuZ9oqlVxLnEk9UrZi3TuV5z71H8KPTLpJV3M9qwuBwtb/4qrmnk4B30hRYrs5XZdumoP8ASYd/6leY5dmlWm4RIKtOF7Y1AQC6YG/XomIThP6C08DX1GFVzmmHgtPJwIPzWqgBG/yWVO38DTUYHt5Pgj5odnaPDOPha6kTy8TfncJiLiuWJZOmm94oCr4Qlw07kiDH0lMu0GedzSLJIAYB5kxPyI/9isw1OXh24/Nvbp+6pn+ImYz3mk2LIB4kyzV8g70KDN99BcMajuUXH5q8YgvFrvP/ALyHH5ringTUw1QtGogh0ASdIF3dAADKFzB8vd97un9VeuzeFpDLy6oYDg7VG5aB8M8pJtzKM5UjqtnmpaQUwo15ABIt0kR6obHVw6tULRDS90N5NkwPZRjorlBiMU0Aw1vrqHyBU+Gx7AQTTAi9nE34WdPFKg5blVomxp+PYST4pJJJDjJJNyeEqVuMY+2hxi5JdBHsL/3SUQSpmv3AmDwm3S66iUxm+q0/C1vK5dP1gonAvLS18kOEloHEBw3H5fEPdby4/wAEk6SGOZMiQ4ObVLgQd7tYJ6qCtimuFv4b4kCZEOAloPDa08BHFQ4lrPXcsxneUqb/AMzR7ix/T3TBlVVzsLX14SnfYlu2xDjv0urAd9oTMHSRnTVSdHReuqSjK7Y5S2U4J3LS2sVlJknkBbfaTyRmCymo5wkRtb9/n7Ip2MZQ8NMBz/5nkSBzAR2Azxn/AJGwfzN/ULzGiVWe3U8OvRKX/CN9EtIkbShHVNO2879U9pYilU/md/ULe6nyvI6Zql1Rutga6Gi+p5jT5xv7ImPVaiUzYYqLnBpr6CijVbVp3a43tG8DibcSishpaTI8P+pwa4xeYnidvQqwYjByaYa0Nc0uBYHRubSeMQByTRvZkugGWj/TEHzMJueObaaM/FmxpNSMxOOcaRmwgACBImBf3K8i7QZgXF5BAAiCAJ3cN+W3uvX86wpbhyPyC53LonfmV43mNEa6gPwNpkk83eC3uContPcXVNOiq4keOOYHzaFYM5xx/DUmMsDSpggGwgSZ85lVyoSSSd/sJniMM+rpaAdLA0AzDfEJ9T+yZfgB8iY0r/ZU7aNpU9TB6Df791gjip1WRpBXNXMlFFwKicyVZSIcSNvFd0at4PwwR6kWPvC4dS4LGtVrKUWChThkGIDWmOcDW8HrPDk5J3CeO/3Ka4cfxDOog3hpuHFoEjnA4LqtSw9v/kt/sDZ4weEkqrlfARRa5Lx/hzWd+Gc0iNL7zYwQCD/9h6K4PKq/YeozuTEjUQL72Eb9bq1VTH3KNewhkXczmVoLkG9lKApjuBZ02osUTnLE7GKopZ5aBC7ZiCNgPNcxKJpYay82z0hywudG5n6/YVl7PE03NIPxXE2BiIAM3kkjopMi7ImrBEmYGktIBG/HcX4cl6rlHZ+nQYzwN1NHAWbz0zJ+aNig7srkdKmIMBgm2qu1NcJlrovJJM8rlRYztAGFxawxzAJBjrwCmxmOD61Rgmo4EyJgQN1VO1edOH8GNEiHRyPAeiO5oB6UuaCq+dvexxeNOojwzeABvwB8Q8l512ky80hiGwQXFhk8WuIcfpCeYjGBtGpUIhrWuhu5JNif0/qHJddpaf4hjniJLRf/AE2jyi3zQM7pphcMW00eZEeE9SPOwJ/VW3CZe/QHBmkEWqPIP9LAfS4VbZQ01IP/AGNj9Sj6+KcBd0gNtJJgcP8ApEk0ymkXZhZ5vPWZn+yDapaxJJJ4/qouiIuCjOpWxUhY5sDzWUqBcutEU7NEkqVoRmHy4nhZGDJ0GWaKDRxMGOxPK/0I+ihGID3eKzuLhef9w/UI6rQ0iDxt+yViiQ4+aJGaaKzi0ehdlHFlNuxIcCCLgif2LvYK7OqSFRslw7hRBFiG/MSf1Hurfha2tgPPccim8Stbmb1PyidpU/eoYLolOQxoScmY5yxYtIyVFCmf5SXOAYCXE2A3PRXDKeyzaBb3g7zEGIpC7aZOwd+Z/TgrR2N7JOoUBUfH4h7REiRSBHLi7/pNcDRw+GJEzV3c9/xOnc9ATyWE8auz1GGaXi2vC/nBNkuT903U+DUdv/pHIInG4oMEnZV/Me2oY4t0Q4RcnwmeUbpPmfaoOYYN+vC0W5rnkilSDw6PNlnryeRB2mxpZiHPkgfEyoBMGBqbbjaevoq1mOJdiQaxOhgE338PGPmPJEZ5mHfAidhbjboOFkA5z+7udIPiN+EeERvMyUqpb7j2fFUdIvzXNA8Bgs2S5wJ2EeFp6kkuPUgcFLkObeB1KoYc2Y1WLmm9p4iY9kg7rTWE+MTqjZpIJ+IncILMnAtMkF3eWI2IOou09AS3hxR5QWWNGU36TLViMop1adZws6m2QZ6EpHluGNQCRb5W/umGT1SMK9jfiqQ0cha5PQJll+VtZT1O8WkW5QJ4dZlKN+nHTYVR1uytYvBa6hDR4RuevAffNZh8CA3Ueseu5Vqdloa3T6+p3Pul9bEUqZa2oCARY/y+vJQssn2o540t2JPwIcf0+gTDAZUAEU/L2uux++xsQtsbUZYlrvJRPI2qs6MUndBVLDgcF24clJgyXC4U1V5BhjS487CPdAUbDXSFGIwB+J1hy4n9krp0tTvI2TvOHPY2XACdgLkcyfT6qHD5fpax4uAZJ3G//SdxRdCuRqy20cF3bGt4Oab9Y+sD/imWFqFpEbOAnoY3HzXRYH0oPECOY4gj1XTWghsjkJHL91uRhS2MOUtXJO4clvSuabpCkDU2tkKNHK0ui1YrkUE5j/inJLWCBzmeX91U827RvrQZIIM2O3kqYK5KLw+JtB2XkZZZS5PpuHBjxexDs5y6oIduOI+F3kTseiAxmLdsSfsrRqgAAX+7KHEUzFr+e/pzVG20McHWHfJbAuDudo6jpcpZm+ZudVcA6WyYIsL9ESMZppu0xJETvYmR9EqxVKGg/wAzuuw69T97q2P6iuZWLsUDPMclC6oSL9B5AHYchKJqPt1BUNVtz5SnYsxs2KNtoseQPEFp5g/UKysYHMIVGy7GAOaZjgfX+6uWX4lIZY1K2Riaa2CK4S/G5e2oAHBMMW8AIIGZ6oKbTC6bQnd2YAMtJAJ5wE4w2XNaB0XNfGhjeZ4LvD1yd1dylJbg9CjwFURYwl1HJXF5Iq1BJJjVa/Lp0TB1XS0RfU7T8if0RmH8LmTu42HGBxjlw9VMb4RDinuyt5lkNc1W6QXhrfhky4zLzfeZHsmGRUIloBAiHUn/ABNPMdLfVXf/ADKg6mKlVlOm4WBa1zQADAcL2kSLyu3OoEthoLgCdYbDoJtLoutqCxxpGPOc3b8EeBaIaDtAjy5en7KWpSF4+wuGQiLwnlszN1WQsYuoXQCwo6YJmoWLLra6zjxnDYoadr8eh/Youk6b8EqpUHarC4megG89EbRzBgbHHaDbe1ua8rOHwfS8WVNVN00EjEETC3+Kd6qFjJJttvzRDaEAm6FtwHBatIGTs75FB1am87jdT1X7oercdUaP1ATbrYErfULVXceS4uDH3C3Wd4h5JpIx5StN/VAzXxZWfIcyLxp3cBfyHFVWt8RV9yTKxSw4j46gBcQJN7ho6AH6qvUadG4jhtTaXgYZxWpfhJbYsElxFy6b34jb0VdpZ6AIlH43L6r26SNLOOq5PLyQmF7KUGXqOc/oHaR8v3SsdDXdsNOcvwo2Mewi6Lo4Wu+HNhtMX8dnOaOIH6mERhcbhqTCKVJoO0nxu6XdJWUa1Uu11PCDYM/N5jl0XJRXBydvcmotAe0uLnjSCGx8L7wCOE8+iFzjNu7D26i6s/8AmFgxhuA3zH1TRpbUIdAkv2A2Y0RfpsfVVDNsT3mIeRcA6R1DbK6SvYYwq5lp7PZ05zdNQAhrDYcRpcBqB38RB9FZsmzluIAYQGPEBjps7/S/9DwVDySoG1WlztILmhzonS2YNuMBXTDUsO1oAa7xNkucYcHbtLYsJMQDzTPTylu0wP2pCClDUtnaHJoFnhcCD1EFb1rtuYVa1MCs0aqZ062uDhUAHxSOO0rBSWxilrjqZ5bPh9LI4J2dNUjWqOF01yIwSJdKxS0GMcwuNRoAcWkXLg4AGI8iCsQ9aXkKoN+DxzPsJ3dZ44Gbjkbeo6JI2j42D/U2/O4V07ZYP+G1x+Jvhd+h++SrfZ+gypUIcbt8Q6kELz8LPfdY4KOqXwFV6cOkWPP90UAHCxg9dlziad0txEjYkINbivT9XoWme6/wQYv4iOSGeV1UN7qCu+AjxXgYnkjpckwjLMEKznA2tY8iljwS+Bc7R1RGCxbwC1m7uKd5TlQpjU4X67o8pKBjuevgiwfZ0NAqVI6Dh/dOMLjS0hrrDn9CocZiZF9toS04o2aefDf06pST1s72jzGVX7SSHeyCfTeXBgd6xPsOJU1KlVBa40y2i4uiXxAa0uJiZ2BOyLwWC1jUzxR0JIJB39lX02idaojoU6dIgAFzzxIuT0U/dOrOht38SLinzk/m+nntxicVRBdJfMxoYGiIEEF2+82v1XdHPR3YZTaWMAjTNt5ueK6r5ZW64N4/Htw9FzaY1PiCSLtBtc+59YVUoUxG9yn76QOqf5vuFWcdg30nbkt4Hl5oke7YbwZVj5QzoP0kRJ6Df0CaUu0L67h3dMMJN6lTxPnoDZoSfJsrq1zIBDB8TzYAcY5lN/wQFQinJvbn0RoRcINi32jljknFL9vgt+S5U8VG1Ktd7tJszZumIMgb8/RXVuTlwGkEzt1VHwYrNptdMuG4NrcPZbwPa+tTp6HVDJJl0wGiTYFB6frpwtTdmdlwRkk0i3Yk0MNUaK/imfA0y4WkEx5Kt4vttSLy1lJrRu1wkktJsTPFVfM80rVHuqAOfou06XQSDbxR4kHVwzq9U1GMNNsaRqOkWdqm94ueCZXU5Zu/DBrDCK3LVWz4urR8WpsxxLmW+jvksSKhl7+9ZUdVpjST4BPFpEl3G8LFL1FlXgddp6tOthxoBNoNiT5/fNUjA5UG1KTpcHF7bf1RBVrfmtWlIYwSSPC+eAizhukeZ51UFdrqlNou0+EmDBBJ9kKDgnbNXqc2Xq8Sj09Wn8715VNbHOJFylmJTzM6Omo4cnEfNV7M68AoFb0DsX4zERbc8AucFk9R5vIHJNsrypoaKlS73XA/KOHqjqlaNrIzmsapFFFy3I8NlzacbSFLVq2ULqqgc6TZLOTkFSo4qEk8ym2CwlOizvq5ho58+TRxJW8Hg2UmGrWMAe88A0cSVTM9zt+JqS7wtFmM4NH6nmUxhxWBy5NKLXgM8bXfiMTUbDKVM06NLcDWCHvcOJDfm9qYdls2qd24wJFRpEW4AgGORMqoZY134Ugf+Sq4ejRTc4/8QPdWLsPQL67wXaWEO9XQdIHVHk0nROHHeJzkctw7dTm6r7gm8yJgnmt4ekAYKIxOTltJzwPhlxPO9/l9EJTqcVnT2doNFprYMLEd2fyQYvENou+E3cfysF3X+90JTdI6qy9hmRVqHjpA9Lk/RWh7kUyyqDY37Sdwxgp0GtpUqTYsBfh5k9VSKb3U3A6I4hzi1gF7eEmSrBn9Qhsg31eovv8AJJ//AOXNU6zPiurwg80mJ+yOpnGP7SuNtY/oMx67JIMe7VqG/wCZ3id7nb0VlHY4BcnsuBwTUOmceEClnh5ZXauZVTu93uhnYl5N3OPmSra3s2OS6HZwckx6ORgvXx/JUhUdzKxXAZA3ksU/d8h33jGDZpnbcPp7wGXCQ2AffklOlmLYXAEaQ0GOZnVHPgk+bZkyo0fw3h4AAJeC0CZIj391P2Xq/wAVzWPaAWg6X+Elw/LO/FZmTpfu8W4p/qbe8Y2npl/P3HubQdLgZljLxEnSAbeYKrOJpBzxO07KxNxzKwOhwJbMgcpv8/qluJoCVyk33cAVutyJ2JlROrLZXTKSHReyDUiqVdlMajBPDkFFjCWsJDSQCATwE3ASaqS4y4+nJFjAvCDmE5hmT6zpcbDZvAei1Qwodu1C0yNQ4gXPojP8x8YEDY+Efm4SiST8D2PQlv8AkPn4A6KNFjfibqPTWSfTwkK79nsgZQpERcGS7mYvH0VZxmPbh9GnS55axurlpZT+Uk/YVwynF97RB4xB84RodPLT6jM7rsk/Q7Vte/7k2AwrH0jqAuXgjpJEKg5lkzqFVzNwLtP5m8PXgvRcDhSxkcdTz5anuMekx6LnG5W2s2HbjY8j+yq8OpGPi6n08j+GUDBMkJ72e7xtR2iJiTO0T/ddvyZ1Mlpab7EfCSjuzVEh9QkbNA+f9kOGLdJmhkyKUG0LK+Crukv0wXBoDTImTf5q4YXBBrWiNgB7BEPwIEGIjYdbQfqp2sTsMaxN0ZmfI5pIAxFKEvxB6J5VYgq2HCZhIRmhRrXD6iOrUgEM+mmkwDTBXVVikdRWIto6meXV6KXYjDSntel9i9vsIOrRVsuJSPo2bCpITYes+i8OYbjb9vJPh2kpVG+Id27iLlvoUsrUUBWoLJzdOjIyY5Q4HtTN6I2dq6AfqUBWzt5I0gBvLefNJy1aZIKWWGKFlld7ocHNi5jWO/lsDeY4A8wLx5qJ9W1kJoJU1PDGyq4pGhjyZGtKR2XOGnTtF/PdS981nijxSbHc9Z5IfEYqBY+KUKCSb3Uxhq5IydQoOo7v+y/Ia4fEFzpJk/TyXoXY3NYcAdjb9j7rznDUyA0kWJMHnET9QrJkmJIdwAla2FJw0h8a9TG4y8nruDwxGqTMucfQmwU5bCCyfHa6TTxiD5hHOKRcXFtM8plg4TcZco5ngVtlNo5CS31gjf0lQl6Jo4fWOouqxXdZEHudMlxJ4ST6A/2UmsQoqEhsc5/ZRVnIktyJyJdSjfCF70rnvFaEGBuwhzAuHYcLqmV2U0idIG7DhYpnLFNkaUeTupzebTy3+5QxbExe0Gev3umzsGG8L8uJUDi1jgXNloMxxN+qdbPocnSsQ1moGq1MMXiJmLAn4eg2mLH/ALQFRyVyUxHK0wOvh+W6FNO6YkIeoL/eySlEzcuJckQqkLX4h3MhSBcOQtCBtyS2kyFTUwttYCpW0uqlRIhB8j/DZdrwfemQ2nLR1c6o2/8Ayj+lD4PFQU3yzMKZwtKi5whgqve08TqJZI43LT7qtUTv0E/MfumMcnEdwzcdmeo9js2BIaTAIj1Vwc9eNZDjCHiOc+y9awWI7ykx/MfPirZ0n3CH2rh3jmXnZhQKZYGgXCxhLqaaYCpEhASMmBFVtKBrSjnMMknj9/qtVGAlCa7jmtxYKS7/AAyaNoDkuKtIJlSLKCF3cQs0lEQsIUPLRVgzaRWIlpWLvUBnnuJzejQeSW94+bREN5+sKpYzGvrVCTx/lGw5/qrDi8oc8BtId4+o5xngxtrl2zR58kkxr6eGmmxzKr48bxdrTcaGnjwunXJVfg9zNrmxViXQUKXrkAucu3bwlnLVuJyk5bmErDhS5pcP5YBHGDP7fNaBT3s7hWvbV1AkeHYxe/Efd0OUlGLbKuq3K42lI6rh9IhWjF5QzSe6aQ5oJIJ1agNyOoVdqVzdVi4yjaBOMNNkAauwVwXLYUAl9BvmGTmjTpOLgTUmw4QGnf8AqS8mE0zTFvqUqTnABpnQN7gBtS/UtBjhKXaQR1H3ZXXAaF6QjAVCHgi0SfYEr17sLiRVouHAEEDlq3HuD7rxhrla+x+dvw79YMtsHNncGf2RK1R0lsuP1sTgv0PYu4CIwAAeJ2G6BwuObUY17TIcJ/7TnK6bX0qhnxC/ogcM84k06YJjCDJH5jt0CgbUgx97SonPufND1ZndDlKmQ2M++QOMzABAYio+Nyk2Lqu6osGpcA3Oh3Tx0qcYhVvDYg8Uwp1pVJwaZXUxmakrENResQ6Jo807RdsTUaaNBvdUNtI+J8cXu3M2VTLZRDaBJ5noiKGD4p/03LbwexUHPbwD0qUCVFN5RGMfFkHK6dR7UVyVHtRgN1Z+zLf4VTzH0KqzSrT2Td4ao/2/r+6VzK8cgPMWdVazqdQOFiPuEqz3AsD5ZZrgHDpN4TPNX3QGOGqi0/lJYfIy5n/6HogdNPu0PyU6dreL8iM0lmlda1uU3SOpeA7FY9rsPh6Y3p97P9bgR9CpKOWasNUrTdr2tjnMfv8AJLdPHgm+UipWZ+GZA1VA8uO38rW/P6qUR7VsKwm2CAFHVeTU0+zCR8yk2KpOa5zTu0kEciDB+aNwVR0Bs2LtupGmfOCrwe4XHO5HpXY7HHxU5sRqHLrCveR1nDvI2IE+4g/JeZ9inTUpkcNQPkQSvTclrae8BsHM38lTL7zM+0oJdQmvKOcZhNPmT9ZKF0QSCt5rmuqoA24bHuOSHfVLiTzSmWmZjNYiEmxbbplWBQwwJJRMXaUcbF7aaKoNhF/5cQuvwiK5pllE5ZUWLfcrFXSWo8my6iC4KbFG8dCVixa3CPbrZCTEG6HqFYsSE+WZmTyc01ZOzh8FU/7fqsWIU/6cvyKR9jIcW8613SbNOqD+SfVrgR+vusWLNx/1YgsPuRXqu5WNKxYtPyXfuLfSwjRk9Z4Hic6jJ8qjlP2Lpj8ZVsLBsdP4jf2WLFKASfbP9f8ARV8wM16pPGo8/wDIqOi6HeSxYiLkdh4PSP8ADhg0uMX1D0svSMLTGl1t2u+sLFiHP3GV1z/9mKX0xrdbiVOymFixKS5EzoUQjKeHbGyxYpiSjZohC1KYWLFHkkGfTCxYsR0T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pSp>
        <p:nvGrpSpPr>
          <p:cNvPr id="6" name="5 Grupo"/>
          <p:cNvGrpSpPr/>
          <p:nvPr/>
        </p:nvGrpSpPr>
        <p:grpSpPr>
          <a:xfrm>
            <a:off x="2771800" y="404664"/>
            <a:ext cx="5553931" cy="555268"/>
            <a:chOff x="723898" y="4176006"/>
            <a:chExt cx="7977859" cy="799940"/>
          </a:xfrm>
        </p:grpSpPr>
        <p:pic>
          <p:nvPicPr>
            <p:cNvPr id="7" name="Picture 3" descr="C:\Users\rodrigo.peña\Pictures\semarnat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9377" y="4176006"/>
              <a:ext cx="2392380" cy="7999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4" descr="C:\Users\rodrigo.peña\Pictures\902442_456863041059134_1248062563_o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360446"/>
              <a:ext cx="2304256" cy="6154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5" descr="C:\Users\rodrigo.peña\Pictures\mexico.jpg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898" y="4221089"/>
              <a:ext cx="2399744" cy="7548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9 CuadroTexto"/>
          <p:cNvSpPr txBox="1"/>
          <p:nvPr/>
        </p:nvSpPr>
        <p:spPr>
          <a:xfrm>
            <a:off x="4652024" y="980728"/>
            <a:ext cx="4255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Presupuesto Presentado por Secretaría</a:t>
            </a:r>
          </a:p>
          <a:p>
            <a:pPr algn="r"/>
            <a:r>
              <a:rPr lang="es-MX" sz="1200" b="1" dirty="0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de Hacienda y Crédito Público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129408"/>
              </p:ext>
            </p:extLst>
          </p:nvPr>
        </p:nvGraphicFramePr>
        <p:xfrm>
          <a:off x="307975" y="2348880"/>
          <a:ext cx="8401817" cy="2486268"/>
        </p:xfrm>
        <a:graphic>
          <a:graphicData uri="http://schemas.openxmlformats.org/drawingml/2006/table">
            <a:tbl>
              <a:tblPr/>
              <a:tblGrid>
                <a:gridCol w="3428226"/>
                <a:gridCol w="710513"/>
                <a:gridCol w="710513"/>
                <a:gridCol w="710513"/>
                <a:gridCol w="710513"/>
                <a:gridCol w="710513"/>
                <a:gridCol w="710513"/>
                <a:gridCol w="710513"/>
              </a:tblGrid>
              <a:tr h="1912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Análisis del PEF 2008-2014 sobre Programa Hidráulico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2558">
                <a:tc gridSpan="7">
                  <a:txBody>
                    <a:bodyPr/>
                    <a:lstStyle/>
                    <a:p>
                      <a:pPr algn="ctr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693" marR="8693" marT="86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93" marR="8693" marT="86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25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Presupuesto de Egresos Programa Hidráulico 2008,2009,2010,2011,2012, 2013 y 2014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386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Gasto Total destinado al Programa Hidráulico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38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Concepto</a:t>
                      </a:r>
                    </a:p>
                  </a:txBody>
                  <a:tcPr marL="8693" marR="8693" marT="86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Millones de Pesos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386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70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</a:tr>
              <a:tr h="1738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Gasto Total destinado al Programa Hidráulico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29,848.00 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32,814.03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34,499.00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36,880.00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38,856.00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7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41,257.30 ¹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49,737.42 ¹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</a:tr>
              <a:tr h="1738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Programas de Agua Potable, Alcantarillado y Saneamiento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16,940.30 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17,559.00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18,596.00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17,903.00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19,670.00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11,714.00 ²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12,414.37 ²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8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Programas de Infraestructura Hidroagrícola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4,993.70 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4,624.30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7,369.00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6,894.00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7,285.00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3,678.00 ²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4,009.63 ²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8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 y Preservación de las Aguas Nacionales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2,800.50 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8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Programas de Alianza para el Campo 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1,977.80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8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Programa de Protección a Centros de Población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2,207.90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86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Administración del Agua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8,534.00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12,083.00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11,901.00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55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Gasto Administrativo y Corriente</a:t>
                      </a:r>
                    </a:p>
                  </a:txBody>
                  <a:tcPr marL="8693" marR="8693" marT="869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5,113.60 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6,445.20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</a:p>
                  </a:txBody>
                  <a:tcPr marL="8693" marR="8693" marT="86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327422" y="5013176"/>
            <a:ext cx="42556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es-MX" sz="700" i="1" dirty="0" smtClean="0">
                <a:latin typeface="Century Gothic" panose="020B0502020202020204" pitchFamily="34" charset="0"/>
              </a:rPr>
              <a:t>Cifra presentada por la Secretaría de Hacienda y Crédito Público en el Análisis Funcional Programático Económico</a:t>
            </a:r>
          </a:p>
          <a:p>
            <a:pPr marL="228600" indent="-228600" algn="just">
              <a:buAutoNum type="arabicPeriod"/>
            </a:pPr>
            <a:r>
              <a:rPr lang="es-MX" sz="700" i="1" dirty="0" smtClean="0">
                <a:latin typeface="Century Gothic" panose="020B0502020202020204" pitchFamily="34" charset="0"/>
              </a:rPr>
              <a:t>Cifra presentada por parte de la H. Cámara de Diputados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3717" y="6032321"/>
            <a:ext cx="109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>
                <a:latin typeface="Century Gothic" panose="020B0502020202020204" pitchFamily="34" charset="0"/>
              </a:rPr>
              <a:t>Marzo </a:t>
            </a:r>
            <a:r>
              <a:rPr lang="es-MX" sz="1200" dirty="0" smtClean="0"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6926" y="6248345"/>
            <a:ext cx="34029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>
                <a:latin typeface="Century Gothic" panose="020B0502020202020204" pitchFamily="34" charset="0"/>
              </a:rPr>
              <a:t>Elaborado por Gerencia de Infraestructura Hídrica</a:t>
            </a:r>
          </a:p>
        </p:txBody>
      </p:sp>
    </p:spTree>
    <p:extLst>
      <p:ext uri="{BB962C8B-B14F-4D97-AF65-F5344CB8AC3E}">
        <p14:creationId xmlns:p14="http://schemas.microsoft.com/office/powerpoint/2010/main" val="394698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5178</TotalTime>
  <Words>1655</Words>
  <Application>Microsoft Office PowerPoint</Application>
  <PresentationFormat>Presentación en pantalla (4:3)</PresentationFormat>
  <Paragraphs>538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Diseño personalizado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Arq. José Luis Martínez</dc:creator>
  <cp:lastModifiedBy>JORGE ESPARZA</cp:lastModifiedBy>
  <cp:revision>727</cp:revision>
  <cp:lastPrinted>2013-07-10T00:32:08Z</cp:lastPrinted>
  <dcterms:created xsi:type="dcterms:W3CDTF">2012-07-25T01:12:52Z</dcterms:created>
  <dcterms:modified xsi:type="dcterms:W3CDTF">2014-03-11T19:16:54Z</dcterms:modified>
</cp:coreProperties>
</file>