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0" r:id="rId3"/>
    <p:sldId id="281" r:id="rId4"/>
    <p:sldId id="282" r:id="rId5"/>
    <p:sldId id="284" r:id="rId6"/>
    <p:sldId id="285" r:id="rId7"/>
    <p:sldId id="283" r:id="rId8"/>
    <p:sldId id="290" r:id="rId9"/>
    <p:sldId id="286" r:id="rId10"/>
    <p:sldId id="289" r:id="rId11"/>
    <p:sldId id="291" r:id="rId12"/>
    <p:sldId id="292" r:id="rId13"/>
    <p:sldId id="293" r:id="rId14"/>
    <p:sldId id="294" r:id="rId15"/>
    <p:sldId id="295" r:id="rId16"/>
    <p:sldId id="288" r:id="rId17"/>
    <p:sldId id="278" r:id="rId18"/>
    <p:sldId id="296" r:id="rId19"/>
  </p:sldIdLst>
  <p:sldSz cx="9144000" cy="6858000" type="letter"/>
  <p:notesSz cx="6858000" cy="9144000"/>
  <p:defaultTextStyle>
    <a:defPPr>
      <a:defRPr lang="es-E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D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4" autoAdjust="0"/>
  </p:normalViewPr>
  <p:slideViewPr>
    <p:cSldViewPr snapToGrid="0" snapToObjects="1">
      <p:cViewPr varScale="1">
        <p:scale>
          <a:sx n="34" d="100"/>
          <a:sy n="34" d="100"/>
        </p:scale>
        <p:origin x="-84" y="-2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IN335348\Documents\LINEA%20III%20INTEGRAL\PRESENTACIONES\REPORTE%20QUINCENAL\Datos%20Presentaci&#243;n%20Repor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none" baseline="0">
                <a:solidFill>
                  <a:schemeClr val="lt1">
                    <a:lumMod val="85000"/>
                  </a:schemeClr>
                </a:solidFill>
                <a:latin typeface="Arial" panose="020B0604020202020204" pitchFamily="34" charset="0"/>
                <a:ea typeface="+mn-ea"/>
                <a:cs typeface="Arial" panose="020B0604020202020204" pitchFamily="34" charset="0"/>
              </a:defRPr>
            </a:pPr>
            <a:r>
              <a:rPr lang="es-MX" sz="1800">
                <a:latin typeface="Arial" panose="020B0604020202020204" pitchFamily="34" charset="0"/>
                <a:cs typeface="Arial" panose="020B0604020202020204" pitchFamily="34" charset="0"/>
              </a:rPr>
              <a:t>Colocación Acumulada Anual</a:t>
            </a:r>
          </a:p>
        </c:rich>
      </c:tx>
      <c:layout/>
      <c:overlay val="0"/>
      <c:spPr>
        <a:noFill/>
        <a:ln>
          <a:noFill/>
        </a:ln>
        <a:effectLst/>
      </c:spPr>
    </c:title>
    <c:autoTitleDeleted val="0"/>
    <c:plotArea>
      <c:layout/>
      <c:barChart>
        <c:barDir val="col"/>
        <c:grouping val="clustered"/>
        <c:varyColors val="0"/>
        <c:ser>
          <c:idx val="0"/>
          <c:order val="0"/>
          <c:tx>
            <c:strRef>
              <c:f>Gráficas!$C$5</c:f>
              <c:strCache>
                <c:ptCount val="1"/>
                <c:pt idx="0">
                  <c:v>2011</c:v>
                </c:pt>
              </c:strCache>
            </c:strRef>
          </c:tx>
          <c:spPr>
            <a:noFill/>
            <a:ln w="9525" cap="flat" cmpd="sng" algn="ctr">
              <a:solidFill>
                <a:schemeClr val="accent1"/>
              </a:solidFill>
              <a:miter lim="800000"/>
            </a:ln>
            <a:effectLst>
              <a:glow rad="63500">
                <a:schemeClr val="accent1">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Gráficas!$D$5</c:f>
              <c:numCache>
                <c:formatCode>General</c:formatCode>
                <c:ptCount val="1"/>
                <c:pt idx="0">
                  <c:v>52</c:v>
                </c:pt>
              </c:numCache>
            </c:numRef>
          </c:val>
          <c:extLst xmlns:c16r2="http://schemas.microsoft.com/office/drawing/2015/06/chart">
            <c:ext xmlns:c16="http://schemas.microsoft.com/office/drawing/2014/chart" uri="{C3380CC4-5D6E-409C-BE32-E72D297353CC}">
              <c16:uniqueId val="{00000000-6547-4770-84D2-0CE15A5089A0}"/>
            </c:ext>
          </c:extLst>
        </c:ser>
        <c:ser>
          <c:idx val="1"/>
          <c:order val="1"/>
          <c:tx>
            <c:strRef>
              <c:f>Gráficas!$C$6</c:f>
              <c:strCache>
                <c:ptCount val="1"/>
                <c:pt idx="0">
                  <c:v>2012</c:v>
                </c:pt>
              </c:strCache>
            </c:strRef>
          </c:tx>
          <c:spPr>
            <a:noFill/>
            <a:ln w="9525" cap="flat" cmpd="sng" algn="ctr">
              <a:solidFill>
                <a:schemeClr val="accent2"/>
              </a:solidFill>
              <a:miter lim="800000"/>
            </a:ln>
            <a:effectLst>
              <a:glow rad="63500">
                <a:schemeClr val="accent2">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Gráficas!$D$6</c:f>
              <c:numCache>
                <c:formatCode>General</c:formatCode>
                <c:ptCount val="1"/>
                <c:pt idx="0">
                  <c:v>51</c:v>
                </c:pt>
              </c:numCache>
            </c:numRef>
          </c:val>
          <c:extLst xmlns:c16r2="http://schemas.microsoft.com/office/drawing/2015/06/chart">
            <c:ext xmlns:c16="http://schemas.microsoft.com/office/drawing/2014/chart" uri="{C3380CC4-5D6E-409C-BE32-E72D297353CC}">
              <c16:uniqueId val="{00000001-6547-4770-84D2-0CE15A5089A0}"/>
            </c:ext>
          </c:extLst>
        </c:ser>
        <c:ser>
          <c:idx val="2"/>
          <c:order val="2"/>
          <c:tx>
            <c:strRef>
              <c:f>Gráficas!$C$7</c:f>
              <c:strCache>
                <c:ptCount val="1"/>
                <c:pt idx="0">
                  <c:v>2014</c:v>
                </c:pt>
              </c:strCache>
            </c:strRef>
          </c:tx>
          <c:spPr>
            <a:noFill/>
            <a:ln w="9525" cap="flat" cmpd="sng" algn="ctr">
              <a:solidFill>
                <a:schemeClr val="accent3"/>
              </a:solidFill>
              <a:miter lim="800000"/>
            </a:ln>
            <a:effectLst>
              <a:glow rad="63500">
                <a:schemeClr val="accent3">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Gráficas!$D$7</c:f>
              <c:numCache>
                <c:formatCode>General</c:formatCode>
                <c:ptCount val="1"/>
                <c:pt idx="0">
                  <c:v>262</c:v>
                </c:pt>
              </c:numCache>
            </c:numRef>
          </c:val>
          <c:extLst xmlns:c16r2="http://schemas.microsoft.com/office/drawing/2015/06/chart">
            <c:ext xmlns:c16="http://schemas.microsoft.com/office/drawing/2014/chart" uri="{C3380CC4-5D6E-409C-BE32-E72D297353CC}">
              <c16:uniqueId val="{00000002-6547-4770-84D2-0CE15A5089A0}"/>
            </c:ext>
          </c:extLst>
        </c:ser>
        <c:ser>
          <c:idx val="3"/>
          <c:order val="3"/>
          <c:tx>
            <c:strRef>
              <c:f>Gráficas!$C$8</c:f>
              <c:strCache>
                <c:ptCount val="1"/>
                <c:pt idx="0">
                  <c:v>2015</c:v>
                </c:pt>
              </c:strCache>
            </c:strRef>
          </c:tx>
          <c:spPr>
            <a:noFill/>
            <a:ln w="9525" cap="flat" cmpd="sng" algn="ctr">
              <a:solidFill>
                <a:schemeClr val="accent4"/>
              </a:solidFill>
              <a:miter lim="800000"/>
            </a:ln>
            <a:effectLst>
              <a:glow rad="63500">
                <a:schemeClr val="accent4">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Gráficas!$D$8</c:f>
              <c:numCache>
                <c:formatCode>General</c:formatCode>
                <c:ptCount val="1"/>
                <c:pt idx="0">
                  <c:v>1285</c:v>
                </c:pt>
              </c:numCache>
            </c:numRef>
          </c:val>
          <c:extLst xmlns:c16r2="http://schemas.microsoft.com/office/drawing/2015/06/chart">
            <c:ext xmlns:c16="http://schemas.microsoft.com/office/drawing/2014/chart" uri="{C3380CC4-5D6E-409C-BE32-E72D297353CC}">
              <c16:uniqueId val="{00000003-6547-4770-84D2-0CE15A5089A0}"/>
            </c:ext>
          </c:extLst>
        </c:ser>
        <c:ser>
          <c:idx val="4"/>
          <c:order val="4"/>
          <c:tx>
            <c:strRef>
              <c:f>Gráficas!$C$9</c:f>
              <c:strCache>
                <c:ptCount val="1"/>
                <c:pt idx="0">
                  <c:v>2016</c:v>
                </c:pt>
              </c:strCache>
            </c:strRef>
          </c:tx>
          <c:spPr>
            <a:noFill/>
            <a:ln w="9525" cap="flat" cmpd="sng" algn="ctr">
              <a:solidFill>
                <a:schemeClr val="accent5"/>
              </a:solidFill>
              <a:miter lim="800000"/>
            </a:ln>
            <a:effectLst>
              <a:glow rad="63500">
                <a:schemeClr val="accent5">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Gráficas!$D$9</c:f>
              <c:numCache>
                <c:formatCode>General</c:formatCode>
                <c:ptCount val="1"/>
                <c:pt idx="0">
                  <c:v>2868</c:v>
                </c:pt>
              </c:numCache>
            </c:numRef>
          </c:val>
          <c:extLst xmlns:c16r2="http://schemas.microsoft.com/office/drawing/2015/06/chart">
            <c:ext xmlns:c16="http://schemas.microsoft.com/office/drawing/2014/chart" uri="{C3380CC4-5D6E-409C-BE32-E72D297353CC}">
              <c16:uniqueId val="{00000004-6547-4770-84D2-0CE15A5089A0}"/>
            </c:ext>
          </c:extLst>
        </c:ser>
        <c:ser>
          <c:idx val="5"/>
          <c:order val="5"/>
          <c:tx>
            <c:strRef>
              <c:f>Gráficas!$C$10</c:f>
              <c:strCache>
                <c:ptCount val="1"/>
                <c:pt idx="0">
                  <c:v>2017</c:v>
                </c:pt>
              </c:strCache>
            </c:strRef>
          </c:tx>
          <c:spPr>
            <a:noFill/>
            <a:ln w="9525" cap="flat" cmpd="sng" algn="ctr">
              <a:solidFill>
                <a:schemeClr val="accent6"/>
              </a:solidFill>
              <a:miter lim="800000"/>
            </a:ln>
            <a:effectLst>
              <a:glow rad="63500">
                <a:schemeClr val="accent6">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Gráficas!$D$10</c:f>
              <c:numCache>
                <c:formatCode>General</c:formatCode>
                <c:ptCount val="1"/>
                <c:pt idx="0">
                  <c:v>4312</c:v>
                </c:pt>
              </c:numCache>
            </c:numRef>
          </c:val>
          <c:extLst xmlns:c16r2="http://schemas.microsoft.com/office/drawing/2015/06/chart">
            <c:ext xmlns:c16="http://schemas.microsoft.com/office/drawing/2014/chart" uri="{C3380CC4-5D6E-409C-BE32-E72D297353CC}">
              <c16:uniqueId val="{00000005-6547-4770-84D2-0CE15A5089A0}"/>
            </c:ext>
          </c:extLst>
        </c:ser>
        <c:ser>
          <c:idx val="6"/>
          <c:order val="6"/>
          <c:tx>
            <c:strRef>
              <c:f>Gráficas!$C$11</c:f>
              <c:strCache>
                <c:ptCount val="1"/>
                <c:pt idx="0">
                  <c:v>2018</c:v>
                </c:pt>
              </c:strCache>
            </c:strRef>
          </c:tx>
          <c:spPr>
            <a:noFill/>
            <a:ln w="9525" cap="flat" cmpd="sng" algn="ctr">
              <a:solidFill>
                <a:schemeClr val="accent1">
                  <a:lumMod val="60000"/>
                </a:schemeClr>
              </a:solidFill>
              <a:miter lim="800000"/>
            </a:ln>
            <a:effectLst>
              <a:glow rad="63500">
                <a:schemeClr val="accent1">
                  <a:lumMod val="60000"/>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Gráficas!$D$11</c:f>
              <c:numCache>
                <c:formatCode>General</c:formatCode>
                <c:ptCount val="1"/>
                <c:pt idx="0">
                  <c:v>4647</c:v>
                </c:pt>
              </c:numCache>
            </c:numRef>
          </c:val>
          <c:extLst xmlns:c16r2="http://schemas.microsoft.com/office/drawing/2015/06/chart">
            <c:ext xmlns:c16="http://schemas.microsoft.com/office/drawing/2014/chart" uri="{C3380CC4-5D6E-409C-BE32-E72D297353CC}">
              <c16:uniqueId val="{00000006-6547-4770-84D2-0CE15A5089A0}"/>
            </c:ext>
          </c:extLst>
        </c:ser>
        <c:ser>
          <c:idx val="7"/>
          <c:order val="7"/>
          <c:tx>
            <c:strRef>
              <c:f>Gráficas!$C$12</c:f>
              <c:strCache>
                <c:ptCount val="1"/>
                <c:pt idx="0">
                  <c:v>2019</c:v>
                </c:pt>
              </c:strCache>
            </c:strRef>
          </c:tx>
          <c:spPr>
            <a:noFill/>
            <a:ln w="9525" cap="flat" cmpd="sng" algn="ctr">
              <a:solidFill>
                <a:schemeClr val="accent2">
                  <a:lumMod val="60000"/>
                </a:schemeClr>
              </a:solidFill>
              <a:miter lim="800000"/>
            </a:ln>
            <a:effectLst>
              <a:glow rad="63500">
                <a:schemeClr val="accent2">
                  <a:lumMod val="60000"/>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Gráficas!$D$4</c:f>
              <c:strCache>
                <c:ptCount val="1"/>
                <c:pt idx="0">
                  <c:v>Créditos</c:v>
                </c:pt>
              </c:strCache>
            </c:strRef>
          </c:cat>
          <c:val>
            <c:numRef>
              <c:f>Gráficas!$D$12</c:f>
              <c:numCache>
                <c:formatCode>General</c:formatCode>
                <c:ptCount val="1"/>
                <c:pt idx="0">
                  <c:v>814</c:v>
                </c:pt>
              </c:numCache>
            </c:numRef>
          </c:val>
          <c:extLst xmlns:c16r2="http://schemas.microsoft.com/office/drawing/2015/06/chart">
            <c:ext xmlns:c16="http://schemas.microsoft.com/office/drawing/2014/chart" uri="{C3380CC4-5D6E-409C-BE32-E72D297353CC}">
              <c16:uniqueId val="{00000007-6547-4770-84D2-0CE15A5089A0}"/>
            </c:ext>
          </c:extLst>
        </c:ser>
        <c:dLbls>
          <c:dLblPos val="outEnd"/>
          <c:showLegendKey val="0"/>
          <c:showVal val="1"/>
          <c:showCatName val="0"/>
          <c:showSerName val="0"/>
          <c:showPercent val="0"/>
          <c:showBubbleSize val="0"/>
        </c:dLbls>
        <c:gapWidth val="315"/>
        <c:overlap val="-40"/>
        <c:axId val="14868480"/>
        <c:axId val="14870016"/>
      </c:barChart>
      <c:catAx>
        <c:axId val="14868480"/>
        <c:scaling>
          <c:orientation val="minMax"/>
        </c:scaling>
        <c:delete val="1"/>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crossAx val="14870016"/>
        <c:crosses val="autoZero"/>
        <c:auto val="1"/>
        <c:lblAlgn val="ctr"/>
        <c:lblOffset val="100"/>
        <c:noMultiLvlLbl val="0"/>
      </c:catAx>
      <c:valAx>
        <c:axId val="1487001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MX"/>
          </a:p>
        </c:txPr>
        <c:crossAx val="14868480"/>
        <c:crosses val="autoZero"/>
        <c:crossBetween val="between"/>
      </c:valAx>
      <c:spPr>
        <a:noFill/>
        <a:ln>
          <a:noFill/>
        </a:ln>
        <a:effectLst/>
      </c:spPr>
    </c:plotArea>
    <c:legend>
      <c:legendPos val="r"/>
      <c:layout>
        <c:manualLayout>
          <c:xMode val="edge"/>
          <c:yMode val="edge"/>
          <c:x val="0.11602301635372501"/>
          <c:y val="0.93179845166413022"/>
          <c:w val="0.72842142809071941"/>
          <c:h val="5.698274895125288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MX"/>
        </a:p>
      </c:txPr>
    </c:legend>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s-MX"/>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916DF-37BE-495A-BD57-5B493C2F9B99}" type="datetimeFigureOut">
              <a:rPr lang="es-MX" smtClean="0"/>
              <a:t>14/05/2019</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33875-7655-43C4-857B-5C7612E2B436}" type="slidenum">
              <a:rPr lang="es-MX" smtClean="0"/>
              <a:t>‹Nº›</a:t>
            </a:fld>
            <a:endParaRPr lang="es-MX"/>
          </a:p>
        </p:txBody>
      </p:sp>
    </p:spTree>
    <p:extLst>
      <p:ext uri="{BB962C8B-B14F-4D97-AF65-F5344CB8AC3E}">
        <p14:creationId xmlns:p14="http://schemas.microsoft.com/office/powerpoint/2010/main" val="1814822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DCE33875-7655-43C4-857B-5C7612E2B436}" type="slidenum">
              <a:rPr lang="es-MX" smtClean="0"/>
              <a:t>2</a:t>
            </a:fld>
            <a:endParaRPr lang="es-MX"/>
          </a:p>
        </p:txBody>
      </p:sp>
    </p:spTree>
    <p:extLst>
      <p:ext uri="{BB962C8B-B14F-4D97-AF65-F5344CB8AC3E}">
        <p14:creationId xmlns:p14="http://schemas.microsoft.com/office/powerpoint/2010/main" val="2241134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33595" y="2897935"/>
            <a:ext cx="5725984" cy="711164"/>
          </a:xfrm>
        </p:spPr>
        <p:txBody>
          <a:bodyPr/>
          <a:lstStyle/>
          <a:p>
            <a:r>
              <a:rPr lang="es-ES_tradnl" dirty="0"/>
              <a:t>Clic para editar título</a:t>
            </a:r>
            <a:endParaRPr lang="es-ES" dirty="0"/>
          </a:p>
        </p:txBody>
      </p:sp>
      <p:sp>
        <p:nvSpPr>
          <p:cNvPr id="3" name="Subtítulo 2"/>
          <p:cNvSpPr>
            <a:spLocks noGrp="1"/>
          </p:cNvSpPr>
          <p:nvPr>
            <p:ph type="subTitle" idx="1"/>
          </p:nvPr>
        </p:nvSpPr>
        <p:spPr>
          <a:xfrm>
            <a:off x="2433595" y="3609101"/>
            <a:ext cx="6253205" cy="558919"/>
          </a:xfrm>
        </p:spPr>
        <p:txBody>
          <a:bodyPr>
            <a:normAutofit/>
          </a:bodyPr>
          <a:lstStyle>
            <a:lvl1pPr marL="0" indent="0" algn="l">
              <a:buNone/>
              <a:defRPr sz="2000" b="0" i="0">
                <a:solidFill>
                  <a:schemeClr val="tx1">
                    <a:tint val="75000"/>
                  </a:schemeClr>
                </a:solidFill>
                <a:latin typeface="Myriad Pro"/>
                <a:cs typeface="Myriad Pro"/>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4" indent="0" algn="ctr">
              <a:buNone/>
              <a:defRPr>
                <a:solidFill>
                  <a:schemeClr val="tx1">
                    <a:tint val="75000"/>
                  </a:schemeClr>
                </a:solidFill>
              </a:defRPr>
            </a:lvl7pPr>
            <a:lvl8pPr marL="3200240" indent="0" algn="ctr">
              <a:buNone/>
              <a:defRPr>
                <a:solidFill>
                  <a:schemeClr val="tx1">
                    <a:tint val="75000"/>
                  </a:schemeClr>
                </a:solidFill>
              </a:defRPr>
            </a:lvl8pPr>
            <a:lvl9pPr marL="3657417" indent="0" algn="ctr">
              <a:buNone/>
              <a:defRPr>
                <a:solidFill>
                  <a:schemeClr val="tx1">
                    <a:tint val="75000"/>
                  </a:schemeClr>
                </a:solidFill>
              </a:defRPr>
            </a:lvl9pPr>
          </a:lstStyle>
          <a:p>
            <a:r>
              <a:rPr lang="es-ES_tradnl" dirty="0"/>
              <a:t>Haga clic para modificar el estilo de subtítulo del patrón</a:t>
            </a:r>
            <a:endParaRPr lang="es-ES" dirty="0"/>
          </a:p>
        </p:txBody>
      </p:sp>
      <p:sp>
        <p:nvSpPr>
          <p:cNvPr id="4" name="Marcador de fecha 3">
            <a:extLst>
              <a:ext uri="{FF2B5EF4-FFF2-40B4-BE49-F238E27FC236}">
                <a16:creationId xmlns:a16="http://schemas.microsoft.com/office/drawing/2014/main" xmlns="" id="{BA145C15-A196-40FC-B124-F027C8FBC9CD}"/>
              </a:ext>
            </a:extLst>
          </p:cNvPr>
          <p:cNvSpPr>
            <a:spLocks noGrp="1"/>
          </p:cNvSpPr>
          <p:nvPr>
            <p:ph type="dt" sz="half" idx="10"/>
          </p:nvPr>
        </p:nvSpPr>
        <p:spPr/>
        <p:txBody>
          <a:bodyPr/>
          <a:lstStyle>
            <a:lvl1pPr>
              <a:defRPr/>
            </a:lvl1pPr>
          </a:lstStyle>
          <a:p>
            <a:fld id="{FEA27415-6656-48A4-9F1A-EF21D8E519FE}" type="datetimeFigureOut">
              <a:rPr lang="es-ES" altLang="es-MX"/>
              <a:pPr/>
              <a:t>14/05/2019</a:t>
            </a:fld>
            <a:endParaRPr lang="es-ES" altLang="es-MX"/>
          </a:p>
        </p:txBody>
      </p:sp>
      <p:sp>
        <p:nvSpPr>
          <p:cNvPr id="5" name="Marcador de pie de página 4">
            <a:extLst>
              <a:ext uri="{FF2B5EF4-FFF2-40B4-BE49-F238E27FC236}">
                <a16:creationId xmlns:a16="http://schemas.microsoft.com/office/drawing/2014/main" xmlns="" id="{4A085399-27BF-478A-AA0D-D1D9F5DD66A3}"/>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xmlns="" id="{2DC39C0E-1B91-49A6-AC46-45D3FCF0C72D}"/>
              </a:ext>
            </a:extLst>
          </p:cNvPr>
          <p:cNvSpPr>
            <a:spLocks noGrp="1"/>
          </p:cNvSpPr>
          <p:nvPr>
            <p:ph type="sldNum" sz="quarter" idx="12"/>
          </p:nvPr>
        </p:nvSpPr>
        <p:spPr/>
        <p:txBody>
          <a:bodyPr/>
          <a:lstStyle>
            <a:lvl1pPr>
              <a:defRPr/>
            </a:lvl1pPr>
          </a:lstStyle>
          <a:p>
            <a:fld id="{62675E36-8648-4F2C-BED6-31FE3DDABA02}" type="slidenum">
              <a:rPr lang="es-ES" altLang="es-MX"/>
              <a:pPr/>
              <a:t>‹Nº›</a:t>
            </a:fld>
            <a:endParaRPr lang="es-ES" altLang="es-MX"/>
          </a:p>
        </p:txBody>
      </p:sp>
    </p:spTree>
    <p:extLst>
      <p:ext uri="{BB962C8B-B14F-4D97-AF65-F5344CB8AC3E}">
        <p14:creationId xmlns:p14="http://schemas.microsoft.com/office/powerpoint/2010/main" val="410677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a:extLst>
              <a:ext uri="{FF2B5EF4-FFF2-40B4-BE49-F238E27FC236}">
                <a16:creationId xmlns:a16="http://schemas.microsoft.com/office/drawing/2014/main" xmlns="" id="{D774BB62-F626-4947-B1F0-B69BCC13A393}"/>
              </a:ext>
            </a:extLst>
          </p:cNvPr>
          <p:cNvSpPr>
            <a:spLocks noGrp="1"/>
          </p:cNvSpPr>
          <p:nvPr>
            <p:ph type="dt" sz="half" idx="10"/>
          </p:nvPr>
        </p:nvSpPr>
        <p:spPr/>
        <p:txBody>
          <a:bodyPr/>
          <a:lstStyle>
            <a:lvl1pPr>
              <a:defRPr/>
            </a:lvl1pPr>
          </a:lstStyle>
          <a:p>
            <a:fld id="{6E2FD2AF-7036-4B9A-A777-99ECF7860ADE}" type="datetimeFigureOut">
              <a:rPr lang="es-ES" altLang="es-MX"/>
              <a:pPr/>
              <a:t>14/05/2019</a:t>
            </a:fld>
            <a:endParaRPr lang="es-ES" altLang="es-MX"/>
          </a:p>
        </p:txBody>
      </p:sp>
      <p:sp>
        <p:nvSpPr>
          <p:cNvPr id="5" name="Marcador de pie de página 4">
            <a:extLst>
              <a:ext uri="{FF2B5EF4-FFF2-40B4-BE49-F238E27FC236}">
                <a16:creationId xmlns:a16="http://schemas.microsoft.com/office/drawing/2014/main" xmlns="" id="{E0B901BF-E123-4C33-BCEA-A35842612472}"/>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xmlns="" id="{B4F644B7-AF62-4A68-9B18-E558931F6D28}"/>
              </a:ext>
            </a:extLst>
          </p:cNvPr>
          <p:cNvSpPr>
            <a:spLocks noGrp="1"/>
          </p:cNvSpPr>
          <p:nvPr>
            <p:ph type="sldNum" sz="quarter" idx="12"/>
          </p:nvPr>
        </p:nvSpPr>
        <p:spPr/>
        <p:txBody>
          <a:bodyPr/>
          <a:lstStyle>
            <a:lvl1pPr>
              <a:defRPr/>
            </a:lvl1pPr>
          </a:lstStyle>
          <a:p>
            <a:fld id="{CF155F96-2C23-46E2-A41E-8EB580B770ED}" type="slidenum">
              <a:rPr lang="es-ES" altLang="es-MX"/>
              <a:pPr/>
              <a:t>‹Nº›</a:t>
            </a:fld>
            <a:endParaRPr lang="es-ES" altLang="es-MX"/>
          </a:p>
        </p:txBody>
      </p:sp>
    </p:spTree>
    <p:extLst>
      <p:ext uri="{BB962C8B-B14F-4D97-AF65-F5344CB8AC3E}">
        <p14:creationId xmlns:p14="http://schemas.microsoft.com/office/powerpoint/2010/main" val="320543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4" indent="0">
              <a:buNone/>
              <a:defRPr sz="1400">
                <a:solidFill>
                  <a:schemeClr val="tx1">
                    <a:tint val="75000"/>
                  </a:schemeClr>
                </a:solidFill>
              </a:defRPr>
            </a:lvl7pPr>
            <a:lvl8pPr marL="3200240" indent="0">
              <a:buNone/>
              <a:defRPr sz="1400">
                <a:solidFill>
                  <a:schemeClr val="tx1">
                    <a:tint val="75000"/>
                  </a:schemeClr>
                </a:solidFill>
              </a:defRPr>
            </a:lvl8pPr>
            <a:lvl9pPr marL="3657417"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a:extLst>
              <a:ext uri="{FF2B5EF4-FFF2-40B4-BE49-F238E27FC236}">
                <a16:creationId xmlns:a16="http://schemas.microsoft.com/office/drawing/2014/main" xmlns="" id="{7E3EAEDF-9ECB-4BF6-A1E3-4A4C3BAF6E8F}"/>
              </a:ext>
            </a:extLst>
          </p:cNvPr>
          <p:cNvSpPr>
            <a:spLocks noGrp="1"/>
          </p:cNvSpPr>
          <p:nvPr>
            <p:ph type="dt" sz="half" idx="10"/>
          </p:nvPr>
        </p:nvSpPr>
        <p:spPr/>
        <p:txBody>
          <a:bodyPr/>
          <a:lstStyle>
            <a:lvl1pPr>
              <a:defRPr/>
            </a:lvl1pPr>
          </a:lstStyle>
          <a:p>
            <a:fld id="{FD8384ED-14CE-467A-87F8-B09B64B78DF5}" type="datetimeFigureOut">
              <a:rPr lang="es-ES" altLang="es-MX"/>
              <a:pPr/>
              <a:t>14/05/2019</a:t>
            </a:fld>
            <a:endParaRPr lang="es-ES" altLang="es-MX"/>
          </a:p>
        </p:txBody>
      </p:sp>
      <p:sp>
        <p:nvSpPr>
          <p:cNvPr id="5" name="Marcador de pie de página 4">
            <a:extLst>
              <a:ext uri="{FF2B5EF4-FFF2-40B4-BE49-F238E27FC236}">
                <a16:creationId xmlns:a16="http://schemas.microsoft.com/office/drawing/2014/main" xmlns="" id="{3D9071E1-389E-4C0B-912B-FD6307EC96E1}"/>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xmlns="" id="{BF0C8090-A4B0-4E81-80C0-84D62CF0A965}"/>
              </a:ext>
            </a:extLst>
          </p:cNvPr>
          <p:cNvSpPr>
            <a:spLocks noGrp="1"/>
          </p:cNvSpPr>
          <p:nvPr>
            <p:ph type="sldNum" sz="quarter" idx="12"/>
          </p:nvPr>
        </p:nvSpPr>
        <p:spPr/>
        <p:txBody>
          <a:bodyPr/>
          <a:lstStyle>
            <a:lvl1pPr>
              <a:defRPr/>
            </a:lvl1pPr>
          </a:lstStyle>
          <a:p>
            <a:fld id="{C81CB71B-DA6D-4587-8916-D41E65527BAB}" type="slidenum">
              <a:rPr lang="es-ES" altLang="es-MX"/>
              <a:pPr/>
              <a:t>‹Nº›</a:t>
            </a:fld>
            <a:endParaRPr lang="es-ES" altLang="es-MX"/>
          </a:p>
        </p:txBody>
      </p:sp>
    </p:spTree>
    <p:extLst>
      <p:ext uri="{BB962C8B-B14F-4D97-AF65-F5344CB8AC3E}">
        <p14:creationId xmlns:p14="http://schemas.microsoft.com/office/powerpoint/2010/main" val="1728465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3">
            <a:extLst>
              <a:ext uri="{FF2B5EF4-FFF2-40B4-BE49-F238E27FC236}">
                <a16:creationId xmlns:a16="http://schemas.microsoft.com/office/drawing/2014/main" xmlns="" id="{31D5AC02-A3B7-4F8B-B02E-F9F1C2281FFF}"/>
              </a:ext>
            </a:extLst>
          </p:cNvPr>
          <p:cNvSpPr>
            <a:spLocks noGrp="1"/>
          </p:cNvSpPr>
          <p:nvPr>
            <p:ph type="dt" sz="half" idx="10"/>
          </p:nvPr>
        </p:nvSpPr>
        <p:spPr/>
        <p:txBody>
          <a:bodyPr/>
          <a:lstStyle>
            <a:lvl1pPr>
              <a:defRPr/>
            </a:lvl1pPr>
          </a:lstStyle>
          <a:p>
            <a:fld id="{F5BA4CB9-2E4B-4E70-A33F-C7BDE94A8E44}" type="datetimeFigureOut">
              <a:rPr lang="es-ES" altLang="es-MX"/>
              <a:pPr/>
              <a:t>14/05/2019</a:t>
            </a:fld>
            <a:endParaRPr lang="es-ES" altLang="es-MX"/>
          </a:p>
        </p:txBody>
      </p:sp>
      <p:sp>
        <p:nvSpPr>
          <p:cNvPr id="6" name="Marcador de pie de página 4">
            <a:extLst>
              <a:ext uri="{FF2B5EF4-FFF2-40B4-BE49-F238E27FC236}">
                <a16:creationId xmlns:a16="http://schemas.microsoft.com/office/drawing/2014/main" xmlns="" id="{E33482DA-AC82-4BF9-A2D2-C534621AF88B}"/>
              </a:ext>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16:creationId xmlns:a16="http://schemas.microsoft.com/office/drawing/2014/main" xmlns="" id="{22A01EDC-17BB-4B87-BABC-FD3EACC2CB04}"/>
              </a:ext>
            </a:extLst>
          </p:cNvPr>
          <p:cNvSpPr>
            <a:spLocks noGrp="1"/>
          </p:cNvSpPr>
          <p:nvPr>
            <p:ph type="sldNum" sz="quarter" idx="12"/>
          </p:nvPr>
        </p:nvSpPr>
        <p:spPr/>
        <p:txBody>
          <a:bodyPr/>
          <a:lstStyle>
            <a:lvl1pPr>
              <a:defRPr/>
            </a:lvl1pPr>
          </a:lstStyle>
          <a:p>
            <a:fld id="{3007D3ED-7830-4A33-B00B-D905C3094432}" type="slidenum">
              <a:rPr lang="es-ES" altLang="es-MX"/>
              <a:pPr/>
              <a:t>‹Nº›</a:t>
            </a:fld>
            <a:endParaRPr lang="es-ES" altLang="es-MX"/>
          </a:p>
        </p:txBody>
      </p:sp>
    </p:spTree>
    <p:extLst>
      <p:ext uri="{BB962C8B-B14F-4D97-AF65-F5344CB8AC3E}">
        <p14:creationId xmlns:p14="http://schemas.microsoft.com/office/powerpoint/2010/main" val="2888569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2" y="1535113"/>
            <a:ext cx="4040188"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4" indent="0">
              <a:buNone/>
              <a:defRPr sz="1600" b="1"/>
            </a:lvl7pPr>
            <a:lvl8pPr marL="3200240" indent="0">
              <a:buNone/>
              <a:defRPr sz="1600" b="1"/>
            </a:lvl8pPr>
            <a:lvl9pPr marL="3657417"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7" y="1535113"/>
            <a:ext cx="4041775"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4" indent="0">
              <a:buNone/>
              <a:defRPr sz="1600" b="1"/>
            </a:lvl7pPr>
            <a:lvl8pPr marL="3200240" indent="0">
              <a:buNone/>
              <a:defRPr sz="1600" b="1"/>
            </a:lvl8pPr>
            <a:lvl9pPr marL="3657417"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3">
            <a:extLst>
              <a:ext uri="{FF2B5EF4-FFF2-40B4-BE49-F238E27FC236}">
                <a16:creationId xmlns:a16="http://schemas.microsoft.com/office/drawing/2014/main" xmlns="" id="{CFE4E626-394F-4406-94BE-FD6415BEA8A7}"/>
              </a:ext>
            </a:extLst>
          </p:cNvPr>
          <p:cNvSpPr>
            <a:spLocks noGrp="1"/>
          </p:cNvSpPr>
          <p:nvPr>
            <p:ph type="dt" sz="half" idx="10"/>
          </p:nvPr>
        </p:nvSpPr>
        <p:spPr/>
        <p:txBody>
          <a:bodyPr/>
          <a:lstStyle>
            <a:lvl1pPr>
              <a:defRPr/>
            </a:lvl1pPr>
          </a:lstStyle>
          <a:p>
            <a:fld id="{EF4E73A3-00F3-4097-BE76-D8EBF337F964}" type="datetimeFigureOut">
              <a:rPr lang="es-ES" altLang="es-MX"/>
              <a:pPr/>
              <a:t>14/05/2019</a:t>
            </a:fld>
            <a:endParaRPr lang="es-ES" altLang="es-MX"/>
          </a:p>
        </p:txBody>
      </p:sp>
      <p:sp>
        <p:nvSpPr>
          <p:cNvPr id="8" name="Marcador de pie de página 4">
            <a:extLst>
              <a:ext uri="{FF2B5EF4-FFF2-40B4-BE49-F238E27FC236}">
                <a16:creationId xmlns:a16="http://schemas.microsoft.com/office/drawing/2014/main" xmlns="" id="{0C2389ED-4B0B-4D7C-9C5E-86BAF52D974B}"/>
              </a:ext>
            </a:extLst>
          </p:cNvPr>
          <p:cNvSpPr>
            <a:spLocks noGrp="1"/>
          </p:cNvSpPr>
          <p:nvPr>
            <p:ph type="ftr" sz="quarter" idx="11"/>
          </p:nvPr>
        </p:nvSpPr>
        <p:spPr/>
        <p:txBody>
          <a:bodyPr/>
          <a:lstStyle>
            <a:lvl1pPr>
              <a:defRPr/>
            </a:lvl1pPr>
          </a:lstStyle>
          <a:p>
            <a:pPr>
              <a:defRPr/>
            </a:pPr>
            <a:endParaRPr lang="es-ES"/>
          </a:p>
        </p:txBody>
      </p:sp>
      <p:sp>
        <p:nvSpPr>
          <p:cNvPr id="9" name="Marcador de número de diapositiva 5">
            <a:extLst>
              <a:ext uri="{FF2B5EF4-FFF2-40B4-BE49-F238E27FC236}">
                <a16:creationId xmlns:a16="http://schemas.microsoft.com/office/drawing/2014/main" xmlns="" id="{DE643AE5-3F1C-4A05-97B4-59E96DA3F986}"/>
              </a:ext>
            </a:extLst>
          </p:cNvPr>
          <p:cNvSpPr>
            <a:spLocks noGrp="1"/>
          </p:cNvSpPr>
          <p:nvPr>
            <p:ph type="sldNum" sz="quarter" idx="12"/>
          </p:nvPr>
        </p:nvSpPr>
        <p:spPr/>
        <p:txBody>
          <a:bodyPr/>
          <a:lstStyle>
            <a:lvl1pPr>
              <a:defRPr/>
            </a:lvl1pPr>
          </a:lstStyle>
          <a:p>
            <a:fld id="{992CDDC2-AC2B-448A-9196-2736D57B574E}" type="slidenum">
              <a:rPr lang="es-ES" altLang="es-MX"/>
              <a:pPr/>
              <a:t>‹Nº›</a:t>
            </a:fld>
            <a:endParaRPr lang="es-ES" altLang="es-MX"/>
          </a:p>
        </p:txBody>
      </p:sp>
    </p:spTree>
    <p:extLst>
      <p:ext uri="{BB962C8B-B14F-4D97-AF65-F5344CB8AC3E}">
        <p14:creationId xmlns:p14="http://schemas.microsoft.com/office/powerpoint/2010/main" val="384295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3">
            <a:extLst>
              <a:ext uri="{FF2B5EF4-FFF2-40B4-BE49-F238E27FC236}">
                <a16:creationId xmlns:a16="http://schemas.microsoft.com/office/drawing/2014/main" xmlns="" id="{91302483-5962-4B66-98A6-A2917237C7D3}"/>
              </a:ext>
            </a:extLst>
          </p:cNvPr>
          <p:cNvSpPr>
            <a:spLocks noGrp="1"/>
          </p:cNvSpPr>
          <p:nvPr>
            <p:ph type="dt" sz="half" idx="10"/>
          </p:nvPr>
        </p:nvSpPr>
        <p:spPr/>
        <p:txBody>
          <a:bodyPr/>
          <a:lstStyle>
            <a:lvl1pPr>
              <a:defRPr/>
            </a:lvl1pPr>
          </a:lstStyle>
          <a:p>
            <a:fld id="{A847588E-09F6-4CF2-89F5-8F95CF7B63B2}" type="datetimeFigureOut">
              <a:rPr lang="es-ES" altLang="es-MX"/>
              <a:pPr/>
              <a:t>14/05/2019</a:t>
            </a:fld>
            <a:endParaRPr lang="es-ES" altLang="es-MX"/>
          </a:p>
        </p:txBody>
      </p:sp>
      <p:sp>
        <p:nvSpPr>
          <p:cNvPr id="4" name="Marcador de pie de página 4">
            <a:extLst>
              <a:ext uri="{FF2B5EF4-FFF2-40B4-BE49-F238E27FC236}">
                <a16:creationId xmlns:a16="http://schemas.microsoft.com/office/drawing/2014/main" xmlns="" id="{F7C51076-D2AF-4CC1-A8FB-10EA063D6DE7}"/>
              </a:ext>
            </a:extLst>
          </p:cNvPr>
          <p:cNvSpPr>
            <a:spLocks noGrp="1"/>
          </p:cNvSpPr>
          <p:nvPr>
            <p:ph type="ftr" sz="quarter" idx="11"/>
          </p:nvPr>
        </p:nvSpPr>
        <p:spPr/>
        <p:txBody>
          <a:bodyPr/>
          <a:lstStyle>
            <a:lvl1pPr>
              <a:defRPr/>
            </a:lvl1pPr>
          </a:lstStyle>
          <a:p>
            <a:pPr>
              <a:defRPr/>
            </a:pPr>
            <a:endParaRPr lang="es-ES"/>
          </a:p>
        </p:txBody>
      </p:sp>
      <p:sp>
        <p:nvSpPr>
          <p:cNvPr id="5" name="Marcador de número de diapositiva 5">
            <a:extLst>
              <a:ext uri="{FF2B5EF4-FFF2-40B4-BE49-F238E27FC236}">
                <a16:creationId xmlns:a16="http://schemas.microsoft.com/office/drawing/2014/main" xmlns="" id="{988ABA9D-FFF3-40E6-8729-30E70816B656}"/>
              </a:ext>
            </a:extLst>
          </p:cNvPr>
          <p:cNvSpPr>
            <a:spLocks noGrp="1"/>
          </p:cNvSpPr>
          <p:nvPr>
            <p:ph type="sldNum" sz="quarter" idx="12"/>
          </p:nvPr>
        </p:nvSpPr>
        <p:spPr/>
        <p:txBody>
          <a:bodyPr/>
          <a:lstStyle>
            <a:lvl1pPr>
              <a:defRPr/>
            </a:lvl1pPr>
          </a:lstStyle>
          <a:p>
            <a:fld id="{00672A68-2A39-4595-88CD-B5144C74AEB4}" type="slidenum">
              <a:rPr lang="es-ES" altLang="es-MX"/>
              <a:pPr/>
              <a:t>‹Nº›</a:t>
            </a:fld>
            <a:endParaRPr lang="es-ES" altLang="es-MX"/>
          </a:p>
        </p:txBody>
      </p:sp>
    </p:spTree>
    <p:extLst>
      <p:ext uri="{BB962C8B-B14F-4D97-AF65-F5344CB8AC3E}">
        <p14:creationId xmlns:p14="http://schemas.microsoft.com/office/powerpoint/2010/main" val="1256339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a:extLst>
              <a:ext uri="{FF2B5EF4-FFF2-40B4-BE49-F238E27FC236}">
                <a16:creationId xmlns:a16="http://schemas.microsoft.com/office/drawing/2014/main" xmlns="" id="{1A2F5293-4515-425A-B288-70C8EE143A48}"/>
              </a:ext>
            </a:extLst>
          </p:cNvPr>
          <p:cNvSpPr>
            <a:spLocks noGrp="1"/>
          </p:cNvSpPr>
          <p:nvPr>
            <p:ph type="dt" sz="half" idx="10"/>
          </p:nvPr>
        </p:nvSpPr>
        <p:spPr/>
        <p:txBody>
          <a:bodyPr/>
          <a:lstStyle>
            <a:lvl1pPr>
              <a:defRPr/>
            </a:lvl1pPr>
          </a:lstStyle>
          <a:p>
            <a:fld id="{E3AC78C9-EABB-44E9-943F-C63AD8DCA4BD}" type="datetimeFigureOut">
              <a:rPr lang="es-ES" altLang="es-MX"/>
              <a:pPr/>
              <a:t>14/05/2019</a:t>
            </a:fld>
            <a:endParaRPr lang="es-ES" altLang="es-MX"/>
          </a:p>
        </p:txBody>
      </p:sp>
      <p:sp>
        <p:nvSpPr>
          <p:cNvPr id="3" name="Marcador de pie de página 4">
            <a:extLst>
              <a:ext uri="{FF2B5EF4-FFF2-40B4-BE49-F238E27FC236}">
                <a16:creationId xmlns:a16="http://schemas.microsoft.com/office/drawing/2014/main" xmlns="" id="{DB264B71-1AFE-4016-88B5-2BD23ABE9996}"/>
              </a:ext>
            </a:extLst>
          </p:cNvPr>
          <p:cNvSpPr>
            <a:spLocks noGrp="1"/>
          </p:cNvSpPr>
          <p:nvPr>
            <p:ph type="ftr" sz="quarter" idx="11"/>
          </p:nvPr>
        </p:nvSpPr>
        <p:spPr/>
        <p:txBody>
          <a:bodyPr/>
          <a:lstStyle>
            <a:lvl1pPr>
              <a:defRPr/>
            </a:lvl1pPr>
          </a:lstStyle>
          <a:p>
            <a:pPr>
              <a:defRPr/>
            </a:pPr>
            <a:endParaRPr lang="es-ES"/>
          </a:p>
        </p:txBody>
      </p:sp>
      <p:sp>
        <p:nvSpPr>
          <p:cNvPr id="4" name="Marcador de número de diapositiva 5">
            <a:extLst>
              <a:ext uri="{FF2B5EF4-FFF2-40B4-BE49-F238E27FC236}">
                <a16:creationId xmlns:a16="http://schemas.microsoft.com/office/drawing/2014/main" xmlns="" id="{0A2A448B-3D3B-40E5-8A16-CACEFF6DA686}"/>
              </a:ext>
            </a:extLst>
          </p:cNvPr>
          <p:cNvSpPr>
            <a:spLocks noGrp="1"/>
          </p:cNvSpPr>
          <p:nvPr>
            <p:ph type="sldNum" sz="quarter" idx="12"/>
          </p:nvPr>
        </p:nvSpPr>
        <p:spPr/>
        <p:txBody>
          <a:bodyPr/>
          <a:lstStyle>
            <a:lvl1pPr>
              <a:defRPr/>
            </a:lvl1pPr>
          </a:lstStyle>
          <a:p>
            <a:fld id="{5D503799-2452-4C87-9502-BBA33E82CA22}" type="slidenum">
              <a:rPr lang="es-ES" altLang="es-MX"/>
              <a:pPr/>
              <a:t>‹Nº›</a:t>
            </a:fld>
            <a:endParaRPr lang="es-ES" altLang="es-MX"/>
          </a:p>
        </p:txBody>
      </p:sp>
    </p:spTree>
    <p:extLst>
      <p:ext uri="{BB962C8B-B14F-4D97-AF65-F5344CB8AC3E}">
        <p14:creationId xmlns:p14="http://schemas.microsoft.com/office/powerpoint/2010/main" val="125299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1" y="1435101"/>
            <a:ext cx="5111751"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
        <p:nvSpPr>
          <p:cNvPr id="4" name="Marcador de texto 3"/>
          <p:cNvSpPr>
            <a:spLocks noGrp="1"/>
          </p:cNvSpPr>
          <p:nvPr>
            <p:ph type="body" sz="half" idx="2"/>
          </p:nvPr>
        </p:nvSpPr>
        <p:spPr>
          <a:xfrm>
            <a:off x="457202" y="1435102"/>
            <a:ext cx="3008313" cy="4691063"/>
          </a:xfr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7" indent="0">
              <a:buNone/>
              <a:defRPr sz="900"/>
            </a:lvl9pPr>
          </a:lstStyle>
          <a:p>
            <a:pPr lvl="0"/>
            <a:r>
              <a:rPr lang="es-ES_tradnl"/>
              <a:t>Haga clic para modificar el estilo de texto del patrón</a:t>
            </a:r>
          </a:p>
        </p:txBody>
      </p:sp>
      <p:sp>
        <p:nvSpPr>
          <p:cNvPr id="5" name="Marcador de fecha 3">
            <a:extLst>
              <a:ext uri="{FF2B5EF4-FFF2-40B4-BE49-F238E27FC236}">
                <a16:creationId xmlns:a16="http://schemas.microsoft.com/office/drawing/2014/main" xmlns="" id="{67B3FA8B-9F89-456C-8977-76DDF99AC2ED}"/>
              </a:ext>
            </a:extLst>
          </p:cNvPr>
          <p:cNvSpPr>
            <a:spLocks noGrp="1"/>
          </p:cNvSpPr>
          <p:nvPr>
            <p:ph type="dt" sz="half" idx="10"/>
          </p:nvPr>
        </p:nvSpPr>
        <p:spPr/>
        <p:txBody>
          <a:bodyPr/>
          <a:lstStyle>
            <a:lvl1pPr>
              <a:defRPr/>
            </a:lvl1pPr>
          </a:lstStyle>
          <a:p>
            <a:fld id="{5503FC67-7BE4-4BA9-B549-BC10B704E757}" type="datetimeFigureOut">
              <a:rPr lang="es-ES" altLang="es-MX"/>
              <a:pPr/>
              <a:t>14/05/2019</a:t>
            </a:fld>
            <a:endParaRPr lang="es-ES" altLang="es-MX"/>
          </a:p>
        </p:txBody>
      </p:sp>
      <p:sp>
        <p:nvSpPr>
          <p:cNvPr id="6" name="Marcador de pie de página 4">
            <a:extLst>
              <a:ext uri="{FF2B5EF4-FFF2-40B4-BE49-F238E27FC236}">
                <a16:creationId xmlns:a16="http://schemas.microsoft.com/office/drawing/2014/main" xmlns="" id="{87E36167-1B97-46DC-B608-38A217451A28}"/>
              </a:ext>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16:creationId xmlns:a16="http://schemas.microsoft.com/office/drawing/2014/main" xmlns="" id="{86599FAE-4129-43A3-967B-6984F813FA10}"/>
              </a:ext>
            </a:extLst>
          </p:cNvPr>
          <p:cNvSpPr>
            <a:spLocks noGrp="1"/>
          </p:cNvSpPr>
          <p:nvPr>
            <p:ph type="sldNum" sz="quarter" idx="12"/>
          </p:nvPr>
        </p:nvSpPr>
        <p:spPr/>
        <p:txBody>
          <a:bodyPr/>
          <a:lstStyle>
            <a:lvl1pPr>
              <a:defRPr/>
            </a:lvl1pPr>
          </a:lstStyle>
          <a:p>
            <a:fld id="{B97247BB-1701-4EF8-AF70-9B5D0E594A4D}" type="slidenum">
              <a:rPr lang="es-ES" altLang="es-MX"/>
              <a:pPr/>
              <a:t>‹Nº›</a:t>
            </a:fld>
            <a:endParaRPr lang="es-ES" altLang="es-MX"/>
          </a:p>
        </p:txBody>
      </p:sp>
    </p:spTree>
    <p:extLst>
      <p:ext uri="{BB962C8B-B14F-4D97-AF65-F5344CB8AC3E}">
        <p14:creationId xmlns:p14="http://schemas.microsoft.com/office/powerpoint/2010/main" val="3325792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1"/>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4" indent="0">
              <a:buNone/>
              <a:defRPr sz="2000"/>
            </a:lvl7pPr>
            <a:lvl8pPr marL="3200240" indent="0">
              <a:buNone/>
              <a:defRPr sz="2000"/>
            </a:lvl8pPr>
            <a:lvl9pPr marL="3657417" indent="0">
              <a:buNone/>
              <a:defRPr sz="2000"/>
            </a:lvl9pPr>
          </a:lstStyle>
          <a:p>
            <a:pPr lvl="0"/>
            <a:endParaRPr lang="es-ES" noProof="0"/>
          </a:p>
        </p:txBody>
      </p:sp>
      <p:sp>
        <p:nvSpPr>
          <p:cNvPr id="4" name="Marcador de texto 3"/>
          <p:cNvSpPr>
            <a:spLocks noGrp="1"/>
          </p:cNvSpPr>
          <p:nvPr>
            <p:ph type="body" sz="half" idx="2"/>
          </p:nvPr>
        </p:nvSpPr>
        <p:spPr>
          <a:xfrm>
            <a:off x="1792288" y="5367339"/>
            <a:ext cx="5486400" cy="804862"/>
          </a:xfr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4" indent="0">
              <a:buNone/>
              <a:defRPr sz="900"/>
            </a:lvl7pPr>
            <a:lvl8pPr marL="3200240" indent="0">
              <a:buNone/>
              <a:defRPr sz="900"/>
            </a:lvl8pPr>
            <a:lvl9pPr marL="3657417" indent="0">
              <a:buNone/>
              <a:defRPr sz="900"/>
            </a:lvl9pPr>
          </a:lstStyle>
          <a:p>
            <a:pPr lvl="0"/>
            <a:r>
              <a:rPr lang="es-ES_tradnl"/>
              <a:t>Haga clic para modificar el estilo de texto del patrón</a:t>
            </a:r>
          </a:p>
        </p:txBody>
      </p:sp>
      <p:sp>
        <p:nvSpPr>
          <p:cNvPr id="5" name="Marcador de fecha 3">
            <a:extLst>
              <a:ext uri="{FF2B5EF4-FFF2-40B4-BE49-F238E27FC236}">
                <a16:creationId xmlns:a16="http://schemas.microsoft.com/office/drawing/2014/main" xmlns="" id="{800CE562-8BC8-45EC-8CD8-F3456AEB5B27}"/>
              </a:ext>
            </a:extLst>
          </p:cNvPr>
          <p:cNvSpPr>
            <a:spLocks noGrp="1"/>
          </p:cNvSpPr>
          <p:nvPr>
            <p:ph type="dt" sz="half" idx="10"/>
          </p:nvPr>
        </p:nvSpPr>
        <p:spPr/>
        <p:txBody>
          <a:bodyPr/>
          <a:lstStyle>
            <a:lvl1pPr>
              <a:defRPr/>
            </a:lvl1pPr>
          </a:lstStyle>
          <a:p>
            <a:fld id="{553AD55C-7A05-4FCB-B696-CDB3F39A50F2}" type="datetimeFigureOut">
              <a:rPr lang="es-ES" altLang="es-MX"/>
              <a:pPr/>
              <a:t>14/05/2019</a:t>
            </a:fld>
            <a:endParaRPr lang="es-ES" altLang="es-MX"/>
          </a:p>
        </p:txBody>
      </p:sp>
      <p:sp>
        <p:nvSpPr>
          <p:cNvPr id="6" name="Marcador de pie de página 4">
            <a:extLst>
              <a:ext uri="{FF2B5EF4-FFF2-40B4-BE49-F238E27FC236}">
                <a16:creationId xmlns:a16="http://schemas.microsoft.com/office/drawing/2014/main" xmlns="" id="{1D488F4E-AFE1-41CE-9A99-FBA7B04F1422}"/>
              </a:ext>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16:creationId xmlns:a16="http://schemas.microsoft.com/office/drawing/2014/main" xmlns="" id="{BEB302DA-4DE1-4002-9818-EC84DE69EFDD}"/>
              </a:ext>
            </a:extLst>
          </p:cNvPr>
          <p:cNvSpPr>
            <a:spLocks noGrp="1"/>
          </p:cNvSpPr>
          <p:nvPr>
            <p:ph type="sldNum" sz="quarter" idx="12"/>
          </p:nvPr>
        </p:nvSpPr>
        <p:spPr/>
        <p:txBody>
          <a:bodyPr/>
          <a:lstStyle>
            <a:lvl1pPr>
              <a:defRPr/>
            </a:lvl1pPr>
          </a:lstStyle>
          <a:p>
            <a:fld id="{F39EE22D-1CED-4DBB-A06F-875C6D008687}" type="slidenum">
              <a:rPr lang="es-ES" altLang="es-MX"/>
              <a:pPr/>
              <a:t>‹Nº›</a:t>
            </a:fld>
            <a:endParaRPr lang="es-ES" altLang="es-MX"/>
          </a:p>
        </p:txBody>
      </p:sp>
    </p:spTree>
    <p:extLst>
      <p:ext uri="{BB962C8B-B14F-4D97-AF65-F5344CB8AC3E}">
        <p14:creationId xmlns:p14="http://schemas.microsoft.com/office/powerpoint/2010/main" val="278121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xmlns="" id="{5A4F7EB6-052B-4BC4-A92F-B074E27958A8}"/>
              </a:ext>
            </a:extLst>
          </p:cNvPr>
          <p:cNvSpPr>
            <a:spLocks noGrp="1"/>
          </p:cNvSpPr>
          <p:nvPr>
            <p:ph type="title"/>
          </p:nvPr>
        </p:nvSpPr>
        <p:spPr bwMode="auto">
          <a:xfrm>
            <a:off x="457200" y="274640"/>
            <a:ext cx="5562600"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MX"/>
              <a:t>Clic para editar título</a:t>
            </a:r>
            <a:endParaRPr lang="es-ES" altLang="es-MX"/>
          </a:p>
        </p:txBody>
      </p:sp>
      <p:sp>
        <p:nvSpPr>
          <p:cNvPr id="1027" name="Marcador de texto 2">
            <a:extLst>
              <a:ext uri="{FF2B5EF4-FFF2-40B4-BE49-F238E27FC236}">
                <a16:creationId xmlns:a16="http://schemas.microsoft.com/office/drawing/2014/main" xmlns="" id="{157F7367-CEAD-4C55-91B6-63871E9EA08B}"/>
              </a:ext>
            </a:extLst>
          </p:cNvPr>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MX"/>
              <a:t>Haga clic para modificar el estilo de texto del patrón</a:t>
            </a:r>
          </a:p>
          <a:p>
            <a:pPr lvl="1"/>
            <a:r>
              <a:rPr lang="es-ES_tradnl" altLang="es-MX"/>
              <a:t>Segundo nivel</a:t>
            </a:r>
          </a:p>
          <a:p>
            <a:pPr lvl="2"/>
            <a:r>
              <a:rPr lang="es-ES_tradnl" altLang="es-MX"/>
              <a:t>Tercer nivel</a:t>
            </a:r>
          </a:p>
          <a:p>
            <a:pPr lvl="3"/>
            <a:r>
              <a:rPr lang="es-ES_tradnl" altLang="es-MX"/>
              <a:t>Cuarto nivel</a:t>
            </a:r>
          </a:p>
          <a:p>
            <a:pPr lvl="4"/>
            <a:r>
              <a:rPr lang="es-ES_tradnl" altLang="es-MX"/>
              <a:t>Quinto nivel</a:t>
            </a:r>
            <a:endParaRPr lang="es-ES" altLang="es-MX"/>
          </a:p>
        </p:txBody>
      </p:sp>
      <p:sp>
        <p:nvSpPr>
          <p:cNvPr id="4" name="Marcador de fecha 3">
            <a:extLst>
              <a:ext uri="{FF2B5EF4-FFF2-40B4-BE49-F238E27FC236}">
                <a16:creationId xmlns:a16="http://schemas.microsoft.com/office/drawing/2014/main" xmlns="" id="{ADBBFEC8-2C98-455F-A251-AD1D7F26FDAF}"/>
              </a:ext>
            </a:extLst>
          </p:cNvPr>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Myriad Pro" charset="0"/>
              </a:defRPr>
            </a:lvl1pPr>
          </a:lstStyle>
          <a:p>
            <a:fld id="{3926048D-48EF-467F-98D4-D39730358755}" type="datetimeFigureOut">
              <a:rPr lang="es-ES" altLang="es-MX"/>
              <a:pPr/>
              <a:t>14/05/2019</a:t>
            </a:fld>
            <a:endParaRPr lang="es-ES" altLang="es-MX"/>
          </a:p>
        </p:txBody>
      </p:sp>
      <p:sp>
        <p:nvSpPr>
          <p:cNvPr id="5" name="Marcador de pie de página 4">
            <a:extLst>
              <a:ext uri="{FF2B5EF4-FFF2-40B4-BE49-F238E27FC236}">
                <a16:creationId xmlns:a16="http://schemas.microsoft.com/office/drawing/2014/main" xmlns="" id="{CA09BBF8-F7B6-4B54-A871-E39ECBA24816}"/>
              </a:ext>
            </a:extLst>
          </p:cNvPr>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b="0" i="0">
                <a:solidFill>
                  <a:schemeClr val="tx1">
                    <a:tint val="75000"/>
                  </a:schemeClr>
                </a:solidFill>
                <a:latin typeface="Myriad Pro"/>
                <a:ea typeface="+mn-ea"/>
                <a:cs typeface="Myriad Pro"/>
              </a:defRPr>
            </a:lvl1pPr>
          </a:lstStyle>
          <a:p>
            <a:pPr>
              <a:defRPr/>
            </a:pPr>
            <a:endParaRPr lang="es-ES"/>
          </a:p>
        </p:txBody>
      </p:sp>
      <p:sp>
        <p:nvSpPr>
          <p:cNvPr id="6" name="Marcador de número de diapositiva 5">
            <a:extLst>
              <a:ext uri="{FF2B5EF4-FFF2-40B4-BE49-F238E27FC236}">
                <a16:creationId xmlns:a16="http://schemas.microsoft.com/office/drawing/2014/main" xmlns="" id="{85D2B51E-5B24-4ED4-9D63-0180D335537D}"/>
              </a:ext>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Myriad Pro" charset="0"/>
              </a:defRPr>
            </a:lvl1pPr>
          </a:lstStyle>
          <a:p>
            <a:fld id="{D85DF6EC-391E-4EA7-99F4-CCF59C003B90}" type="slidenum">
              <a:rPr lang="es-ES" altLang="es-MX"/>
              <a:pPr/>
              <a:t>‹Nº›</a:t>
            </a:fld>
            <a:endParaRPr lang="es-ES" altLang="es-MX"/>
          </a:p>
        </p:txBody>
      </p:sp>
    </p:spTree>
  </p:cSld>
  <p:clrMap bg1="lt1" tx1="dk1" bg2="lt2" tx2="dk2" accent1="accent1" accent2="accent2" accent3="accent3" accent4="accent4" accent5="accent5" accent6="accent6" hlink="hlink" folHlink="folHlink"/>
  <p:sldLayoutIdLst>
    <p:sldLayoutId id="2147483687"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Lst>
  <p:txStyles>
    <p:title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p:titleStyle>
    <p:bodyStyle>
      <a:lvl1pPr marL="342884" indent="-342884" algn="l" defTabSz="457178" rtl="0" eaLnBrk="0" fontAlgn="base" hangingPunct="0">
        <a:spcBef>
          <a:spcPct val="20000"/>
        </a:spcBef>
        <a:spcAft>
          <a:spcPct val="0"/>
        </a:spcAft>
        <a:buFont typeface="Arial" panose="020B0604020202020204" pitchFamily="34" charset="0"/>
        <a:buChar char="•"/>
        <a:defRPr sz="2800" kern="1200">
          <a:solidFill>
            <a:schemeClr val="tx1"/>
          </a:solidFill>
          <a:latin typeface="Myriad Pro Light"/>
          <a:ea typeface="MS PGothic" panose="020B0600070205080204" pitchFamily="34" charset="-128"/>
          <a:cs typeface="Myriad Pro Light"/>
        </a:defRPr>
      </a:lvl1pPr>
      <a:lvl2pPr marL="742913" indent="-285736" algn="l" defTabSz="457178" rtl="0" eaLnBrk="0" fontAlgn="base" hangingPunct="0">
        <a:spcBef>
          <a:spcPct val="20000"/>
        </a:spcBef>
        <a:spcAft>
          <a:spcPct val="0"/>
        </a:spcAft>
        <a:buFont typeface="Arial" panose="020B0604020202020204" pitchFamily="34" charset="0"/>
        <a:buChar char="–"/>
        <a:defRPr sz="2400" kern="1200">
          <a:solidFill>
            <a:schemeClr val="tx1"/>
          </a:solidFill>
          <a:latin typeface="Myriad Pro Light"/>
          <a:ea typeface="Myriad Pro Light" charset="0"/>
          <a:cs typeface="Myriad Pro Light"/>
        </a:defRPr>
      </a:lvl2pPr>
      <a:lvl3pPr marL="1142943" indent="-228588" algn="l" defTabSz="457178" rtl="0" eaLnBrk="0" fontAlgn="base" hangingPunct="0">
        <a:spcBef>
          <a:spcPct val="20000"/>
        </a:spcBef>
        <a:spcAft>
          <a:spcPct val="0"/>
        </a:spcAft>
        <a:buFont typeface="Arial" panose="020B0604020202020204" pitchFamily="34" charset="0"/>
        <a:buChar char="•"/>
        <a:defRPr sz="2000" kern="1200">
          <a:solidFill>
            <a:schemeClr val="tx1"/>
          </a:solidFill>
          <a:latin typeface="Myriad Pro Light"/>
          <a:ea typeface="Myriad Pro Light" charset="0"/>
          <a:cs typeface="Myriad Pro Light"/>
        </a:defRPr>
      </a:lvl3pPr>
      <a:lvl4pPr marL="1600121" indent="-228588" algn="l" defTabSz="457178" rtl="0" eaLnBrk="0" fontAlgn="base" hangingPunct="0">
        <a:spcBef>
          <a:spcPct val="20000"/>
        </a:spcBef>
        <a:spcAft>
          <a:spcPct val="0"/>
        </a:spcAft>
        <a:buFont typeface="Arial" panose="020B0604020202020204" pitchFamily="34" charset="0"/>
        <a:buChar char="–"/>
        <a:defRPr kern="1200">
          <a:solidFill>
            <a:schemeClr val="tx1"/>
          </a:solidFill>
          <a:latin typeface="Myriad Pro Light"/>
          <a:ea typeface="Myriad Pro Light" charset="0"/>
          <a:cs typeface="Myriad Pro Light"/>
        </a:defRPr>
      </a:lvl4pPr>
      <a:lvl5pPr marL="2057297" indent="-228588" algn="l" defTabSz="457178" rtl="0" eaLnBrk="0" fontAlgn="base" hangingPunct="0">
        <a:spcBef>
          <a:spcPct val="20000"/>
        </a:spcBef>
        <a:spcAft>
          <a:spcPct val="0"/>
        </a:spcAft>
        <a:buFont typeface="Arial" panose="020B0604020202020204" pitchFamily="34" charset="0"/>
        <a:buChar char="»"/>
        <a:defRPr kern="1200">
          <a:solidFill>
            <a:schemeClr val="tx1"/>
          </a:solidFill>
          <a:latin typeface="Myriad Pro Light"/>
          <a:ea typeface="Myriad Pro Light" charset="0"/>
          <a:cs typeface="Myriad Pro Light"/>
        </a:defRPr>
      </a:lvl5pPr>
      <a:lvl6pPr marL="2514474" indent="-228588"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8"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8"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8"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4"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7" algn="l" defTabSz="4571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4.jp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0.jp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6.jp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6.jpg"/><Relationship Id="rId5" Type="http://schemas.openxmlformats.org/officeDocument/2006/relationships/image" Target="../media/image10.jp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3.jp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xmlns="" id="{E5A49CA2-8F6A-434C-819F-CE919A20180B}"/>
              </a:ext>
            </a:extLst>
          </p:cNvPr>
          <p:cNvSpPr>
            <a:spLocks noGrp="1"/>
          </p:cNvSpPr>
          <p:nvPr>
            <p:ph type="ctrTitle"/>
          </p:nvPr>
        </p:nvSpPr>
        <p:spPr>
          <a:xfrm>
            <a:off x="2250762" y="2988630"/>
            <a:ext cx="5726112" cy="711200"/>
          </a:xfrm>
        </p:spPr>
        <p:txBody>
          <a:bodyPr/>
          <a:lstStyle/>
          <a:p>
            <a:pPr eaLnBrk="1" hangingPunct="1"/>
            <a:r>
              <a:rPr lang="es-MX" altLang="es-MX" dirty="0">
                <a:latin typeface="Myriad Pro" charset="0"/>
              </a:rPr>
              <a:t>Taller Explicativo LIII</a:t>
            </a:r>
            <a:endParaRPr lang="es-MX" altLang="es-MX" sz="2500" dirty="0">
              <a:latin typeface="Myriad Pro" charset="0"/>
            </a:endParaRPr>
          </a:p>
        </p:txBody>
      </p:sp>
      <p:sp>
        <p:nvSpPr>
          <p:cNvPr id="6" name="Subtítulo 2">
            <a:extLst>
              <a:ext uri="{FF2B5EF4-FFF2-40B4-BE49-F238E27FC236}">
                <a16:creationId xmlns:a16="http://schemas.microsoft.com/office/drawing/2014/main" xmlns="" id="{1E0F0FBD-4EAA-4AC6-A95C-30A962961383}"/>
              </a:ext>
            </a:extLst>
          </p:cNvPr>
          <p:cNvSpPr txBox="1">
            <a:spLocks/>
          </p:cNvSpPr>
          <p:nvPr/>
        </p:nvSpPr>
        <p:spPr bwMode="auto">
          <a:xfrm>
            <a:off x="2250762" y="3699831"/>
            <a:ext cx="6253162"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l" defTabSz="457178" rtl="0" eaLnBrk="0" fontAlgn="base" hangingPunct="0">
              <a:spcBef>
                <a:spcPct val="20000"/>
              </a:spcBef>
              <a:spcAft>
                <a:spcPct val="0"/>
              </a:spcAft>
              <a:buFont typeface="Arial" panose="020B0604020202020204" pitchFamily="34" charset="0"/>
              <a:buNone/>
              <a:defRPr sz="2000" b="0" i="0" kern="1200">
                <a:solidFill>
                  <a:schemeClr val="tx1">
                    <a:tint val="75000"/>
                  </a:schemeClr>
                </a:solidFill>
                <a:latin typeface="Myriad Pro"/>
                <a:ea typeface="MS PGothic" panose="020B0600070205080204" pitchFamily="34" charset="-128"/>
                <a:cs typeface="Myriad Pro"/>
              </a:defRPr>
            </a:lvl1pPr>
            <a:lvl2pPr marL="457178" indent="0" algn="ctr" defTabSz="457178"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yriad Pro Light"/>
                <a:ea typeface="Myriad Pro Light" charset="0"/>
                <a:cs typeface="Myriad Pro Light"/>
              </a:defRPr>
            </a:lvl2pPr>
            <a:lvl3pPr marL="914354" indent="0" algn="ctr" defTabSz="457178"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yriad Pro Light"/>
                <a:ea typeface="Myriad Pro Light" charset="0"/>
                <a:cs typeface="Myriad Pro Light"/>
              </a:defRPr>
            </a:lvl3pPr>
            <a:lvl4pPr marL="1371532" indent="0" algn="ctr" defTabSz="457178" rtl="0" eaLnBrk="0" fontAlgn="base" hangingPunct="0">
              <a:spcBef>
                <a:spcPct val="20000"/>
              </a:spcBef>
              <a:spcAft>
                <a:spcPct val="0"/>
              </a:spcAft>
              <a:buFont typeface="Arial" panose="020B0604020202020204" pitchFamily="34" charset="0"/>
              <a:buNone/>
              <a:defRPr kern="1200">
                <a:solidFill>
                  <a:schemeClr val="tx1">
                    <a:tint val="75000"/>
                  </a:schemeClr>
                </a:solidFill>
                <a:latin typeface="Myriad Pro Light"/>
                <a:ea typeface="Myriad Pro Light" charset="0"/>
                <a:cs typeface="Myriad Pro Light"/>
              </a:defRPr>
            </a:lvl4pPr>
            <a:lvl5pPr marL="1828709" indent="0" algn="ctr" defTabSz="457178" rtl="0" eaLnBrk="0" fontAlgn="base" hangingPunct="0">
              <a:spcBef>
                <a:spcPct val="20000"/>
              </a:spcBef>
              <a:spcAft>
                <a:spcPct val="0"/>
              </a:spcAft>
              <a:buFont typeface="Arial" panose="020B0604020202020204" pitchFamily="34" charset="0"/>
              <a:buNone/>
              <a:defRPr kern="1200">
                <a:solidFill>
                  <a:schemeClr val="tx1">
                    <a:tint val="75000"/>
                  </a:schemeClr>
                </a:solidFill>
                <a:latin typeface="Myriad Pro Light"/>
                <a:ea typeface="Myriad Pro Light" charset="0"/>
                <a:cs typeface="Myriad Pro Light"/>
              </a:defRPr>
            </a:lvl5pPr>
            <a:lvl6pPr marL="2285886"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064"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240"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417"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ts val="0"/>
              </a:spcAft>
              <a:defRPr/>
            </a:pPr>
            <a:r>
              <a:rPr lang="es-ES" dirty="0">
                <a:ea typeface="+mn-ea"/>
              </a:rPr>
              <a:t>Gerencia Sr. de Productos y Estrategias de Crédito</a:t>
            </a:r>
          </a:p>
        </p:txBody>
      </p:sp>
      <p:sp>
        <p:nvSpPr>
          <p:cNvPr id="4" name="Subtítulo 2">
            <a:extLst>
              <a:ext uri="{FF2B5EF4-FFF2-40B4-BE49-F238E27FC236}">
                <a16:creationId xmlns:a16="http://schemas.microsoft.com/office/drawing/2014/main" xmlns="" id="{11E1C80A-2551-4756-882D-C6C9C9F43B01}"/>
              </a:ext>
            </a:extLst>
          </p:cNvPr>
          <p:cNvSpPr txBox="1">
            <a:spLocks/>
          </p:cNvSpPr>
          <p:nvPr/>
        </p:nvSpPr>
        <p:spPr bwMode="auto">
          <a:xfrm>
            <a:off x="7549930" y="5991911"/>
            <a:ext cx="1594070"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l" defTabSz="457178" rtl="0" eaLnBrk="0" fontAlgn="base" hangingPunct="0">
              <a:spcBef>
                <a:spcPct val="20000"/>
              </a:spcBef>
              <a:spcAft>
                <a:spcPct val="0"/>
              </a:spcAft>
              <a:buFont typeface="Arial" panose="020B0604020202020204" pitchFamily="34" charset="0"/>
              <a:buNone/>
              <a:defRPr sz="2000" b="0" i="0" kern="1200">
                <a:solidFill>
                  <a:schemeClr val="tx1">
                    <a:tint val="75000"/>
                  </a:schemeClr>
                </a:solidFill>
                <a:latin typeface="Myriad Pro"/>
                <a:ea typeface="MS PGothic" panose="020B0600070205080204" pitchFamily="34" charset="-128"/>
                <a:cs typeface="Myriad Pro"/>
              </a:defRPr>
            </a:lvl1pPr>
            <a:lvl2pPr marL="457178" indent="0" algn="ctr" defTabSz="457178"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yriad Pro Light"/>
                <a:ea typeface="Myriad Pro Light" charset="0"/>
                <a:cs typeface="Myriad Pro Light"/>
              </a:defRPr>
            </a:lvl2pPr>
            <a:lvl3pPr marL="914354" indent="0" algn="ctr" defTabSz="457178"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yriad Pro Light"/>
                <a:ea typeface="Myriad Pro Light" charset="0"/>
                <a:cs typeface="Myriad Pro Light"/>
              </a:defRPr>
            </a:lvl3pPr>
            <a:lvl4pPr marL="1371532" indent="0" algn="ctr" defTabSz="457178" rtl="0" eaLnBrk="0" fontAlgn="base" hangingPunct="0">
              <a:spcBef>
                <a:spcPct val="20000"/>
              </a:spcBef>
              <a:spcAft>
                <a:spcPct val="0"/>
              </a:spcAft>
              <a:buFont typeface="Arial" panose="020B0604020202020204" pitchFamily="34" charset="0"/>
              <a:buNone/>
              <a:defRPr kern="1200">
                <a:solidFill>
                  <a:schemeClr val="tx1">
                    <a:tint val="75000"/>
                  </a:schemeClr>
                </a:solidFill>
                <a:latin typeface="Myriad Pro Light"/>
                <a:ea typeface="Myriad Pro Light" charset="0"/>
                <a:cs typeface="Myriad Pro Light"/>
              </a:defRPr>
            </a:lvl4pPr>
            <a:lvl5pPr marL="1828709" indent="0" algn="ctr" defTabSz="457178" rtl="0" eaLnBrk="0" fontAlgn="base" hangingPunct="0">
              <a:spcBef>
                <a:spcPct val="20000"/>
              </a:spcBef>
              <a:spcAft>
                <a:spcPct val="0"/>
              </a:spcAft>
              <a:buFont typeface="Arial" panose="020B0604020202020204" pitchFamily="34" charset="0"/>
              <a:buNone/>
              <a:defRPr kern="1200">
                <a:solidFill>
                  <a:schemeClr val="tx1">
                    <a:tint val="75000"/>
                  </a:schemeClr>
                </a:solidFill>
                <a:latin typeface="Myriad Pro Light"/>
                <a:ea typeface="Myriad Pro Light" charset="0"/>
                <a:cs typeface="Myriad Pro Light"/>
              </a:defRPr>
            </a:lvl5pPr>
            <a:lvl6pPr marL="2285886"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064"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240"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417"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ts val="0"/>
              </a:spcAft>
              <a:defRPr/>
            </a:pPr>
            <a:r>
              <a:rPr lang="es-ES" dirty="0">
                <a:solidFill>
                  <a:schemeClr val="tx1"/>
                </a:solidFill>
                <a:latin typeface="Arial" panose="020B0604020202020204" pitchFamily="34" charset="0"/>
                <a:ea typeface="+mn-ea"/>
                <a:cs typeface="Arial" panose="020B0604020202020204" pitchFamily="34" charset="0"/>
              </a:rPr>
              <a:t>Mayo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a:extLst>
              <a:ext uri="{FF2B5EF4-FFF2-40B4-BE49-F238E27FC236}">
                <a16:creationId xmlns:a16="http://schemas.microsoft.com/office/drawing/2014/main" xmlns="" id="{3632DF83-C668-4230-A247-E9E38F54BA20}"/>
              </a:ext>
            </a:extLst>
          </p:cNvPr>
          <p:cNvPicPr>
            <a:picLocks noChangeAspect="1"/>
          </p:cNvPicPr>
          <p:nvPr/>
        </p:nvPicPr>
        <p:blipFill rotWithShape="1">
          <a:blip r:embed="rId2"/>
          <a:srcRect r="12830"/>
          <a:stretch/>
        </p:blipFill>
        <p:spPr>
          <a:xfrm>
            <a:off x="7046146" y="2086345"/>
            <a:ext cx="1039560" cy="1620000"/>
          </a:xfrm>
          <a:prstGeom prst="rect">
            <a:avLst/>
          </a:prstGeom>
        </p:spPr>
      </p:pic>
      <p:pic>
        <p:nvPicPr>
          <p:cNvPr id="16" name="Imagen 15">
            <a:extLst>
              <a:ext uri="{FF2B5EF4-FFF2-40B4-BE49-F238E27FC236}">
                <a16:creationId xmlns:a16="http://schemas.microsoft.com/office/drawing/2014/main" xmlns="" id="{A3103598-0EC1-4B57-ABFE-693B86C2313E}"/>
              </a:ext>
            </a:extLst>
          </p:cNvPr>
          <p:cNvPicPr>
            <a:picLocks noChangeAspect="1"/>
          </p:cNvPicPr>
          <p:nvPr/>
        </p:nvPicPr>
        <p:blipFill>
          <a:blip r:embed="rId3"/>
          <a:stretch>
            <a:fillRect/>
          </a:stretch>
        </p:blipFill>
        <p:spPr>
          <a:xfrm>
            <a:off x="863567"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4"/>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5"/>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1" name="Rectángulo: esquinas redondeadas 10">
            <a:extLst>
              <a:ext uri="{FF2B5EF4-FFF2-40B4-BE49-F238E27FC236}">
                <a16:creationId xmlns:a16="http://schemas.microsoft.com/office/drawing/2014/main" xmlns="" id="{54117ACD-86DE-4D0E-9C5C-C2C1028E4F1C}"/>
              </a:ext>
            </a:extLst>
          </p:cNvPr>
          <p:cNvSpPr/>
          <p:nvPr/>
        </p:nvSpPr>
        <p:spPr>
          <a:xfrm>
            <a:off x="256887" y="1625748"/>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2" name="Rectángulo: esquinas redondeadas 11">
            <a:extLst>
              <a:ext uri="{FF2B5EF4-FFF2-40B4-BE49-F238E27FC236}">
                <a16:creationId xmlns:a16="http://schemas.microsoft.com/office/drawing/2014/main" xmlns="" id="{B6BA0BBB-4C66-4CC7-B0A6-E5AF6B741980}"/>
              </a:ext>
            </a:extLst>
          </p:cNvPr>
          <p:cNvSpPr/>
          <p:nvPr/>
        </p:nvSpPr>
        <p:spPr>
          <a:xfrm>
            <a:off x="3228216" y="1625748"/>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Gerencia Producto LIII</a:t>
            </a:r>
          </a:p>
        </p:txBody>
      </p:sp>
      <p:sp>
        <p:nvSpPr>
          <p:cNvPr id="13" name="Rectángulo: esquinas redondeadas 12">
            <a:extLst>
              <a:ext uri="{FF2B5EF4-FFF2-40B4-BE49-F238E27FC236}">
                <a16:creationId xmlns:a16="http://schemas.microsoft.com/office/drawing/2014/main" xmlns="" id="{859F23B5-1A57-4262-8F21-A6A3A8371B9F}"/>
              </a:ext>
            </a:extLst>
          </p:cNvPr>
          <p:cNvSpPr/>
          <p:nvPr/>
        </p:nvSpPr>
        <p:spPr>
          <a:xfrm>
            <a:off x="6182238" y="1625748"/>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500" b="1" dirty="0">
                <a:latin typeface="Arial" panose="020B0604020202020204" pitchFamily="34" charset="0"/>
                <a:cs typeface="Arial" panose="020B0604020202020204" pitchFamily="34" charset="0"/>
              </a:rPr>
              <a:t>Gerencia Técnica Regional</a:t>
            </a:r>
          </a:p>
        </p:txBody>
      </p:sp>
      <p:sp>
        <p:nvSpPr>
          <p:cNvPr id="14" name="Título 1">
            <a:extLst>
              <a:ext uri="{FF2B5EF4-FFF2-40B4-BE49-F238E27FC236}">
                <a16:creationId xmlns:a16="http://schemas.microsoft.com/office/drawing/2014/main" xmlns="" id="{44D87C4A-2470-4604-A55D-FE0BC2A2293E}"/>
              </a:ext>
            </a:extLst>
          </p:cNvPr>
          <p:cNvSpPr txBox="1">
            <a:spLocks/>
          </p:cNvSpPr>
          <p:nvPr/>
        </p:nvSpPr>
        <p:spPr bwMode="auto">
          <a:xfrm>
            <a:off x="3228216"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Solicitar por correo electrónico a la Gerencia Técnica Regional gestione la </a:t>
            </a:r>
            <a:r>
              <a:rPr lang="es-MX" altLang="es-MX" sz="1500" b="1" dirty="0">
                <a:solidFill>
                  <a:schemeClr val="tx2"/>
                </a:solidFill>
                <a:latin typeface="Arial" panose="020B0604020202020204" pitchFamily="34" charset="0"/>
                <a:cs typeface="Arial" panose="020B0604020202020204" pitchFamily="34" charset="0"/>
              </a:rPr>
              <a:t>verificación en sitio</a:t>
            </a:r>
            <a:r>
              <a:rPr lang="es-MX" altLang="es-MX" sz="1500" dirty="0">
                <a:solidFill>
                  <a:schemeClr val="tx1"/>
                </a:solidFill>
                <a:latin typeface="Arial" panose="020B0604020202020204" pitchFamily="34" charset="0"/>
                <a:cs typeface="Arial" panose="020B0604020202020204" pitchFamily="34" charset="0"/>
              </a:rPr>
              <a:t>, para emitir su opinión de </a:t>
            </a:r>
            <a:r>
              <a:rPr lang="es-MX" altLang="es-MX" sz="1500" b="1" dirty="0">
                <a:solidFill>
                  <a:schemeClr val="tx2"/>
                </a:solidFill>
                <a:latin typeface="Arial" panose="020B0604020202020204" pitchFamily="34" charset="0"/>
                <a:cs typeface="Arial" panose="020B0604020202020204" pitchFamily="34" charset="0"/>
              </a:rPr>
              <a:t>Viabilidad</a:t>
            </a:r>
            <a:r>
              <a:rPr lang="es-MX" altLang="es-MX" sz="1500" dirty="0">
                <a:solidFill>
                  <a:schemeClr val="tx1"/>
                </a:solidFill>
                <a:latin typeface="Arial" panose="020B0604020202020204" pitchFamily="34" charset="0"/>
                <a:cs typeface="Arial" panose="020B0604020202020204" pitchFamily="34" charset="0"/>
              </a:rPr>
              <a:t>.</a:t>
            </a:r>
          </a:p>
        </p:txBody>
      </p:sp>
      <p:sp>
        <p:nvSpPr>
          <p:cNvPr id="6" name="Título 1">
            <a:extLst>
              <a:ext uri="{FF2B5EF4-FFF2-40B4-BE49-F238E27FC236}">
                <a16:creationId xmlns:a16="http://schemas.microsoft.com/office/drawing/2014/main" xmlns="" id="{2A0F9B3B-4034-4922-A1B3-A417B84B0418}"/>
              </a:ext>
            </a:extLst>
          </p:cNvPr>
          <p:cNvSpPr txBox="1">
            <a:spLocks/>
          </p:cNvSpPr>
          <p:nvPr/>
        </p:nvSpPr>
        <p:spPr bwMode="auto">
          <a:xfrm>
            <a:off x="256887"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Informa</a:t>
            </a:r>
            <a:r>
              <a:rPr lang="es-MX" altLang="es-MX" sz="1500" dirty="0">
                <a:solidFill>
                  <a:schemeClr val="tx1"/>
                </a:solidFill>
                <a:latin typeface="Arial" panose="020B0604020202020204" pitchFamily="34" charset="0"/>
                <a:cs typeface="Arial" panose="020B0604020202020204" pitchFamily="34" charset="0"/>
              </a:rPr>
              <a:t> a la Gerencia de Producto LIII, que su proyecto fue autorizado por el H. Consejo de Administración, para que </a:t>
            </a:r>
            <a:r>
              <a:rPr lang="es-MX" altLang="es-MX" sz="1500" b="1" dirty="0">
                <a:solidFill>
                  <a:schemeClr val="tx2"/>
                </a:solidFill>
                <a:latin typeface="Arial" panose="020B0604020202020204" pitchFamily="34" charset="0"/>
                <a:cs typeface="Arial" panose="020B0604020202020204" pitchFamily="34" charset="0"/>
              </a:rPr>
              <a:t>instruya la visita </a:t>
            </a:r>
            <a:r>
              <a:rPr lang="es-MX" altLang="es-MX" sz="1500" dirty="0">
                <a:solidFill>
                  <a:schemeClr val="tx1"/>
                </a:solidFill>
                <a:latin typeface="Arial" panose="020B0604020202020204" pitchFamily="34" charset="0"/>
                <a:cs typeface="Arial" panose="020B0604020202020204" pitchFamily="34" charset="0"/>
              </a:rPr>
              <a:t>de verificación a la Gerencia Técnica Regional.  </a:t>
            </a:r>
          </a:p>
        </p:txBody>
      </p:sp>
      <p:sp>
        <p:nvSpPr>
          <p:cNvPr id="15" name="Título 1">
            <a:extLst>
              <a:ext uri="{FF2B5EF4-FFF2-40B4-BE49-F238E27FC236}">
                <a16:creationId xmlns:a16="http://schemas.microsoft.com/office/drawing/2014/main" xmlns="" id="{C675B007-F67A-46F3-888C-08A4A751208A}"/>
              </a:ext>
            </a:extLst>
          </p:cNvPr>
          <p:cNvSpPr txBox="1">
            <a:spLocks/>
          </p:cNvSpPr>
          <p:nvPr/>
        </p:nvSpPr>
        <p:spPr bwMode="auto">
          <a:xfrm>
            <a:off x="6182238"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Envía por correo electrónico </a:t>
            </a:r>
            <a:r>
              <a:rPr lang="es-MX" altLang="es-MX" sz="1500" b="1" dirty="0">
                <a:solidFill>
                  <a:schemeClr val="tx2"/>
                </a:solidFill>
                <a:latin typeface="Arial" panose="020B0604020202020204" pitchFamily="34" charset="0"/>
                <a:cs typeface="Arial" panose="020B0604020202020204" pitchFamily="34" charset="0"/>
              </a:rPr>
              <a:t>resultados de la viabilidad </a:t>
            </a:r>
            <a:r>
              <a:rPr lang="es-MX" altLang="es-MX" sz="1500" dirty="0">
                <a:solidFill>
                  <a:schemeClr val="tx1"/>
                </a:solidFill>
                <a:latin typeface="Arial" panose="020B0604020202020204" pitchFamily="34" charset="0"/>
                <a:cs typeface="Arial" panose="020B0604020202020204" pitchFamily="34" charset="0"/>
              </a:rPr>
              <a:t>del desarrollo al Gerente de Producto LIII.</a:t>
            </a:r>
          </a:p>
        </p:txBody>
      </p:sp>
      <p:pic>
        <p:nvPicPr>
          <p:cNvPr id="3" name="Imagen 2">
            <a:extLst>
              <a:ext uri="{FF2B5EF4-FFF2-40B4-BE49-F238E27FC236}">
                <a16:creationId xmlns:a16="http://schemas.microsoft.com/office/drawing/2014/main" xmlns="" id="{29BEEE86-D6C7-4CC5-AE94-F808F4711955}"/>
              </a:ext>
            </a:extLst>
          </p:cNvPr>
          <p:cNvPicPr>
            <a:picLocks noChangeAspect="1"/>
          </p:cNvPicPr>
          <p:nvPr/>
        </p:nvPicPr>
        <p:blipFill>
          <a:blip r:embed="rId6"/>
          <a:stretch>
            <a:fillRect/>
          </a:stretch>
        </p:blipFill>
        <p:spPr>
          <a:xfrm>
            <a:off x="3138216" y="2202308"/>
            <a:ext cx="2880000" cy="1390960"/>
          </a:xfrm>
          <a:prstGeom prst="rect">
            <a:avLst/>
          </a:prstGeom>
          <a:ln>
            <a:noFill/>
          </a:ln>
          <a:effectLst>
            <a:softEdge rad="112500"/>
          </a:effectLst>
        </p:spPr>
      </p:pic>
    </p:spTree>
    <p:extLst>
      <p:ext uri="{BB962C8B-B14F-4D97-AF65-F5344CB8AC3E}">
        <p14:creationId xmlns:p14="http://schemas.microsoft.com/office/powerpoint/2010/main" val="2218058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a:extLst>
              <a:ext uri="{FF2B5EF4-FFF2-40B4-BE49-F238E27FC236}">
                <a16:creationId xmlns:a16="http://schemas.microsoft.com/office/drawing/2014/main" xmlns="" id="{2598AE6F-24E3-425E-BD68-7C7A07FEBAD7}"/>
              </a:ext>
            </a:extLst>
          </p:cNvPr>
          <p:cNvPicPr>
            <a:picLocks noChangeAspect="1"/>
          </p:cNvPicPr>
          <p:nvPr/>
        </p:nvPicPr>
        <p:blipFill>
          <a:blip r:embed="rId2"/>
          <a:stretch>
            <a:fillRect/>
          </a:stretch>
        </p:blipFill>
        <p:spPr>
          <a:xfrm>
            <a:off x="3789652"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3"/>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4"/>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1" name="Rectángulo: esquinas redondeadas 10">
            <a:extLst>
              <a:ext uri="{FF2B5EF4-FFF2-40B4-BE49-F238E27FC236}">
                <a16:creationId xmlns:a16="http://schemas.microsoft.com/office/drawing/2014/main" xmlns="" id="{54117ACD-86DE-4D0E-9C5C-C2C1028E4F1C}"/>
              </a:ext>
            </a:extLst>
          </p:cNvPr>
          <p:cNvSpPr/>
          <p:nvPr/>
        </p:nvSpPr>
        <p:spPr>
          <a:xfrm>
            <a:off x="3209100" y="1625748"/>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2" name="Rectángulo: esquinas redondeadas 11">
            <a:extLst>
              <a:ext uri="{FF2B5EF4-FFF2-40B4-BE49-F238E27FC236}">
                <a16:creationId xmlns:a16="http://schemas.microsoft.com/office/drawing/2014/main" xmlns="" id="{B6BA0BBB-4C66-4CC7-B0A6-E5AF6B741980}"/>
              </a:ext>
            </a:extLst>
          </p:cNvPr>
          <p:cNvSpPr/>
          <p:nvPr/>
        </p:nvSpPr>
        <p:spPr>
          <a:xfrm>
            <a:off x="6183077" y="1625748"/>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Gerencia Producto LIII</a:t>
            </a:r>
          </a:p>
        </p:txBody>
      </p:sp>
      <p:sp>
        <p:nvSpPr>
          <p:cNvPr id="14" name="Título 1">
            <a:extLst>
              <a:ext uri="{FF2B5EF4-FFF2-40B4-BE49-F238E27FC236}">
                <a16:creationId xmlns:a16="http://schemas.microsoft.com/office/drawing/2014/main" xmlns="" id="{44D87C4A-2470-4604-A55D-FE0BC2A2293E}"/>
              </a:ext>
            </a:extLst>
          </p:cNvPr>
          <p:cNvSpPr txBox="1">
            <a:spLocks/>
          </p:cNvSpPr>
          <p:nvPr/>
        </p:nvSpPr>
        <p:spPr bwMode="auto">
          <a:xfrm>
            <a:off x="6183077"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Gestiona</a:t>
            </a:r>
            <a:r>
              <a:rPr lang="es-MX" altLang="es-MX" sz="1500" dirty="0">
                <a:solidFill>
                  <a:schemeClr val="tx1"/>
                </a:solidFill>
                <a:latin typeface="Arial" panose="020B0604020202020204" pitchFamily="34" charset="0"/>
                <a:cs typeface="Arial" panose="020B0604020202020204" pitchFamily="34" charset="0"/>
              </a:rPr>
              <a:t> ante la Gerencia de Operación de Crédito la </a:t>
            </a:r>
            <a:r>
              <a:rPr lang="es-MX" altLang="es-MX" sz="1500" b="1" dirty="0">
                <a:solidFill>
                  <a:schemeClr val="tx2"/>
                </a:solidFill>
                <a:latin typeface="Arial" panose="020B0604020202020204" pitchFamily="34" charset="0"/>
                <a:cs typeface="Arial" panose="020B0604020202020204" pitchFamily="34" charset="0"/>
              </a:rPr>
              <a:t>apertura de paquete</a:t>
            </a:r>
            <a:r>
              <a:rPr lang="es-MX" altLang="es-MX" sz="1500" dirty="0">
                <a:solidFill>
                  <a:schemeClr val="tx1"/>
                </a:solidFill>
                <a:latin typeface="Arial" panose="020B0604020202020204" pitchFamily="34" charset="0"/>
                <a:cs typeface="Arial" panose="020B0604020202020204" pitchFamily="34" charset="0"/>
              </a:rPr>
              <a:t>.</a:t>
            </a:r>
          </a:p>
          <a:p>
            <a:pPr algn="just"/>
            <a:endParaRPr lang="es-MX" altLang="es-MX" sz="1500" b="1" dirty="0">
              <a:solidFill>
                <a:schemeClr val="tx2"/>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v"/>
            </a:pPr>
            <a:r>
              <a:rPr lang="es-MX" altLang="es-MX" sz="1500" b="1" dirty="0">
                <a:solidFill>
                  <a:schemeClr val="tx2"/>
                </a:solidFill>
                <a:latin typeface="Arial" panose="020B0604020202020204" pitchFamily="34" charset="0"/>
                <a:cs typeface="Arial" panose="020B0604020202020204" pitchFamily="34" charset="0"/>
              </a:rPr>
              <a:t>El nivel de servicio para la apertura de paquete es de 7 días hábiles.</a:t>
            </a:r>
          </a:p>
        </p:txBody>
      </p:sp>
      <p:sp>
        <p:nvSpPr>
          <p:cNvPr id="6" name="Título 1">
            <a:extLst>
              <a:ext uri="{FF2B5EF4-FFF2-40B4-BE49-F238E27FC236}">
                <a16:creationId xmlns:a16="http://schemas.microsoft.com/office/drawing/2014/main" xmlns="" id="{2A0F9B3B-4034-4922-A1B3-A417B84B0418}"/>
              </a:ext>
            </a:extLst>
          </p:cNvPr>
          <p:cNvSpPr txBox="1">
            <a:spLocks/>
          </p:cNvSpPr>
          <p:nvPr/>
        </p:nvSpPr>
        <p:spPr bwMode="auto">
          <a:xfrm>
            <a:off x="3209100"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Realiza el </a:t>
            </a:r>
            <a:r>
              <a:rPr lang="es-MX" altLang="es-MX" sz="1500" b="1" dirty="0">
                <a:solidFill>
                  <a:schemeClr val="tx2"/>
                </a:solidFill>
                <a:latin typeface="Arial" panose="020B0604020202020204" pitchFamily="34" charset="0"/>
                <a:cs typeface="Arial" panose="020B0604020202020204" pitchFamily="34" charset="0"/>
              </a:rPr>
              <a:t>perfilamiento</a:t>
            </a:r>
            <a:r>
              <a:rPr lang="es-MX" altLang="es-MX" sz="1500" dirty="0">
                <a:solidFill>
                  <a:schemeClr val="tx1"/>
                </a:solidFill>
                <a:latin typeface="Arial" panose="020B0604020202020204" pitchFamily="34" charset="0"/>
                <a:cs typeface="Arial" panose="020B0604020202020204" pitchFamily="34" charset="0"/>
              </a:rPr>
              <a:t> del grupo de los </a:t>
            </a:r>
            <a:r>
              <a:rPr lang="es-MX" altLang="es-MX" sz="1500" b="1" dirty="0">
                <a:solidFill>
                  <a:schemeClr val="tx2"/>
                </a:solidFill>
                <a:latin typeface="Arial" panose="020B0604020202020204" pitchFamily="34" charset="0"/>
                <a:cs typeface="Arial" panose="020B0604020202020204" pitchFamily="34" charset="0"/>
              </a:rPr>
              <a:t>Derechohabientes</a:t>
            </a:r>
            <a:r>
              <a:rPr lang="es-MX" altLang="es-MX" sz="1500" dirty="0">
                <a:solidFill>
                  <a:schemeClr val="tx1"/>
                </a:solidFill>
                <a:latin typeface="Arial" panose="020B0604020202020204" pitchFamily="34" charset="0"/>
                <a:cs typeface="Arial" panose="020B0604020202020204" pitchFamily="34" charset="0"/>
              </a:rPr>
              <a:t> para la conformación del paquete y solicita mediante </a:t>
            </a:r>
            <a:r>
              <a:rPr lang="es-MX" altLang="es-MX" sz="1500" b="1" dirty="0">
                <a:solidFill>
                  <a:schemeClr val="tx2"/>
                </a:solidFill>
                <a:latin typeface="Arial" panose="020B0604020202020204" pitchFamily="34" charset="0"/>
                <a:cs typeface="Arial" panose="020B0604020202020204" pitchFamily="34" charset="0"/>
              </a:rPr>
              <a:t>correo electrónico</a:t>
            </a:r>
            <a:r>
              <a:rPr lang="es-MX" altLang="es-MX" sz="1500" dirty="0">
                <a:solidFill>
                  <a:schemeClr val="tx1"/>
                </a:solidFill>
                <a:latin typeface="Arial" panose="020B0604020202020204" pitchFamily="34" charset="0"/>
                <a:cs typeface="Arial" panose="020B0604020202020204" pitchFamily="34" charset="0"/>
              </a:rPr>
              <a:t> a la Gerencia de Producto LIII la </a:t>
            </a:r>
            <a:r>
              <a:rPr lang="es-MX" altLang="es-MX" sz="1500" b="1" dirty="0">
                <a:solidFill>
                  <a:schemeClr val="tx2"/>
                </a:solidFill>
                <a:latin typeface="Arial" panose="020B0604020202020204" pitchFamily="34" charset="0"/>
                <a:cs typeface="Arial" panose="020B0604020202020204" pitchFamily="34" charset="0"/>
              </a:rPr>
              <a:t>apertura del paquete.</a:t>
            </a:r>
          </a:p>
        </p:txBody>
      </p:sp>
      <p:sp>
        <p:nvSpPr>
          <p:cNvPr id="16" name="Rectángulo: esquinas redondeadas 15">
            <a:extLst>
              <a:ext uri="{FF2B5EF4-FFF2-40B4-BE49-F238E27FC236}">
                <a16:creationId xmlns:a16="http://schemas.microsoft.com/office/drawing/2014/main" xmlns="" id="{97F45A90-B268-41B0-A77F-B9571C1BE61F}"/>
              </a:ext>
            </a:extLst>
          </p:cNvPr>
          <p:cNvSpPr/>
          <p:nvPr/>
        </p:nvSpPr>
        <p:spPr>
          <a:xfrm>
            <a:off x="252529" y="1626312"/>
            <a:ext cx="2700000" cy="360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Entidad Administradora</a:t>
            </a:r>
          </a:p>
        </p:txBody>
      </p:sp>
      <p:sp>
        <p:nvSpPr>
          <p:cNvPr id="17" name="Título 1">
            <a:extLst>
              <a:ext uri="{FF2B5EF4-FFF2-40B4-BE49-F238E27FC236}">
                <a16:creationId xmlns:a16="http://schemas.microsoft.com/office/drawing/2014/main" xmlns="" id="{4459D1F8-AFE2-4706-8E83-8DCCE433C04D}"/>
              </a:ext>
            </a:extLst>
          </p:cNvPr>
          <p:cNvSpPr txBox="1">
            <a:spLocks/>
          </p:cNvSpPr>
          <p:nvPr/>
        </p:nvSpPr>
        <p:spPr bwMode="auto">
          <a:xfrm>
            <a:off x="252529"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Abre cuenta bancaria </a:t>
            </a:r>
            <a:r>
              <a:rPr lang="es-MX" altLang="es-MX" sz="1500" dirty="0">
                <a:solidFill>
                  <a:schemeClr val="tx1"/>
                </a:solidFill>
                <a:latin typeface="Arial" panose="020B0604020202020204" pitchFamily="34" charset="0"/>
                <a:cs typeface="Arial" panose="020B0604020202020204" pitchFamily="34" charset="0"/>
              </a:rPr>
              <a:t>en donde se depositarán los recursos derivados de los créditos vinculados al paquete.</a:t>
            </a:r>
          </a:p>
          <a:p>
            <a:pPr algn="just"/>
            <a:r>
              <a:rPr lang="es-MX" altLang="es-MX" sz="1500" b="1" dirty="0">
                <a:solidFill>
                  <a:schemeClr val="tx2"/>
                </a:solidFill>
                <a:latin typeface="Arial" panose="020B0604020202020204" pitchFamily="34" charset="0"/>
                <a:cs typeface="Arial" panose="020B0604020202020204" pitchFamily="34" charset="0"/>
              </a:rPr>
              <a:t>Envía</a:t>
            </a:r>
            <a:r>
              <a:rPr lang="es-MX" altLang="es-MX" sz="1500" dirty="0">
                <a:solidFill>
                  <a:schemeClr val="tx1"/>
                </a:solidFill>
                <a:latin typeface="Arial" panose="020B0604020202020204" pitchFamily="34" charset="0"/>
                <a:cs typeface="Arial" panose="020B0604020202020204" pitchFamily="34" charset="0"/>
              </a:rPr>
              <a:t> por correo electrónico a la Gerencia de Producto LIII </a:t>
            </a:r>
            <a:r>
              <a:rPr lang="es-MX" altLang="es-MX" sz="1500" b="1" dirty="0">
                <a:solidFill>
                  <a:schemeClr val="tx2"/>
                </a:solidFill>
                <a:latin typeface="Arial" panose="020B0604020202020204" pitchFamily="34" charset="0"/>
                <a:cs typeface="Arial" panose="020B0604020202020204" pitchFamily="34" charset="0"/>
              </a:rPr>
              <a:t>Estado de Cuenta</a:t>
            </a:r>
            <a:r>
              <a:rPr lang="es-MX" altLang="es-MX" sz="1500" dirty="0">
                <a:solidFill>
                  <a:schemeClr val="tx1"/>
                </a:solidFill>
                <a:latin typeface="Arial" panose="020B0604020202020204" pitchFamily="34" charset="0"/>
                <a:cs typeface="Arial" panose="020B0604020202020204" pitchFamily="34" charset="0"/>
              </a:rPr>
              <a:t>, para su alta en sistema.</a:t>
            </a:r>
          </a:p>
          <a:p>
            <a:pPr marL="742950" lvl="1" indent="-285750" algn="just">
              <a:buFont typeface="Wingdings" panose="05000000000000000000" pitchFamily="2" charset="2"/>
              <a:buChar char="v"/>
            </a:pPr>
            <a:r>
              <a:rPr lang="es-MX" altLang="es-MX" sz="1500" b="1" dirty="0">
                <a:solidFill>
                  <a:schemeClr val="tx2"/>
                </a:solidFill>
                <a:latin typeface="Arial" panose="020B0604020202020204" pitchFamily="34" charset="0"/>
                <a:cs typeface="Arial" panose="020B0604020202020204" pitchFamily="34" charset="0"/>
              </a:rPr>
              <a:t>La Validación de Cuenta se confirma con la primera inscripción.</a:t>
            </a:r>
          </a:p>
        </p:txBody>
      </p:sp>
      <p:pic>
        <p:nvPicPr>
          <p:cNvPr id="19" name="Imagen 18">
            <a:extLst>
              <a:ext uri="{FF2B5EF4-FFF2-40B4-BE49-F238E27FC236}">
                <a16:creationId xmlns:a16="http://schemas.microsoft.com/office/drawing/2014/main" xmlns="" id="{0E4FB268-13C8-426E-AF92-A7FCC4D183E7}"/>
              </a:ext>
            </a:extLst>
          </p:cNvPr>
          <p:cNvPicPr>
            <a:picLocks noChangeAspect="1"/>
          </p:cNvPicPr>
          <p:nvPr/>
        </p:nvPicPr>
        <p:blipFill>
          <a:blip r:embed="rId5"/>
          <a:stretch>
            <a:fillRect/>
          </a:stretch>
        </p:blipFill>
        <p:spPr>
          <a:xfrm>
            <a:off x="574782" y="2301269"/>
            <a:ext cx="2160000" cy="1209600"/>
          </a:xfrm>
          <a:prstGeom prst="rect">
            <a:avLst/>
          </a:prstGeom>
          <a:ln>
            <a:noFill/>
          </a:ln>
          <a:effectLst>
            <a:softEdge rad="112500"/>
          </a:effectLst>
        </p:spPr>
      </p:pic>
      <p:pic>
        <p:nvPicPr>
          <p:cNvPr id="20" name="Imagen 19">
            <a:extLst>
              <a:ext uri="{FF2B5EF4-FFF2-40B4-BE49-F238E27FC236}">
                <a16:creationId xmlns:a16="http://schemas.microsoft.com/office/drawing/2014/main" xmlns="" id="{9C44F7F6-3391-4B50-9544-8F9C9474F439}"/>
              </a:ext>
            </a:extLst>
          </p:cNvPr>
          <p:cNvPicPr>
            <a:picLocks noChangeAspect="1"/>
          </p:cNvPicPr>
          <p:nvPr/>
        </p:nvPicPr>
        <p:blipFill>
          <a:blip r:embed="rId6"/>
          <a:stretch>
            <a:fillRect/>
          </a:stretch>
        </p:blipFill>
        <p:spPr>
          <a:xfrm>
            <a:off x="6129618" y="2202308"/>
            <a:ext cx="2880000" cy="1390960"/>
          </a:xfrm>
          <a:prstGeom prst="rect">
            <a:avLst/>
          </a:prstGeom>
          <a:ln>
            <a:noFill/>
          </a:ln>
          <a:effectLst>
            <a:softEdge rad="112500"/>
          </a:effectLst>
        </p:spPr>
      </p:pic>
    </p:spTree>
    <p:extLst>
      <p:ext uri="{BB962C8B-B14F-4D97-AF65-F5344CB8AC3E}">
        <p14:creationId xmlns:p14="http://schemas.microsoft.com/office/powerpoint/2010/main" val="61580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302BC24-2CA7-4569-B9EB-1340AB034A6D}"/>
              </a:ext>
            </a:extLst>
          </p:cNvPr>
          <p:cNvPicPr>
            <a:picLocks noChangeAspect="1"/>
          </p:cNvPicPr>
          <p:nvPr/>
        </p:nvPicPr>
        <p:blipFill>
          <a:blip r:embed="rId2"/>
          <a:stretch>
            <a:fillRect/>
          </a:stretch>
        </p:blipFill>
        <p:spPr>
          <a:xfrm>
            <a:off x="6576653" y="2008879"/>
            <a:ext cx="1930693" cy="1800000"/>
          </a:xfrm>
          <a:prstGeom prst="ellipse">
            <a:avLst/>
          </a:prstGeom>
          <a:ln>
            <a:noFill/>
          </a:ln>
          <a:effectLst>
            <a:softEdge rad="112500"/>
          </a:effectLst>
        </p:spPr>
      </p:pic>
      <p:pic>
        <p:nvPicPr>
          <p:cNvPr id="21" name="Imagen 20">
            <a:extLst>
              <a:ext uri="{FF2B5EF4-FFF2-40B4-BE49-F238E27FC236}">
                <a16:creationId xmlns:a16="http://schemas.microsoft.com/office/drawing/2014/main" xmlns="" id="{E0A3E416-3C72-45FA-8880-5BE7613597B3}"/>
              </a:ext>
            </a:extLst>
          </p:cNvPr>
          <p:cNvPicPr>
            <a:picLocks noChangeAspect="1"/>
          </p:cNvPicPr>
          <p:nvPr/>
        </p:nvPicPr>
        <p:blipFill>
          <a:blip r:embed="rId3"/>
          <a:stretch>
            <a:fillRect/>
          </a:stretch>
        </p:blipFill>
        <p:spPr>
          <a:xfrm>
            <a:off x="3789652"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4"/>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5"/>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3" name="Rectángulo: esquinas redondeadas 12">
            <a:extLst>
              <a:ext uri="{FF2B5EF4-FFF2-40B4-BE49-F238E27FC236}">
                <a16:creationId xmlns:a16="http://schemas.microsoft.com/office/drawing/2014/main" xmlns="" id="{859F23B5-1A57-4262-8F21-A6A3A8371B9F}"/>
              </a:ext>
            </a:extLst>
          </p:cNvPr>
          <p:cNvSpPr/>
          <p:nvPr/>
        </p:nvSpPr>
        <p:spPr>
          <a:xfrm>
            <a:off x="251684" y="1625748"/>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Gerencia Producto LIII</a:t>
            </a:r>
          </a:p>
        </p:txBody>
      </p:sp>
      <p:sp>
        <p:nvSpPr>
          <p:cNvPr id="15" name="Título 1">
            <a:extLst>
              <a:ext uri="{FF2B5EF4-FFF2-40B4-BE49-F238E27FC236}">
                <a16:creationId xmlns:a16="http://schemas.microsoft.com/office/drawing/2014/main" xmlns="" id="{C675B007-F67A-46F3-888C-08A4A751208A}"/>
              </a:ext>
            </a:extLst>
          </p:cNvPr>
          <p:cNvSpPr txBox="1">
            <a:spLocks/>
          </p:cNvSpPr>
          <p:nvPr/>
        </p:nvSpPr>
        <p:spPr bwMode="auto">
          <a:xfrm>
            <a:off x="251684"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Una vez </a:t>
            </a:r>
            <a:r>
              <a:rPr lang="es-MX" altLang="es-MX" sz="1500" b="1" dirty="0">
                <a:solidFill>
                  <a:schemeClr val="tx2"/>
                </a:solidFill>
                <a:latin typeface="Arial" panose="020B0604020202020204" pitchFamily="34" charset="0"/>
                <a:cs typeface="Arial" panose="020B0604020202020204" pitchFamily="34" charset="0"/>
              </a:rPr>
              <a:t>obtenida</a:t>
            </a:r>
            <a:r>
              <a:rPr lang="es-MX" altLang="es-MX" sz="1500" dirty="0">
                <a:solidFill>
                  <a:schemeClr val="tx1"/>
                </a:solidFill>
                <a:latin typeface="Arial" panose="020B0604020202020204" pitchFamily="34" charset="0"/>
                <a:cs typeface="Arial" panose="020B0604020202020204" pitchFamily="34" charset="0"/>
              </a:rPr>
              <a:t> la </a:t>
            </a:r>
            <a:r>
              <a:rPr lang="es-MX" altLang="es-MX" sz="1500" b="1" dirty="0">
                <a:solidFill>
                  <a:schemeClr val="tx2"/>
                </a:solidFill>
                <a:latin typeface="Arial" panose="020B0604020202020204" pitchFamily="34" charset="0"/>
                <a:cs typeface="Arial" panose="020B0604020202020204" pitchFamily="34" charset="0"/>
              </a:rPr>
              <a:t>confirmación</a:t>
            </a:r>
            <a:r>
              <a:rPr lang="es-MX" altLang="es-MX" sz="1500" dirty="0">
                <a:solidFill>
                  <a:schemeClr val="tx1"/>
                </a:solidFill>
                <a:latin typeface="Arial" panose="020B0604020202020204" pitchFamily="34" charset="0"/>
                <a:cs typeface="Arial" panose="020B0604020202020204" pitchFamily="34" charset="0"/>
              </a:rPr>
              <a:t> de paquete abierto por parte de la Gerencia de Operación de Crédito, </a:t>
            </a:r>
            <a:r>
              <a:rPr lang="es-MX" altLang="es-MX" sz="1500" b="1" dirty="0">
                <a:solidFill>
                  <a:schemeClr val="tx2"/>
                </a:solidFill>
                <a:latin typeface="Arial" panose="020B0604020202020204" pitchFamily="34" charset="0"/>
                <a:cs typeface="Arial" panose="020B0604020202020204" pitchFamily="34" charset="0"/>
              </a:rPr>
              <a:t>notifica</a:t>
            </a:r>
            <a:r>
              <a:rPr lang="es-MX" altLang="es-MX" sz="1500" dirty="0">
                <a:solidFill>
                  <a:schemeClr val="tx1"/>
                </a:solidFill>
                <a:latin typeface="Arial" panose="020B0604020202020204" pitchFamily="34" charset="0"/>
                <a:cs typeface="Arial" panose="020B0604020202020204" pitchFamily="34" charset="0"/>
              </a:rPr>
              <a:t> al </a:t>
            </a:r>
            <a:r>
              <a:rPr lang="es-MX" altLang="es-MX" sz="1500" b="1" dirty="0">
                <a:solidFill>
                  <a:schemeClr val="tx2"/>
                </a:solidFill>
                <a:latin typeface="Arial" panose="020B0604020202020204" pitchFamily="34" charset="0"/>
                <a:cs typeface="Arial" panose="020B0604020202020204" pitchFamily="34" charset="0"/>
              </a:rPr>
              <a:t>Constructor</a:t>
            </a:r>
            <a:r>
              <a:rPr lang="es-MX" altLang="es-MX" sz="1500" dirty="0">
                <a:solidFill>
                  <a:schemeClr val="tx1"/>
                </a:solidFill>
                <a:latin typeface="Arial" panose="020B0604020202020204" pitchFamily="34" charset="0"/>
                <a:cs typeface="Arial" panose="020B0604020202020204" pitchFamily="34" charset="0"/>
              </a:rPr>
              <a:t> que ya puede </a:t>
            </a:r>
            <a:r>
              <a:rPr lang="es-MX" altLang="es-MX" sz="1500" b="1" dirty="0">
                <a:solidFill>
                  <a:schemeClr val="tx2"/>
                </a:solidFill>
                <a:latin typeface="Arial" panose="020B0604020202020204" pitchFamily="34" charset="0"/>
                <a:cs typeface="Arial" panose="020B0604020202020204" pitchFamily="34" charset="0"/>
              </a:rPr>
              <a:t>iniciar</a:t>
            </a:r>
            <a:r>
              <a:rPr lang="es-MX" altLang="es-MX" sz="1500" dirty="0">
                <a:solidFill>
                  <a:schemeClr val="tx1"/>
                </a:solidFill>
                <a:latin typeface="Arial" panose="020B0604020202020204" pitchFamily="34" charset="0"/>
                <a:cs typeface="Arial" panose="020B0604020202020204" pitchFamily="34" charset="0"/>
              </a:rPr>
              <a:t> con la </a:t>
            </a:r>
            <a:r>
              <a:rPr lang="es-MX" altLang="es-MX" sz="1500" b="1" dirty="0">
                <a:solidFill>
                  <a:schemeClr val="tx2"/>
                </a:solidFill>
                <a:latin typeface="Arial" panose="020B0604020202020204" pitchFamily="34" charset="0"/>
                <a:cs typeface="Arial" panose="020B0604020202020204" pitchFamily="34" charset="0"/>
              </a:rPr>
              <a:t>inscripción</a:t>
            </a:r>
            <a:r>
              <a:rPr lang="es-MX" altLang="es-MX" sz="1500" dirty="0">
                <a:solidFill>
                  <a:schemeClr val="tx1"/>
                </a:solidFill>
                <a:latin typeface="Arial" panose="020B0604020202020204" pitchFamily="34" charset="0"/>
                <a:cs typeface="Arial" panose="020B0604020202020204" pitchFamily="34" charset="0"/>
              </a:rPr>
              <a:t> de créditos en la Delegación o CESI correspondiente.</a:t>
            </a:r>
          </a:p>
        </p:txBody>
      </p:sp>
      <p:sp>
        <p:nvSpPr>
          <p:cNvPr id="16" name="Rectángulo: esquinas redondeadas 15">
            <a:extLst>
              <a:ext uri="{FF2B5EF4-FFF2-40B4-BE49-F238E27FC236}">
                <a16:creationId xmlns:a16="http://schemas.microsoft.com/office/drawing/2014/main" xmlns="" id="{949A8B4F-0DFD-48D2-93B3-4C2DE2A156EE}"/>
              </a:ext>
            </a:extLst>
          </p:cNvPr>
          <p:cNvSpPr/>
          <p:nvPr/>
        </p:nvSpPr>
        <p:spPr>
          <a:xfrm>
            <a:off x="3209100" y="1625748"/>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7" name="Título 1">
            <a:extLst>
              <a:ext uri="{FF2B5EF4-FFF2-40B4-BE49-F238E27FC236}">
                <a16:creationId xmlns:a16="http://schemas.microsoft.com/office/drawing/2014/main" xmlns="" id="{0564D098-EA3D-4617-B229-50AF9928E41F}"/>
              </a:ext>
            </a:extLst>
          </p:cNvPr>
          <p:cNvSpPr txBox="1">
            <a:spLocks/>
          </p:cNvSpPr>
          <p:nvPr/>
        </p:nvSpPr>
        <p:spPr bwMode="auto">
          <a:xfrm>
            <a:off x="3209100"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Solicita</a:t>
            </a:r>
            <a:r>
              <a:rPr lang="es-MX" altLang="es-MX" sz="1500" dirty="0">
                <a:solidFill>
                  <a:schemeClr val="tx1"/>
                </a:solidFill>
                <a:latin typeface="Arial" panose="020B0604020202020204" pitchFamily="34" charset="0"/>
                <a:cs typeface="Arial" panose="020B0604020202020204" pitchFamily="34" charset="0"/>
              </a:rPr>
              <a:t> por correo electrónico a la </a:t>
            </a:r>
            <a:r>
              <a:rPr lang="es-MX" altLang="es-MX" sz="1500" b="1" dirty="0">
                <a:solidFill>
                  <a:schemeClr val="tx2"/>
                </a:solidFill>
                <a:latin typeface="Arial" panose="020B0604020202020204" pitchFamily="34" charset="0"/>
                <a:cs typeface="Arial" panose="020B0604020202020204" pitchFamily="34" charset="0"/>
              </a:rPr>
              <a:t>Delegación Regional o CESI </a:t>
            </a:r>
            <a:r>
              <a:rPr lang="es-MX" altLang="es-MX" sz="1500" dirty="0">
                <a:solidFill>
                  <a:schemeClr val="tx1"/>
                </a:solidFill>
                <a:latin typeface="Arial" panose="020B0604020202020204" pitchFamily="34" charset="0"/>
                <a:cs typeface="Arial" panose="020B0604020202020204" pitchFamily="34" charset="0"/>
              </a:rPr>
              <a:t>correspondiente, la </a:t>
            </a:r>
            <a:r>
              <a:rPr lang="es-MX" altLang="es-MX" sz="1500" b="1" dirty="0">
                <a:solidFill>
                  <a:schemeClr val="tx2"/>
                </a:solidFill>
                <a:latin typeface="Arial" panose="020B0604020202020204" pitchFamily="34" charset="0"/>
                <a:cs typeface="Arial" panose="020B0604020202020204" pitchFamily="34" charset="0"/>
              </a:rPr>
              <a:t>programación</a:t>
            </a:r>
            <a:r>
              <a:rPr lang="es-MX" altLang="es-MX" sz="1500" dirty="0">
                <a:solidFill>
                  <a:schemeClr val="tx1"/>
                </a:solidFill>
                <a:latin typeface="Arial" panose="020B0604020202020204" pitchFamily="34" charset="0"/>
                <a:cs typeface="Arial" panose="020B0604020202020204" pitchFamily="34" charset="0"/>
              </a:rPr>
              <a:t> de </a:t>
            </a:r>
            <a:r>
              <a:rPr lang="es-MX" altLang="es-MX" sz="1500" b="1" dirty="0">
                <a:solidFill>
                  <a:schemeClr val="tx2"/>
                </a:solidFill>
                <a:latin typeface="Arial" panose="020B0604020202020204" pitchFamily="34" charset="0"/>
                <a:cs typeface="Arial" panose="020B0604020202020204" pitchFamily="34" charset="0"/>
              </a:rPr>
              <a:t>capacitación</a:t>
            </a:r>
            <a:r>
              <a:rPr lang="es-MX" altLang="es-MX" sz="1500" dirty="0">
                <a:solidFill>
                  <a:schemeClr val="tx1"/>
                </a:solidFill>
                <a:latin typeface="Arial" panose="020B0604020202020204" pitchFamily="34" charset="0"/>
                <a:cs typeface="Arial" panose="020B0604020202020204" pitchFamily="34" charset="0"/>
              </a:rPr>
              <a:t> para los DH vinculados al paquete autorizado.</a:t>
            </a:r>
            <a:endParaRPr lang="es-MX" altLang="es-MX" sz="1500" b="1" dirty="0">
              <a:solidFill>
                <a:schemeClr val="tx2"/>
              </a:solidFill>
              <a:latin typeface="Arial" panose="020B0604020202020204" pitchFamily="34" charset="0"/>
              <a:cs typeface="Arial" panose="020B0604020202020204" pitchFamily="34" charset="0"/>
            </a:endParaRPr>
          </a:p>
        </p:txBody>
      </p:sp>
      <p:sp>
        <p:nvSpPr>
          <p:cNvPr id="18" name="Rectángulo: esquinas redondeadas 17">
            <a:extLst>
              <a:ext uri="{FF2B5EF4-FFF2-40B4-BE49-F238E27FC236}">
                <a16:creationId xmlns:a16="http://schemas.microsoft.com/office/drawing/2014/main" xmlns="" id="{1DEE16A2-81D2-458E-85BD-20C423D48918}"/>
              </a:ext>
            </a:extLst>
          </p:cNvPr>
          <p:cNvSpPr/>
          <p:nvPr/>
        </p:nvSpPr>
        <p:spPr>
          <a:xfrm>
            <a:off x="6192000" y="1626876"/>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Gerencia de Crédito DR</a:t>
            </a:r>
          </a:p>
        </p:txBody>
      </p:sp>
      <p:sp>
        <p:nvSpPr>
          <p:cNvPr id="19" name="Título 1">
            <a:extLst>
              <a:ext uri="{FF2B5EF4-FFF2-40B4-BE49-F238E27FC236}">
                <a16:creationId xmlns:a16="http://schemas.microsoft.com/office/drawing/2014/main" xmlns="" id="{58FC29D4-6652-4E0F-BEB0-D67476B7F374}"/>
              </a:ext>
            </a:extLst>
          </p:cNvPr>
          <p:cNvSpPr txBox="1">
            <a:spLocks/>
          </p:cNvSpPr>
          <p:nvPr/>
        </p:nvSpPr>
        <p:spPr bwMode="auto">
          <a:xfrm>
            <a:off x="6192000" y="3730933"/>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Coordina la capacitación </a:t>
            </a:r>
            <a:r>
              <a:rPr lang="es-MX" altLang="es-MX" sz="1500" dirty="0">
                <a:solidFill>
                  <a:schemeClr val="tx1"/>
                </a:solidFill>
                <a:latin typeface="Arial" panose="020B0604020202020204" pitchFamily="34" charset="0"/>
                <a:cs typeface="Arial" panose="020B0604020202020204" pitchFamily="34" charset="0"/>
              </a:rPr>
              <a:t>en </a:t>
            </a:r>
            <a:r>
              <a:rPr lang="es-MX" altLang="es-MX" sz="1500" b="1" dirty="0">
                <a:solidFill>
                  <a:schemeClr val="tx2"/>
                </a:solidFill>
                <a:latin typeface="Arial" panose="020B0604020202020204" pitchFamily="34" charset="0"/>
                <a:cs typeface="Arial" panose="020B0604020202020204" pitchFamily="34" charset="0"/>
              </a:rPr>
              <a:t>Crédito Integral </a:t>
            </a:r>
            <a:r>
              <a:rPr lang="es-MX" altLang="es-MX" sz="1500" dirty="0">
                <a:solidFill>
                  <a:schemeClr val="tx1"/>
                </a:solidFill>
                <a:latin typeface="Arial" panose="020B0604020202020204" pitchFamily="34" charset="0"/>
                <a:cs typeface="Arial" panose="020B0604020202020204" pitchFamily="34" charset="0"/>
              </a:rPr>
              <a:t>y el </a:t>
            </a:r>
            <a:r>
              <a:rPr lang="es-MX" altLang="es-MX" sz="1500" b="1" dirty="0">
                <a:solidFill>
                  <a:schemeClr val="tx2"/>
                </a:solidFill>
                <a:latin typeface="Arial" panose="020B0604020202020204" pitchFamily="34" charset="0"/>
                <a:cs typeface="Arial" panose="020B0604020202020204" pitchFamily="34" charset="0"/>
              </a:rPr>
              <a:t>Taller Saber </a:t>
            </a:r>
            <a:r>
              <a:rPr lang="es-MX" altLang="es-MX" sz="1500" dirty="0">
                <a:solidFill>
                  <a:schemeClr val="tx1"/>
                </a:solidFill>
                <a:latin typeface="Arial" panose="020B0604020202020204" pitchFamily="34" charset="0"/>
                <a:cs typeface="Arial" panose="020B0604020202020204" pitchFamily="34" charset="0"/>
              </a:rPr>
              <a:t>para decidir, a DH integrantes del paquete.</a:t>
            </a:r>
          </a:p>
        </p:txBody>
      </p:sp>
      <p:pic>
        <p:nvPicPr>
          <p:cNvPr id="20" name="Imagen 19">
            <a:extLst>
              <a:ext uri="{FF2B5EF4-FFF2-40B4-BE49-F238E27FC236}">
                <a16:creationId xmlns:a16="http://schemas.microsoft.com/office/drawing/2014/main" xmlns="" id="{3B3F3028-080F-4904-922F-6258010AFC11}"/>
              </a:ext>
            </a:extLst>
          </p:cNvPr>
          <p:cNvPicPr>
            <a:picLocks noChangeAspect="1"/>
          </p:cNvPicPr>
          <p:nvPr/>
        </p:nvPicPr>
        <p:blipFill>
          <a:blip r:embed="rId6"/>
          <a:stretch>
            <a:fillRect/>
          </a:stretch>
        </p:blipFill>
        <p:spPr>
          <a:xfrm>
            <a:off x="159880" y="2202308"/>
            <a:ext cx="2880000" cy="1390960"/>
          </a:xfrm>
          <a:prstGeom prst="rect">
            <a:avLst/>
          </a:prstGeom>
          <a:ln>
            <a:noFill/>
          </a:ln>
          <a:effectLst>
            <a:softEdge rad="112500"/>
          </a:effectLst>
        </p:spPr>
      </p:pic>
    </p:spTree>
    <p:extLst>
      <p:ext uri="{BB962C8B-B14F-4D97-AF65-F5344CB8AC3E}">
        <p14:creationId xmlns:p14="http://schemas.microsoft.com/office/powerpoint/2010/main" val="2643294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99E92871-5FD6-49A0-A046-6224CE52B9C3}"/>
              </a:ext>
            </a:extLst>
          </p:cNvPr>
          <p:cNvPicPr>
            <a:picLocks noChangeAspect="1"/>
          </p:cNvPicPr>
          <p:nvPr/>
        </p:nvPicPr>
        <p:blipFill>
          <a:blip r:embed="rId2"/>
          <a:stretch>
            <a:fillRect/>
          </a:stretch>
        </p:blipFill>
        <p:spPr>
          <a:xfrm>
            <a:off x="283973" y="2087196"/>
            <a:ext cx="2619375" cy="1743075"/>
          </a:xfrm>
          <a:prstGeom prst="rect">
            <a:avLst/>
          </a:prstGeom>
        </p:spPr>
      </p:pic>
      <p:pic>
        <p:nvPicPr>
          <p:cNvPr id="14" name="Imagen 13">
            <a:extLst>
              <a:ext uri="{FF2B5EF4-FFF2-40B4-BE49-F238E27FC236}">
                <a16:creationId xmlns:a16="http://schemas.microsoft.com/office/drawing/2014/main" xmlns="" id="{E753D843-5488-46E1-AF03-894544F51508}"/>
              </a:ext>
            </a:extLst>
          </p:cNvPr>
          <p:cNvPicPr>
            <a:picLocks noChangeAspect="1"/>
          </p:cNvPicPr>
          <p:nvPr/>
        </p:nvPicPr>
        <p:blipFill>
          <a:blip r:embed="rId3"/>
          <a:stretch>
            <a:fillRect/>
          </a:stretch>
        </p:blipFill>
        <p:spPr>
          <a:xfrm>
            <a:off x="3789652"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4"/>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5"/>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3" name="Rectángulo: esquinas redondeadas 12">
            <a:extLst>
              <a:ext uri="{FF2B5EF4-FFF2-40B4-BE49-F238E27FC236}">
                <a16:creationId xmlns:a16="http://schemas.microsoft.com/office/drawing/2014/main" xmlns="" id="{859F23B5-1A57-4262-8F21-A6A3A8371B9F}"/>
              </a:ext>
            </a:extLst>
          </p:cNvPr>
          <p:cNvSpPr/>
          <p:nvPr/>
        </p:nvSpPr>
        <p:spPr>
          <a:xfrm>
            <a:off x="251684" y="1625748"/>
            <a:ext cx="2700000" cy="36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Derechohabientes</a:t>
            </a:r>
          </a:p>
        </p:txBody>
      </p:sp>
      <p:sp>
        <p:nvSpPr>
          <p:cNvPr id="15" name="Título 1">
            <a:extLst>
              <a:ext uri="{FF2B5EF4-FFF2-40B4-BE49-F238E27FC236}">
                <a16:creationId xmlns:a16="http://schemas.microsoft.com/office/drawing/2014/main" xmlns="" id="{C675B007-F67A-46F3-888C-08A4A751208A}"/>
              </a:ext>
            </a:extLst>
          </p:cNvPr>
          <p:cNvSpPr txBox="1">
            <a:spLocks/>
          </p:cNvSpPr>
          <p:nvPr/>
        </p:nvSpPr>
        <p:spPr bwMode="auto">
          <a:xfrm>
            <a:off x="251684"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285750" indent="-285750" algn="just">
              <a:buFont typeface="Arial" panose="020B0604020202020204" pitchFamily="34" charset="0"/>
              <a:buChar char="•"/>
            </a:pPr>
            <a:r>
              <a:rPr lang="es-MX" altLang="es-MX" sz="1500" dirty="0">
                <a:solidFill>
                  <a:schemeClr val="tx1"/>
                </a:solidFill>
                <a:latin typeface="Arial" panose="020B0604020202020204" pitchFamily="34" charset="0"/>
                <a:cs typeface="Arial" panose="020B0604020202020204" pitchFamily="34" charset="0"/>
              </a:rPr>
              <a:t>Reciben </a:t>
            </a:r>
            <a:r>
              <a:rPr lang="es-MX" altLang="es-MX" sz="1500" b="1" dirty="0">
                <a:solidFill>
                  <a:schemeClr val="tx2"/>
                </a:solidFill>
                <a:latin typeface="Arial" panose="020B0604020202020204" pitchFamily="34" charset="0"/>
                <a:cs typeface="Arial" panose="020B0604020202020204" pitchFamily="34" charset="0"/>
              </a:rPr>
              <a:t>asesoría</a:t>
            </a:r>
            <a:r>
              <a:rPr lang="es-MX" altLang="es-MX" sz="1500" dirty="0">
                <a:solidFill>
                  <a:schemeClr val="tx1"/>
                </a:solidFill>
                <a:latin typeface="Arial" panose="020B0604020202020204" pitchFamily="34" charset="0"/>
                <a:cs typeface="Arial" panose="020B0604020202020204" pitchFamily="34" charset="0"/>
              </a:rPr>
              <a:t> de Infonavit.</a:t>
            </a:r>
          </a:p>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Firman constancia de orientación</a:t>
            </a:r>
            <a:r>
              <a:rPr lang="es-MX" altLang="es-MX" sz="1500" dirty="0">
                <a:solidFill>
                  <a:schemeClr val="tx1"/>
                </a:solidFill>
                <a:latin typeface="Arial" panose="020B0604020202020204" pitchFamily="34" charset="0"/>
                <a:cs typeface="Arial" panose="020B0604020202020204" pitchFamily="34" charset="0"/>
              </a:rPr>
              <a:t> y deciden si continúan vinculados al paquete.</a:t>
            </a:r>
          </a:p>
        </p:txBody>
      </p:sp>
      <p:sp>
        <p:nvSpPr>
          <p:cNvPr id="16" name="Rectángulo: esquinas redondeadas 15">
            <a:extLst>
              <a:ext uri="{FF2B5EF4-FFF2-40B4-BE49-F238E27FC236}">
                <a16:creationId xmlns:a16="http://schemas.microsoft.com/office/drawing/2014/main" xmlns="" id="{949A8B4F-0DFD-48D2-93B3-4C2DE2A156EE}"/>
              </a:ext>
            </a:extLst>
          </p:cNvPr>
          <p:cNvSpPr/>
          <p:nvPr/>
        </p:nvSpPr>
        <p:spPr>
          <a:xfrm>
            <a:off x="3209100" y="1625748"/>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7" name="Título 1">
            <a:extLst>
              <a:ext uri="{FF2B5EF4-FFF2-40B4-BE49-F238E27FC236}">
                <a16:creationId xmlns:a16="http://schemas.microsoft.com/office/drawing/2014/main" xmlns="" id="{0564D098-EA3D-4617-B229-50AF9928E41F}"/>
              </a:ext>
            </a:extLst>
          </p:cNvPr>
          <p:cNvSpPr txBox="1">
            <a:spLocks/>
          </p:cNvSpPr>
          <p:nvPr/>
        </p:nvSpPr>
        <p:spPr bwMode="auto">
          <a:xfrm>
            <a:off x="3209100"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Integra</a:t>
            </a:r>
            <a:r>
              <a:rPr lang="es-MX" altLang="es-MX" sz="1500" dirty="0">
                <a:solidFill>
                  <a:schemeClr val="tx1"/>
                </a:solidFill>
                <a:latin typeface="Arial" panose="020B0604020202020204" pitchFamily="34" charset="0"/>
                <a:cs typeface="Arial" panose="020B0604020202020204" pitchFamily="34" charset="0"/>
              </a:rPr>
              <a:t> Documentación de Expedientes de DH.</a:t>
            </a:r>
          </a:p>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Tramita avalúos </a:t>
            </a:r>
            <a:r>
              <a:rPr lang="es-MX" altLang="es-MX" sz="1500" dirty="0">
                <a:solidFill>
                  <a:schemeClr val="tx1"/>
                </a:solidFill>
                <a:latin typeface="Arial" panose="020B0604020202020204" pitchFamily="34" charset="0"/>
                <a:cs typeface="Arial" panose="020B0604020202020204" pitchFamily="34" charset="0"/>
              </a:rPr>
              <a:t>individuales con estudios de valor de mercado abierto individual para cada vivienda.</a:t>
            </a:r>
          </a:p>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Acude a la  DR o CESI para tramitar inscripciones </a:t>
            </a:r>
            <a:r>
              <a:rPr lang="es-MX" altLang="es-MX" sz="1500" dirty="0">
                <a:solidFill>
                  <a:schemeClr val="tx1"/>
                </a:solidFill>
                <a:latin typeface="Arial" panose="020B0604020202020204" pitchFamily="34" charset="0"/>
                <a:cs typeface="Arial" panose="020B0604020202020204" pitchFamily="34" charset="0"/>
              </a:rPr>
              <a:t>de solicitudes de crédito.</a:t>
            </a:r>
          </a:p>
        </p:txBody>
      </p:sp>
      <p:sp>
        <p:nvSpPr>
          <p:cNvPr id="18" name="Rectángulo: esquinas redondeadas 17">
            <a:extLst>
              <a:ext uri="{FF2B5EF4-FFF2-40B4-BE49-F238E27FC236}">
                <a16:creationId xmlns:a16="http://schemas.microsoft.com/office/drawing/2014/main" xmlns="" id="{1DEE16A2-81D2-458E-85BD-20C423D48918}"/>
              </a:ext>
            </a:extLst>
          </p:cNvPr>
          <p:cNvSpPr/>
          <p:nvPr/>
        </p:nvSpPr>
        <p:spPr>
          <a:xfrm>
            <a:off x="6192000" y="1626876"/>
            <a:ext cx="2700000" cy="360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Entidad Administradora</a:t>
            </a:r>
          </a:p>
        </p:txBody>
      </p:sp>
      <p:sp>
        <p:nvSpPr>
          <p:cNvPr id="19" name="Título 1">
            <a:extLst>
              <a:ext uri="{FF2B5EF4-FFF2-40B4-BE49-F238E27FC236}">
                <a16:creationId xmlns:a16="http://schemas.microsoft.com/office/drawing/2014/main" xmlns="" id="{58FC29D4-6652-4E0F-BEB0-D67476B7F374}"/>
              </a:ext>
            </a:extLst>
          </p:cNvPr>
          <p:cNvSpPr txBox="1">
            <a:spLocks/>
          </p:cNvSpPr>
          <p:nvPr/>
        </p:nvSpPr>
        <p:spPr bwMode="auto">
          <a:xfrm>
            <a:off x="6192000" y="3730933"/>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Suscribe</a:t>
            </a:r>
            <a:r>
              <a:rPr lang="es-MX" altLang="es-MX" sz="1500" dirty="0">
                <a:solidFill>
                  <a:schemeClr val="tx1"/>
                </a:solidFill>
                <a:latin typeface="Arial" panose="020B0604020202020204" pitchFamily="34" charset="0"/>
                <a:cs typeface="Arial" panose="020B0604020202020204" pitchFamily="34" charset="0"/>
              </a:rPr>
              <a:t> en representación de los DH integrantes del paquete, con el constructor, </a:t>
            </a:r>
            <a:r>
              <a:rPr lang="es-MX" altLang="es-MX" sz="1500" b="1" dirty="0">
                <a:solidFill>
                  <a:schemeClr val="tx2"/>
                </a:solidFill>
                <a:latin typeface="Arial" panose="020B0604020202020204" pitchFamily="34" charset="0"/>
                <a:cs typeface="Arial" panose="020B0604020202020204" pitchFamily="34" charset="0"/>
              </a:rPr>
              <a:t>contrato de obra a precio alzado </a:t>
            </a:r>
            <a:r>
              <a:rPr lang="es-MX" altLang="es-MX" sz="1500" dirty="0">
                <a:solidFill>
                  <a:schemeClr val="tx1"/>
                </a:solidFill>
                <a:latin typeface="Arial" panose="020B0604020202020204" pitchFamily="34" charset="0"/>
                <a:cs typeface="Arial" panose="020B0604020202020204" pitchFamily="34" charset="0"/>
              </a:rPr>
              <a:t>para la construcción de las viviendas.</a:t>
            </a:r>
          </a:p>
          <a:p>
            <a:pPr algn="just"/>
            <a:endParaRPr lang="es-MX" altLang="es-MX" sz="1500" dirty="0">
              <a:solidFill>
                <a:schemeClr val="tx1"/>
              </a:solidFill>
              <a:latin typeface="Arial" panose="020B0604020202020204" pitchFamily="34" charset="0"/>
              <a:cs typeface="Arial" panose="020B0604020202020204" pitchFamily="34" charset="0"/>
            </a:endParaRPr>
          </a:p>
          <a:p>
            <a:pPr marL="742950" lvl="1" indent="-285750" algn="just">
              <a:buFont typeface="Wingdings" panose="05000000000000000000" pitchFamily="2" charset="2"/>
              <a:buChar char="v"/>
            </a:pPr>
            <a:r>
              <a:rPr lang="es-MX" altLang="es-MX" sz="1400" b="1" dirty="0">
                <a:solidFill>
                  <a:schemeClr val="tx2"/>
                </a:solidFill>
                <a:latin typeface="Arial" panose="020B0604020202020204" pitchFamily="34" charset="0"/>
                <a:cs typeface="Arial" panose="020B0604020202020204" pitchFamily="34" charset="0"/>
              </a:rPr>
              <a:t>Esto se lleva a cabo posteriormente a la formalización ante notario, o puede ser en el mismo acto.</a:t>
            </a:r>
          </a:p>
        </p:txBody>
      </p:sp>
      <p:pic>
        <p:nvPicPr>
          <p:cNvPr id="20" name="Imagen 19">
            <a:extLst>
              <a:ext uri="{FF2B5EF4-FFF2-40B4-BE49-F238E27FC236}">
                <a16:creationId xmlns:a16="http://schemas.microsoft.com/office/drawing/2014/main" xmlns="" id="{1703D4E3-65EB-429C-9ED7-5A54C631F84C}"/>
              </a:ext>
            </a:extLst>
          </p:cNvPr>
          <p:cNvPicPr>
            <a:picLocks noChangeAspect="1"/>
          </p:cNvPicPr>
          <p:nvPr/>
        </p:nvPicPr>
        <p:blipFill>
          <a:blip r:embed="rId6"/>
          <a:stretch>
            <a:fillRect/>
          </a:stretch>
        </p:blipFill>
        <p:spPr>
          <a:xfrm>
            <a:off x="6544522" y="2301269"/>
            <a:ext cx="2160000" cy="1209600"/>
          </a:xfrm>
          <a:prstGeom prst="rect">
            <a:avLst/>
          </a:prstGeom>
          <a:ln>
            <a:noFill/>
          </a:ln>
          <a:effectLst>
            <a:softEdge rad="112500"/>
          </a:effectLst>
        </p:spPr>
      </p:pic>
    </p:spTree>
    <p:extLst>
      <p:ext uri="{BB962C8B-B14F-4D97-AF65-F5344CB8AC3E}">
        <p14:creationId xmlns:p14="http://schemas.microsoft.com/office/powerpoint/2010/main" val="1889413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agen 19">
            <a:extLst>
              <a:ext uri="{FF2B5EF4-FFF2-40B4-BE49-F238E27FC236}">
                <a16:creationId xmlns:a16="http://schemas.microsoft.com/office/drawing/2014/main" xmlns="" id="{FEC51982-0375-4A7D-B655-21BFF4B36347}"/>
              </a:ext>
            </a:extLst>
          </p:cNvPr>
          <p:cNvPicPr>
            <a:picLocks noChangeAspect="1"/>
          </p:cNvPicPr>
          <p:nvPr/>
        </p:nvPicPr>
        <p:blipFill>
          <a:blip r:embed="rId2"/>
          <a:stretch>
            <a:fillRect/>
          </a:stretch>
        </p:blipFill>
        <p:spPr>
          <a:xfrm>
            <a:off x="6846369"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3"/>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4"/>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3" name="Rectángulo: esquinas redondeadas 12">
            <a:extLst>
              <a:ext uri="{FF2B5EF4-FFF2-40B4-BE49-F238E27FC236}">
                <a16:creationId xmlns:a16="http://schemas.microsoft.com/office/drawing/2014/main" xmlns="" id="{859F23B5-1A57-4262-8F21-A6A3A8371B9F}"/>
              </a:ext>
            </a:extLst>
          </p:cNvPr>
          <p:cNvSpPr/>
          <p:nvPr/>
        </p:nvSpPr>
        <p:spPr>
          <a:xfrm>
            <a:off x="251684" y="1625748"/>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Gerencia de Crédito DR</a:t>
            </a:r>
          </a:p>
        </p:txBody>
      </p:sp>
      <p:sp>
        <p:nvSpPr>
          <p:cNvPr id="15" name="Título 1">
            <a:extLst>
              <a:ext uri="{FF2B5EF4-FFF2-40B4-BE49-F238E27FC236}">
                <a16:creationId xmlns:a16="http://schemas.microsoft.com/office/drawing/2014/main" xmlns="" id="{C675B007-F67A-46F3-888C-08A4A751208A}"/>
              </a:ext>
            </a:extLst>
          </p:cNvPr>
          <p:cNvSpPr txBox="1">
            <a:spLocks/>
          </p:cNvSpPr>
          <p:nvPr/>
        </p:nvSpPr>
        <p:spPr bwMode="auto">
          <a:xfrm>
            <a:off x="251684"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Captura</a:t>
            </a:r>
            <a:r>
              <a:rPr lang="es-MX" altLang="es-MX" sz="1500" dirty="0">
                <a:solidFill>
                  <a:schemeClr val="tx1"/>
                </a:solidFill>
                <a:latin typeface="Arial" panose="020B0604020202020204" pitchFamily="34" charset="0"/>
                <a:cs typeface="Arial" panose="020B0604020202020204" pitchFamily="34" charset="0"/>
              </a:rPr>
              <a:t> la totalidad de </a:t>
            </a:r>
            <a:r>
              <a:rPr lang="es-MX" altLang="es-MX" sz="1500" b="1" dirty="0">
                <a:solidFill>
                  <a:schemeClr val="tx2"/>
                </a:solidFill>
                <a:latin typeface="Arial" panose="020B0604020202020204" pitchFamily="34" charset="0"/>
                <a:cs typeface="Arial" panose="020B0604020202020204" pitchFamily="34" charset="0"/>
              </a:rPr>
              <a:t>Solicitudes</a:t>
            </a:r>
            <a:r>
              <a:rPr lang="es-MX" altLang="es-MX" sz="1500" dirty="0">
                <a:solidFill>
                  <a:schemeClr val="tx1"/>
                </a:solidFill>
                <a:latin typeface="Arial" panose="020B0604020202020204" pitchFamily="34" charset="0"/>
                <a:cs typeface="Arial" panose="020B0604020202020204" pitchFamily="34" charset="0"/>
              </a:rPr>
              <a:t> de Inscripción de Crédito que conforman el paquete para la titulación. </a:t>
            </a:r>
          </a:p>
          <a:p>
            <a:pPr marL="742950" lvl="1" indent="-285750" algn="just">
              <a:buFont typeface="Wingdings" panose="05000000000000000000" pitchFamily="2" charset="2"/>
              <a:buChar char="v"/>
            </a:pPr>
            <a:r>
              <a:rPr lang="es-MX" altLang="es-MX" sz="1500" b="1" dirty="0">
                <a:solidFill>
                  <a:schemeClr val="tx2"/>
                </a:solidFill>
                <a:latin typeface="Arial" panose="020B0604020202020204" pitchFamily="34" charset="0"/>
                <a:cs typeface="Arial" panose="020B0604020202020204" pitchFamily="34" charset="0"/>
              </a:rPr>
              <a:t>Una vez que el notario concluye en el Sistema de Titulación Notarial la totalidad de los créditos y detona en automático el pago a la cuenta de la EA.</a:t>
            </a:r>
          </a:p>
        </p:txBody>
      </p:sp>
      <p:sp>
        <p:nvSpPr>
          <p:cNvPr id="16" name="Rectángulo: esquinas redondeadas 15">
            <a:extLst>
              <a:ext uri="{FF2B5EF4-FFF2-40B4-BE49-F238E27FC236}">
                <a16:creationId xmlns:a16="http://schemas.microsoft.com/office/drawing/2014/main" xmlns="" id="{949A8B4F-0DFD-48D2-93B3-4C2DE2A156EE}"/>
              </a:ext>
            </a:extLst>
          </p:cNvPr>
          <p:cNvSpPr/>
          <p:nvPr/>
        </p:nvSpPr>
        <p:spPr>
          <a:xfrm>
            <a:off x="3209100" y="1625748"/>
            <a:ext cx="2700000" cy="360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Entidad Administradora</a:t>
            </a:r>
          </a:p>
        </p:txBody>
      </p:sp>
      <p:sp>
        <p:nvSpPr>
          <p:cNvPr id="17" name="Título 1">
            <a:extLst>
              <a:ext uri="{FF2B5EF4-FFF2-40B4-BE49-F238E27FC236}">
                <a16:creationId xmlns:a16="http://schemas.microsoft.com/office/drawing/2014/main" xmlns="" id="{0564D098-EA3D-4617-B229-50AF9928E41F}"/>
              </a:ext>
            </a:extLst>
          </p:cNvPr>
          <p:cNvSpPr txBox="1">
            <a:spLocks/>
          </p:cNvSpPr>
          <p:nvPr/>
        </p:nvSpPr>
        <p:spPr bwMode="auto">
          <a:xfrm>
            <a:off x="3209100"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Entrega</a:t>
            </a:r>
            <a:r>
              <a:rPr lang="es-MX" altLang="es-MX" sz="1500" dirty="0">
                <a:solidFill>
                  <a:schemeClr val="tx1"/>
                </a:solidFill>
                <a:latin typeface="Arial" panose="020B0604020202020204" pitchFamily="34" charset="0"/>
                <a:cs typeface="Arial" panose="020B0604020202020204" pitchFamily="34" charset="0"/>
              </a:rPr>
              <a:t> al Constructor </a:t>
            </a:r>
            <a:r>
              <a:rPr lang="es-MX" altLang="es-MX" sz="1500" b="1" dirty="0">
                <a:solidFill>
                  <a:schemeClr val="tx2"/>
                </a:solidFill>
                <a:latin typeface="Arial" panose="020B0604020202020204" pitchFamily="34" charset="0"/>
                <a:cs typeface="Arial" panose="020B0604020202020204" pitchFamily="34" charset="0"/>
              </a:rPr>
              <a:t>anticipo</a:t>
            </a:r>
            <a:r>
              <a:rPr lang="es-MX" altLang="es-MX" sz="1500" dirty="0">
                <a:solidFill>
                  <a:schemeClr val="tx1"/>
                </a:solidFill>
                <a:latin typeface="Arial" panose="020B0604020202020204" pitchFamily="34" charset="0"/>
                <a:cs typeface="Arial" panose="020B0604020202020204" pitchFamily="34" charset="0"/>
              </a:rPr>
              <a:t> de recursos, que no podrá ser superior al </a:t>
            </a:r>
            <a:r>
              <a:rPr lang="es-MX" altLang="es-MX" sz="1500" b="1" dirty="0">
                <a:solidFill>
                  <a:schemeClr val="tx2"/>
                </a:solidFill>
                <a:latin typeface="Arial" panose="020B0604020202020204" pitchFamily="34" charset="0"/>
                <a:cs typeface="Arial" panose="020B0604020202020204" pitchFamily="34" charset="0"/>
              </a:rPr>
              <a:t>80%</a:t>
            </a:r>
            <a:r>
              <a:rPr lang="es-MX" altLang="es-MX" sz="1500" dirty="0">
                <a:solidFill>
                  <a:schemeClr val="tx1"/>
                </a:solidFill>
                <a:latin typeface="Arial" panose="020B0604020202020204" pitchFamily="34" charset="0"/>
                <a:cs typeface="Arial" panose="020B0604020202020204" pitchFamily="34" charset="0"/>
              </a:rPr>
              <a:t> del </a:t>
            </a:r>
            <a:r>
              <a:rPr lang="es-MX" altLang="es-MX" sz="1500" b="1" dirty="0">
                <a:solidFill>
                  <a:schemeClr val="tx2"/>
                </a:solidFill>
                <a:latin typeface="Arial" panose="020B0604020202020204" pitchFamily="34" charset="0"/>
                <a:cs typeface="Arial" panose="020B0604020202020204" pitchFamily="34" charset="0"/>
              </a:rPr>
              <a:t>valor</a:t>
            </a:r>
            <a:r>
              <a:rPr lang="es-MX" altLang="es-MX" sz="1500" dirty="0">
                <a:solidFill>
                  <a:schemeClr val="tx1"/>
                </a:solidFill>
                <a:latin typeface="Arial" panose="020B0604020202020204" pitchFamily="34" charset="0"/>
                <a:cs typeface="Arial" panose="020B0604020202020204" pitchFamily="34" charset="0"/>
              </a:rPr>
              <a:t> del </a:t>
            </a:r>
            <a:r>
              <a:rPr lang="es-MX" altLang="es-MX" sz="1500" b="1" dirty="0">
                <a:solidFill>
                  <a:schemeClr val="tx2"/>
                </a:solidFill>
                <a:latin typeface="Arial" panose="020B0604020202020204" pitchFamily="34" charset="0"/>
                <a:cs typeface="Arial" panose="020B0604020202020204" pitchFamily="34" charset="0"/>
              </a:rPr>
              <a:t>terreno</a:t>
            </a:r>
            <a:r>
              <a:rPr lang="es-MX" altLang="es-MX" sz="1500" dirty="0">
                <a:solidFill>
                  <a:schemeClr val="tx1"/>
                </a:solidFill>
                <a:latin typeface="Arial" panose="020B0604020202020204" pitchFamily="34" charset="0"/>
                <a:cs typeface="Arial" panose="020B0604020202020204" pitchFamily="34" charset="0"/>
              </a:rPr>
              <a:t>, considerando lo que se debe </a:t>
            </a:r>
            <a:r>
              <a:rPr lang="es-MX" altLang="es-MX" sz="1500" b="1" dirty="0">
                <a:solidFill>
                  <a:schemeClr val="tx2"/>
                </a:solidFill>
                <a:latin typeface="Arial" panose="020B0604020202020204" pitchFamily="34" charset="0"/>
                <a:cs typeface="Arial" panose="020B0604020202020204" pitchFamily="34" charset="0"/>
              </a:rPr>
              <a:t>resguardar</a:t>
            </a:r>
            <a:r>
              <a:rPr lang="es-MX" altLang="es-MX" sz="1500" dirty="0">
                <a:solidFill>
                  <a:schemeClr val="tx1"/>
                </a:solidFill>
                <a:latin typeface="Arial" panose="020B0604020202020204" pitchFamily="34" charset="0"/>
                <a:cs typeface="Arial" panose="020B0604020202020204" pitchFamily="34" charset="0"/>
              </a:rPr>
              <a:t> en el </a:t>
            </a:r>
            <a:r>
              <a:rPr lang="es-MX" altLang="es-MX" sz="1500" b="1" dirty="0">
                <a:solidFill>
                  <a:schemeClr val="tx2"/>
                </a:solidFill>
                <a:latin typeface="Arial" panose="020B0604020202020204" pitchFamily="34" charset="0"/>
                <a:cs typeface="Arial" panose="020B0604020202020204" pitchFamily="34" charset="0"/>
              </a:rPr>
              <a:t>fondo</a:t>
            </a:r>
            <a:r>
              <a:rPr lang="es-MX" altLang="es-MX" sz="1500" dirty="0">
                <a:solidFill>
                  <a:schemeClr val="tx1"/>
                </a:solidFill>
                <a:latin typeface="Arial" panose="020B0604020202020204" pitchFamily="34" charset="0"/>
                <a:cs typeface="Arial" panose="020B0604020202020204" pitchFamily="34" charset="0"/>
              </a:rPr>
              <a:t> de </a:t>
            </a:r>
            <a:r>
              <a:rPr lang="es-MX" altLang="es-MX" sz="1500" b="1" dirty="0">
                <a:solidFill>
                  <a:schemeClr val="tx2"/>
                </a:solidFill>
                <a:latin typeface="Arial" panose="020B0604020202020204" pitchFamily="34" charset="0"/>
                <a:cs typeface="Arial" panose="020B0604020202020204" pitchFamily="34" charset="0"/>
              </a:rPr>
              <a:t>garantía</a:t>
            </a:r>
            <a:r>
              <a:rPr lang="es-MX" altLang="es-MX" sz="1500" dirty="0">
                <a:solidFill>
                  <a:schemeClr val="tx1"/>
                </a:solidFill>
                <a:latin typeface="Arial" panose="020B0604020202020204" pitchFamily="34" charset="0"/>
                <a:cs typeface="Arial" panose="020B0604020202020204" pitchFamily="34" charset="0"/>
              </a:rPr>
              <a:t>.</a:t>
            </a:r>
          </a:p>
          <a:p>
            <a:pPr marL="742950" lvl="1" indent="-285750" algn="just">
              <a:buFont typeface="Wingdings" panose="05000000000000000000" pitchFamily="2" charset="2"/>
              <a:buChar char="v"/>
            </a:pPr>
            <a:r>
              <a:rPr lang="es-MX" altLang="es-MX" sz="1500" b="1" dirty="0">
                <a:solidFill>
                  <a:schemeClr val="tx2"/>
                </a:solidFill>
                <a:latin typeface="Arial" panose="020B0604020202020204" pitchFamily="34" charset="0"/>
                <a:cs typeface="Arial" panose="020B0604020202020204" pitchFamily="34" charset="0"/>
              </a:rPr>
              <a:t>Fondo de Garantía es equivalente al 10% de la disposición.</a:t>
            </a:r>
          </a:p>
        </p:txBody>
      </p:sp>
      <p:sp>
        <p:nvSpPr>
          <p:cNvPr id="18" name="Rectángulo: esquinas redondeadas 17">
            <a:extLst>
              <a:ext uri="{FF2B5EF4-FFF2-40B4-BE49-F238E27FC236}">
                <a16:creationId xmlns:a16="http://schemas.microsoft.com/office/drawing/2014/main" xmlns="" id="{1DEE16A2-81D2-458E-85BD-20C423D48918}"/>
              </a:ext>
            </a:extLst>
          </p:cNvPr>
          <p:cNvSpPr/>
          <p:nvPr/>
        </p:nvSpPr>
        <p:spPr>
          <a:xfrm>
            <a:off x="6192000" y="1626876"/>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9" name="Título 1">
            <a:extLst>
              <a:ext uri="{FF2B5EF4-FFF2-40B4-BE49-F238E27FC236}">
                <a16:creationId xmlns:a16="http://schemas.microsoft.com/office/drawing/2014/main" xmlns="" id="{58FC29D4-6652-4E0F-BEB0-D67476B7F374}"/>
              </a:ext>
            </a:extLst>
          </p:cNvPr>
          <p:cNvSpPr txBox="1">
            <a:spLocks/>
          </p:cNvSpPr>
          <p:nvPr/>
        </p:nvSpPr>
        <p:spPr bwMode="auto">
          <a:xfrm>
            <a:off x="6192000" y="3730933"/>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Recibe</a:t>
            </a:r>
            <a:r>
              <a:rPr lang="es-MX" altLang="es-MX" sz="1500" dirty="0">
                <a:solidFill>
                  <a:schemeClr val="tx1"/>
                </a:solidFill>
                <a:latin typeface="Arial" panose="020B0604020202020204" pitchFamily="34" charset="0"/>
                <a:cs typeface="Arial" panose="020B0604020202020204" pitchFamily="34" charset="0"/>
              </a:rPr>
              <a:t> anticipo de </a:t>
            </a:r>
            <a:r>
              <a:rPr lang="es-MX" altLang="es-MX" sz="1500" b="1" dirty="0">
                <a:solidFill>
                  <a:schemeClr val="tx2"/>
                </a:solidFill>
                <a:latin typeface="Arial" panose="020B0604020202020204" pitchFamily="34" charset="0"/>
                <a:cs typeface="Arial" panose="020B0604020202020204" pitchFamily="34" charset="0"/>
              </a:rPr>
              <a:t>recursos</a:t>
            </a:r>
            <a:r>
              <a:rPr lang="es-MX" altLang="es-MX" sz="1500" dirty="0">
                <a:solidFill>
                  <a:schemeClr val="tx1"/>
                </a:solidFill>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Inicia</a:t>
            </a:r>
            <a:r>
              <a:rPr lang="es-MX" altLang="es-MX" sz="1500" dirty="0">
                <a:solidFill>
                  <a:schemeClr val="tx1"/>
                </a:solidFill>
                <a:latin typeface="Arial" panose="020B0604020202020204" pitchFamily="34" charset="0"/>
                <a:cs typeface="Arial" panose="020B0604020202020204" pitchFamily="34" charset="0"/>
              </a:rPr>
              <a:t> con la ejecución de la </a:t>
            </a:r>
            <a:r>
              <a:rPr lang="es-MX" altLang="es-MX" sz="1500" b="1" dirty="0">
                <a:solidFill>
                  <a:schemeClr val="tx2"/>
                </a:solidFill>
                <a:latin typeface="Arial" panose="020B0604020202020204" pitchFamily="34" charset="0"/>
                <a:cs typeface="Arial" panose="020B0604020202020204" pitchFamily="34" charset="0"/>
              </a:rPr>
              <a:t>edificación</a:t>
            </a:r>
            <a:r>
              <a:rPr lang="es-MX" altLang="es-MX" sz="1500" dirty="0">
                <a:solidFill>
                  <a:schemeClr val="tx1"/>
                </a:solidFill>
                <a:latin typeface="Arial" panose="020B0604020202020204" pitchFamily="34" charset="0"/>
                <a:cs typeface="Arial" panose="020B0604020202020204" pitchFamily="34" charset="0"/>
              </a:rPr>
              <a:t> y trabajos diversos de acuerdo con su programa de obra.</a:t>
            </a:r>
          </a:p>
          <a:p>
            <a:pPr marL="742950" lvl="1" indent="-285750" algn="just">
              <a:buFont typeface="Wingdings" panose="05000000000000000000" pitchFamily="2" charset="2"/>
              <a:buChar char="v"/>
            </a:pPr>
            <a:r>
              <a:rPr lang="es-MX" altLang="es-MX" sz="1500" b="1" dirty="0">
                <a:solidFill>
                  <a:schemeClr val="tx2"/>
                </a:solidFill>
                <a:latin typeface="Arial" panose="020B0604020202020204" pitchFamily="34" charset="0"/>
                <a:cs typeface="Arial" panose="020B0604020202020204" pitchFamily="34" charset="0"/>
              </a:rPr>
              <a:t>El Plazo de Obra es de 180 días con opción a una prórroga de 60 días.</a:t>
            </a:r>
          </a:p>
        </p:txBody>
      </p:sp>
      <p:pic>
        <p:nvPicPr>
          <p:cNvPr id="14" name="Imagen 13">
            <a:extLst>
              <a:ext uri="{FF2B5EF4-FFF2-40B4-BE49-F238E27FC236}">
                <a16:creationId xmlns:a16="http://schemas.microsoft.com/office/drawing/2014/main" xmlns="" id="{24CC6BDA-401F-4E97-A3AF-4B6072448519}"/>
              </a:ext>
            </a:extLst>
          </p:cNvPr>
          <p:cNvPicPr>
            <a:picLocks noChangeAspect="1"/>
          </p:cNvPicPr>
          <p:nvPr/>
        </p:nvPicPr>
        <p:blipFill>
          <a:blip r:embed="rId5"/>
          <a:stretch>
            <a:fillRect/>
          </a:stretch>
        </p:blipFill>
        <p:spPr>
          <a:xfrm>
            <a:off x="3513932" y="2301269"/>
            <a:ext cx="2160000" cy="1209600"/>
          </a:xfrm>
          <a:prstGeom prst="rect">
            <a:avLst/>
          </a:prstGeom>
        </p:spPr>
      </p:pic>
      <p:pic>
        <p:nvPicPr>
          <p:cNvPr id="21" name="Imagen 20">
            <a:extLst>
              <a:ext uri="{FF2B5EF4-FFF2-40B4-BE49-F238E27FC236}">
                <a16:creationId xmlns:a16="http://schemas.microsoft.com/office/drawing/2014/main" xmlns="" id="{786A02E6-BE88-43A8-8981-F152EA5AE574}"/>
              </a:ext>
            </a:extLst>
          </p:cNvPr>
          <p:cNvPicPr>
            <a:picLocks noChangeAspect="1"/>
          </p:cNvPicPr>
          <p:nvPr/>
        </p:nvPicPr>
        <p:blipFill>
          <a:blip r:embed="rId6"/>
          <a:stretch>
            <a:fillRect/>
          </a:stretch>
        </p:blipFill>
        <p:spPr>
          <a:xfrm>
            <a:off x="580786" y="2008879"/>
            <a:ext cx="1930693" cy="1800000"/>
          </a:xfrm>
          <a:prstGeom prst="ellipse">
            <a:avLst/>
          </a:prstGeom>
          <a:ln>
            <a:noFill/>
          </a:ln>
          <a:effectLst>
            <a:softEdge rad="112500"/>
          </a:effectLst>
        </p:spPr>
      </p:pic>
    </p:spTree>
    <p:extLst>
      <p:ext uri="{BB962C8B-B14F-4D97-AF65-F5344CB8AC3E}">
        <p14:creationId xmlns:p14="http://schemas.microsoft.com/office/powerpoint/2010/main" val="4032366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xmlns="" id="{BAC23620-65E9-4677-B37C-F16148238F8C}"/>
              </a:ext>
            </a:extLst>
          </p:cNvPr>
          <p:cNvPicPr>
            <a:picLocks noChangeAspect="1"/>
          </p:cNvPicPr>
          <p:nvPr/>
        </p:nvPicPr>
        <p:blipFill>
          <a:blip r:embed="rId2"/>
          <a:stretch>
            <a:fillRect/>
          </a:stretch>
        </p:blipFill>
        <p:spPr>
          <a:xfrm>
            <a:off x="3789652"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3"/>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4"/>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3" name="Rectángulo: esquinas redondeadas 12">
            <a:extLst>
              <a:ext uri="{FF2B5EF4-FFF2-40B4-BE49-F238E27FC236}">
                <a16:creationId xmlns:a16="http://schemas.microsoft.com/office/drawing/2014/main" xmlns="" id="{859F23B5-1A57-4262-8F21-A6A3A8371B9F}"/>
              </a:ext>
            </a:extLst>
          </p:cNvPr>
          <p:cNvSpPr/>
          <p:nvPr/>
        </p:nvSpPr>
        <p:spPr>
          <a:xfrm>
            <a:off x="251684" y="1625748"/>
            <a:ext cx="2700000" cy="360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Entidad Administradora</a:t>
            </a:r>
          </a:p>
        </p:txBody>
      </p:sp>
      <p:sp>
        <p:nvSpPr>
          <p:cNvPr id="15" name="Título 1">
            <a:extLst>
              <a:ext uri="{FF2B5EF4-FFF2-40B4-BE49-F238E27FC236}">
                <a16:creationId xmlns:a16="http://schemas.microsoft.com/office/drawing/2014/main" xmlns="" id="{C675B007-F67A-46F3-888C-08A4A751208A}"/>
              </a:ext>
            </a:extLst>
          </p:cNvPr>
          <p:cNvSpPr txBox="1">
            <a:spLocks/>
          </p:cNvSpPr>
          <p:nvPr/>
        </p:nvSpPr>
        <p:spPr bwMode="auto">
          <a:xfrm>
            <a:off x="251684"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400" b="1" dirty="0">
                <a:solidFill>
                  <a:schemeClr val="tx2"/>
                </a:solidFill>
                <a:latin typeface="Arial" panose="020B0604020202020204" pitchFamily="34" charset="0"/>
                <a:cs typeface="Arial" panose="020B0604020202020204" pitchFamily="34" charset="0"/>
              </a:rPr>
              <a:t>Realiza visitas </a:t>
            </a:r>
            <a:r>
              <a:rPr lang="es-MX" altLang="es-MX" sz="1400" dirty="0">
                <a:solidFill>
                  <a:schemeClr val="tx1"/>
                </a:solidFill>
                <a:latin typeface="Arial" panose="020B0604020202020204" pitchFamily="34" charset="0"/>
                <a:cs typeface="Arial" panose="020B0604020202020204" pitchFamily="34" charset="0"/>
              </a:rPr>
              <a:t>semanales o con la periodicidad establecida </a:t>
            </a:r>
            <a:r>
              <a:rPr lang="es-MX" altLang="es-MX" sz="1400" b="1" dirty="0">
                <a:solidFill>
                  <a:schemeClr val="tx2"/>
                </a:solidFill>
                <a:latin typeface="Arial" panose="020B0604020202020204" pitchFamily="34" charset="0"/>
                <a:cs typeface="Arial" panose="020B0604020202020204" pitchFamily="34" charset="0"/>
              </a:rPr>
              <a:t>conforme al contrato </a:t>
            </a:r>
            <a:r>
              <a:rPr lang="es-MX" altLang="es-MX" sz="1400" dirty="0">
                <a:solidFill>
                  <a:schemeClr val="tx1"/>
                </a:solidFill>
                <a:latin typeface="Arial" panose="020B0604020202020204" pitchFamily="34" charset="0"/>
                <a:cs typeface="Arial" panose="020B0604020202020204" pitchFamily="34" charset="0"/>
              </a:rPr>
              <a:t>de verificación y administración haciendo revisiones documentales e inspecciones oculares, </a:t>
            </a:r>
            <a:r>
              <a:rPr lang="es-MX" altLang="es-MX" sz="1400" b="1" dirty="0">
                <a:solidFill>
                  <a:schemeClr val="tx2"/>
                </a:solidFill>
                <a:latin typeface="Arial" panose="020B0604020202020204" pitchFamily="34" charset="0"/>
                <a:cs typeface="Arial" panose="020B0604020202020204" pitchFamily="34" charset="0"/>
              </a:rPr>
              <a:t>validando</a:t>
            </a:r>
            <a:r>
              <a:rPr lang="es-MX" altLang="es-MX" sz="1400" dirty="0">
                <a:solidFill>
                  <a:schemeClr val="tx1"/>
                </a:solidFill>
                <a:latin typeface="Arial" panose="020B0604020202020204" pitchFamily="34" charset="0"/>
                <a:cs typeface="Arial" panose="020B0604020202020204" pitchFamily="34" charset="0"/>
              </a:rPr>
              <a:t> que el </a:t>
            </a:r>
            <a:r>
              <a:rPr lang="es-MX" altLang="es-MX" sz="1400" b="1" dirty="0">
                <a:solidFill>
                  <a:schemeClr val="tx2"/>
                </a:solidFill>
                <a:latin typeface="Arial" panose="020B0604020202020204" pitchFamily="34" charset="0"/>
                <a:cs typeface="Arial" panose="020B0604020202020204" pitchFamily="34" charset="0"/>
              </a:rPr>
              <a:t>desarrollo</a:t>
            </a:r>
            <a:r>
              <a:rPr lang="es-MX" altLang="es-MX" sz="1400" dirty="0">
                <a:solidFill>
                  <a:schemeClr val="tx1"/>
                </a:solidFill>
                <a:latin typeface="Arial" panose="020B0604020202020204" pitchFamily="34" charset="0"/>
                <a:cs typeface="Arial" panose="020B0604020202020204" pitchFamily="34" charset="0"/>
              </a:rPr>
              <a:t> de la vivienda se esté realizando de acuerdo con los Proyectos Urbanos y Arquitectónicos autorizados.</a:t>
            </a:r>
          </a:p>
        </p:txBody>
      </p:sp>
      <p:sp>
        <p:nvSpPr>
          <p:cNvPr id="16" name="Rectángulo: esquinas redondeadas 15">
            <a:extLst>
              <a:ext uri="{FF2B5EF4-FFF2-40B4-BE49-F238E27FC236}">
                <a16:creationId xmlns:a16="http://schemas.microsoft.com/office/drawing/2014/main" xmlns="" id="{949A8B4F-0DFD-48D2-93B3-4C2DE2A156EE}"/>
              </a:ext>
            </a:extLst>
          </p:cNvPr>
          <p:cNvSpPr/>
          <p:nvPr/>
        </p:nvSpPr>
        <p:spPr>
          <a:xfrm>
            <a:off x="3209100" y="1625748"/>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7" name="Título 1">
            <a:extLst>
              <a:ext uri="{FF2B5EF4-FFF2-40B4-BE49-F238E27FC236}">
                <a16:creationId xmlns:a16="http://schemas.microsoft.com/office/drawing/2014/main" xmlns="" id="{0564D098-EA3D-4617-B229-50AF9928E41F}"/>
              </a:ext>
            </a:extLst>
          </p:cNvPr>
          <p:cNvSpPr txBox="1">
            <a:spLocks/>
          </p:cNvSpPr>
          <p:nvPr/>
        </p:nvSpPr>
        <p:spPr bwMode="auto">
          <a:xfrm>
            <a:off x="3209100"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Concluye</a:t>
            </a:r>
            <a:r>
              <a:rPr lang="es-MX" altLang="es-MX" sz="1500" dirty="0">
                <a:solidFill>
                  <a:schemeClr val="tx1"/>
                </a:solidFill>
                <a:latin typeface="Arial" panose="020B0604020202020204" pitchFamily="34" charset="0"/>
                <a:cs typeface="Arial" panose="020B0604020202020204" pitchFamily="34" charset="0"/>
              </a:rPr>
              <a:t> construcción de </a:t>
            </a:r>
            <a:r>
              <a:rPr lang="es-MX" altLang="es-MX" sz="1500" b="1" dirty="0">
                <a:solidFill>
                  <a:schemeClr val="tx2"/>
                </a:solidFill>
                <a:latin typeface="Arial" panose="020B0604020202020204" pitchFamily="34" charset="0"/>
                <a:cs typeface="Arial" panose="020B0604020202020204" pitchFamily="34" charset="0"/>
              </a:rPr>
              <a:t>viviendas.</a:t>
            </a:r>
          </a:p>
        </p:txBody>
      </p:sp>
      <p:sp>
        <p:nvSpPr>
          <p:cNvPr id="18" name="Rectángulo: esquinas redondeadas 17">
            <a:extLst>
              <a:ext uri="{FF2B5EF4-FFF2-40B4-BE49-F238E27FC236}">
                <a16:creationId xmlns:a16="http://schemas.microsoft.com/office/drawing/2014/main" xmlns="" id="{1DEE16A2-81D2-458E-85BD-20C423D48918}"/>
              </a:ext>
            </a:extLst>
          </p:cNvPr>
          <p:cNvSpPr/>
          <p:nvPr/>
        </p:nvSpPr>
        <p:spPr>
          <a:xfrm>
            <a:off x="6192000" y="1626876"/>
            <a:ext cx="2700000" cy="360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Entidad Administradora</a:t>
            </a:r>
          </a:p>
        </p:txBody>
      </p:sp>
      <p:sp>
        <p:nvSpPr>
          <p:cNvPr id="19" name="Título 1">
            <a:extLst>
              <a:ext uri="{FF2B5EF4-FFF2-40B4-BE49-F238E27FC236}">
                <a16:creationId xmlns:a16="http://schemas.microsoft.com/office/drawing/2014/main" xmlns="" id="{58FC29D4-6652-4E0F-BEB0-D67476B7F374}"/>
              </a:ext>
            </a:extLst>
          </p:cNvPr>
          <p:cNvSpPr txBox="1">
            <a:spLocks/>
          </p:cNvSpPr>
          <p:nvPr/>
        </p:nvSpPr>
        <p:spPr bwMode="auto">
          <a:xfrm>
            <a:off x="6192000" y="3730933"/>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Verifica que la edificación </a:t>
            </a:r>
            <a:r>
              <a:rPr lang="es-MX" altLang="es-MX" sz="1500" dirty="0">
                <a:solidFill>
                  <a:schemeClr val="tx1"/>
                </a:solidFill>
                <a:latin typeface="Arial" panose="020B0604020202020204" pitchFamily="34" charset="0"/>
                <a:cs typeface="Arial" panose="020B0604020202020204" pitchFamily="34" charset="0"/>
              </a:rPr>
              <a:t>de la vivienda esté terminada al 100% y que cuente con todos los servicios.</a:t>
            </a:r>
          </a:p>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Emite DTU </a:t>
            </a:r>
            <a:r>
              <a:rPr lang="es-MX" altLang="es-MX" sz="1500" dirty="0">
                <a:solidFill>
                  <a:schemeClr val="tx1"/>
                </a:solidFill>
                <a:latin typeface="Arial" panose="020B0604020202020204" pitchFamily="34" charset="0"/>
                <a:cs typeface="Arial" panose="020B0604020202020204" pitchFamily="34" charset="0"/>
              </a:rPr>
              <a:t>y Verifica Entrega de Garantías al DH.</a:t>
            </a:r>
          </a:p>
          <a:p>
            <a:pPr marL="285750" indent="-285750" algn="just">
              <a:buFont typeface="Arial" panose="020B0604020202020204" pitchFamily="34" charset="0"/>
              <a:buChar char="•"/>
            </a:pPr>
            <a:r>
              <a:rPr lang="es-MX" altLang="es-MX" sz="1500" b="1" dirty="0">
                <a:solidFill>
                  <a:schemeClr val="tx2"/>
                </a:solidFill>
                <a:latin typeface="Arial" panose="020B0604020202020204" pitchFamily="34" charset="0"/>
                <a:cs typeface="Arial" panose="020B0604020202020204" pitchFamily="34" charset="0"/>
              </a:rPr>
              <a:t>Libera</a:t>
            </a:r>
            <a:r>
              <a:rPr lang="es-MX" altLang="es-MX" sz="1500" dirty="0">
                <a:solidFill>
                  <a:schemeClr val="tx1"/>
                </a:solidFill>
                <a:latin typeface="Arial" panose="020B0604020202020204" pitchFamily="34" charset="0"/>
                <a:cs typeface="Arial" panose="020B0604020202020204" pitchFamily="34" charset="0"/>
              </a:rPr>
              <a:t> y entrega </a:t>
            </a:r>
            <a:r>
              <a:rPr lang="es-MX" altLang="es-MX" sz="1500" b="1" dirty="0">
                <a:solidFill>
                  <a:schemeClr val="tx2"/>
                </a:solidFill>
                <a:latin typeface="Arial" panose="020B0604020202020204" pitchFamily="34" charset="0"/>
                <a:cs typeface="Arial" panose="020B0604020202020204" pitchFamily="34" charset="0"/>
              </a:rPr>
              <a:t>fondo</a:t>
            </a:r>
            <a:r>
              <a:rPr lang="es-MX" altLang="es-MX" sz="1500" dirty="0">
                <a:solidFill>
                  <a:schemeClr val="tx1"/>
                </a:solidFill>
                <a:latin typeface="Arial" panose="020B0604020202020204" pitchFamily="34" charset="0"/>
                <a:cs typeface="Arial" panose="020B0604020202020204" pitchFamily="34" charset="0"/>
              </a:rPr>
              <a:t> de </a:t>
            </a:r>
            <a:r>
              <a:rPr lang="es-MX" altLang="es-MX" sz="1500" b="1" dirty="0">
                <a:solidFill>
                  <a:schemeClr val="tx2"/>
                </a:solidFill>
                <a:latin typeface="Arial" panose="020B0604020202020204" pitchFamily="34" charset="0"/>
                <a:cs typeface="Arial" panose="020B0604020202020204" pitchFamily="34" charset="0"/>
              </a:rPr>
              <a:t>garantía</a:t>
            </a:r>
            <a:r>
              <a:rPr lang="es-MX" altLang="es-MX" sz="1500" dirty="0">
                <a:solidFill>
                  <a:schemeClr val="tx1"/>
                </a:solidFill>
                <a:latin typeface="Arial" panose="020B0604020202020204" pitchFamily="34" charset="0"/>
                <a:cs typeface="Arial" panose="020B0604020202020204" pitchFamily="34" charset="0"/>
              </a:rPr>
              <a:t> al Constructor, por las viviendas terminadas en el paquete.</a:t>
            </a:r>
          </a:p>
        </p:txBody>
      </p:sp>
      <p:pic>
        <p:nvPicPr>
          <p:cNvPr id="20" name="Imagen 19">
            <a:extLst>
              <a:ext uri="{FF2B5EF4-FFF2-40B4-BE49-F238E27FC236}">
                <a16:creationId xmlns:a16="http://schemas.microsoft.com/office/drawing/2014/main" xmlns="" id="{88E8DF87-5EBB-4DC6-B21D-B756E90DCED8}"/>
              </a:ext>
            </a:extLst>
          </p:cNvPr>
          <p:cNvPicPr>
            <a:picLocks noChangeAspect="1"/>
          </p:cNvPicPr>
          <p:nvPr/>
        </p:nvPicPr>
        <p:blipFill>
          <a:blip r:embed="rId5"/>
          <a:stretch>
            <a:fillRect/>
          </a:stretch>
        </p:blipFill>
        <p:spPr>
          <a:xfrm>
            <a:off x="535594" y="2301269"/>
            <a:ext cx="2160000" cy="1209600"/>
          </a:xfrm>
          <a:prstGeom prst="rect">
            <a:avLst/>
          </a:prstGeom>
          <a:ln>
            <a:noFill/>
          </a:ln>
          <a:effectLst>
            <a:softEdge rad="112500"/>
          </a:effectLst>
        </p:spPr>
      </p:pic>
      <p:pic>
        <p:nvPicPr>
          <p:cNvPr id="21" name="Imagen 20">
            <a:extLst>
              <a:ext uri="{FF2B5EF4-FFF2-40B4-BE49-F238E27FC236}">
                <a16:creationId xmlns:a16="http://schemas.microsoft.com/office/drawing/2014/main" xmlns="" id="{3B1984D7-F478-448A-A749-93E21C81ACF1}"/>
              </a:ext>
            </a:extLst>
          </p:cNvPr>
          <p:cNvPicPr>
            <a:picLocks noChangeAspect="1"/>
          </p:cNvPicPr>
          <p:nvPr/>
        </p:nvPicPr>
        <p:blipFill>
          <a:blip r:embed="rId5"/>
          <a:stretch>
            <a:fillRect/>
          </a:stretch>
        </p:blipFill>
        <p:spPr>
          <a:xfrm>
            <a:off x="6544522" y="2301269"/>
            <a:ext cx="2160000" cy="1209600"/>
          </a:xfrm>
          <a:prstGeom prst="rect">
            <a:avLst/>
          </a:prstGeom>
          <a:ln>
            <a:noFill/>
          </a:ln>
          <a:effectLst>
            <a:softEdge rad="112500"/>
          </a:effectLst>
        </p:spPr>
      </p:pic>
    </p:spTree>
    <p:extLst>
      <p:ext uri="{BB962C8B-B14F-4D97-AF65-F5344CB8AC3E}">
        <p14:creationId xmlns:p14="http://schemas.microsoft.com/office/powerpoint/2010/main" val="182895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Contacto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2"/>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3"/>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grpSp>
        <p:nvGrpSpPr>
          <p:cNvPr id="3" name="Grupo 2">
            <a:extLst>
              <a:ext uri="{FF2B5EF4-FFF2-40B4-BE49-F238E27FC236}">
                <a16:creationId xmlns:a16="http://schemas.microsoft.com/office/drawing/2014/main" xmlns="" id="{60BE7FAB-6AE5-41D0-8144-40AC5EA7CC08}"/>
              </a:ext>
            </a:extLst>
          </p:cNvPr>
          <p:cNvGrpSpPr/>
          <p:nvPr/>
        </p:nvGrpSpPr>
        <p:grpSpPr>
          <a:xfrm>
            <a:off x="252172" y="2070845"/>
            <a:ext cx="4187658" cy="2520000"/>
            <a:chOff x="252172" y="2070845"/>
            <a:chExt cx="4187658" cy="2520000"/>
          </a:xfrm>
        </p:grpSpPr>
        <p:sp>
          <p:nvSpPr>
            <p:cNvPr id="2" name="Rectángulo 1">
              <a:extLst>
                <a:ext uri="{FF2B5EF4-FFF2-40B4-BE49-F238E27FC236}">
                  <a16:creationId xmlns:a16="http://schemas.microsoft.com/office/drawing/2014/main" xmlns="" id="{4B61AF89-D66C-48BF-ABDC-30B104A6ECC2}"/>
                </a:ext>
              </a:extLst>
            </p:cNvPr>
            <p:cNvSpPr/>
            <p:nvPr/>
          </p:nvSpPr>
          <p:spPr>
            <a:xfrm>
              <a:off x="252172" y="2070845"/>
              <a:ext cx="720000" cy="2520000"/>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6" name="Título 1">
              <a:extLst>
                <a:ext uri="{FF2B5EF4-FFF2-40B4-BE49-F238E27FC236}">
                  <a16:creationId xmlns:a16="http://schemas.microsoft.com/office/drawing/2014/main" xmlns="" id="{2A0F9B3B-4034-4922-A1B3-A417B84B0418}"/>
                </a:ext>
              </a:extLst>
            </p:cNvPr>
            <p:cNvSpPr txBox="1">
              <a:spLocks/>
            </p:cNvSpPr>
            <p:nvPr/>
          </p:nvSpPr>
          <p:spPr bwMode="auto">
            <a:xfrm>
              <a:off x="839830" y="2250845"/>
              <a:ext cx="360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ctr"/>
              <a:r>
                <a:rPr lang="es-MX" altLang="es-MX" sz="2000" dirty="0">
                  <a:solidFill>
                    <a:schemeClr val="tx1"/>
                  </a:solidFill>
                  <a:latin typeface="Arial" panose="020B0604020202020204" pitchFamily="34" charset="0"/>
                  <a:cs typeface="Arial" panose="020B0604020202020204" pitchFamily="34" charset="0"/>
                </a:rPr>
                <a:t>Lic. Adolfo Montiel Gayosso</a:t>
              </a:r>
            </a:p>
            <a:p>
              <a:pPr algn="ctr"/>
              <a:r>
                <a:rPr lang="es-MX" altLang="es-MX" sz="1600" b="1" dirty="0">
                  <a:solidFill>
                    <a:schemeClr val="tx1"/>
                  </a:solidFill>
                  <a:latin typeface="Arial" panose="020B0604020202020204" pitchFamily="34" charset="0"/>
                  <a:cs typeface="Arial" panose="020B0604020202020204" pitchFamily="34" charset="0"/>
                </a:rPr>
                <a:t>Gerente de Producto LIII</a:t>
              </a:r>
            </a:p>
            <a:p>
              <a:pPr algn="ctr"/>
              <a:endParaRPr lang="es-MX" altLang="es-MX" sz="1600" b="1" dirty="0">
                <a:solidFill>
                  <a:schemeClr val="tx1"/>
                </a:solidFill>
                <a:latin typeface="Arial" panose="020B0604020202020204" pitchFamily="34" charset="0"/>
                <a:cs typeface="Arial" panose="020B0604020202020204" pitchFamily="34" charset="0"/>
              </a:endParaRPr>
            </a:p>
            <a:p>
              <a:pPr algn="ctr"/>
              <a:r>
                <a:rPr lang="es-MX" altLang="es-MX" sz="2000" dirty="0">
                  <a:solidFill>
                    <a:schemeClr val="tx1"/>
                  </a:solidFill>
                  <a:latin typeface="Arial" panose="020B0604020202020204" pitchFamily="34" charset="0"/>
                  <a:cs typeface="Arial" panose="020B0604020202020204" pitchFamily="34" charset="0"/>
                </a:rPr>
                <a:t>amontielg@infonavit.org.mx</a:t>
              </a:r>
            </a:p>
            <a:p>
              <a:pPr algn="ctr"/>
              <a:r>
                <a:rPr lang="es-MX" altLang="es-MX" sz="1600" b="1" dirty="0">
                  <a:solidFill>
                    <a:schemeClr val="tx1"/>
                  </a:solidFill>
                  <a:latin typeface="Arial" panose="020B0604020202020204" pitchFamily="34" charset="0"/>
                  <a:cs typeface="Arial" panose="020B0604020202020204" pitchFamily="34" charset="0"/>
                </a:rPr>
                <a:t>Dirección Electrónica</a:t>
              </a:r>
            </a:p>
            <a:p>
              <a:pPr algn="ctr"/>
              <a:endParaRPr lang="es-MX" altLang="es-MX" sz="2000" dirty="0">
                <a:solidFill>
                  <a:schemeClr val="tx1"/>
                </a:solidFill>
                <a:latin typeface="Arial" panose="020B0604020202020204" pitchFamily="34" charset="0"/>
                <a:cs typeface="Arial" panose="020B0604020202020204" pitchFamily="34" charset="0"/>
              </a:endParaRPr>
            </a:p>
            <a:p>
              <a:pPr algn="ctr"/>
              <a:r>
                <a:rPr lang="es-MX" altLang="es-MX" sz="2000" dirty="0">
                  <a:solidFill>
                    <a:schemeClr val="tx1"/>
                  </a:solidFill>
                  <a:latin typeface="Arial" panose="020B0604020202020204" pitchFamily="34" charset="0"/>
                  <a:cs typeface="Arial" panose="020B0604020202020204" pitchFamily="34" charset="0"/>
                </a:rPr>
                <a:t>5322 6600 Ext. 333027</a:t>
              </a:r>
            </a:p>
            <a:p>
              <a:pPr algn="ctr"/>
              <a:r>
                <a:rPr lang="es-MX" altLang="es-MX" sz="1600" b="1" dirty="0">
                  <a:solidFill>
                    <a:schemeClr val="tx1"/>
                  </a:solidFill>
                  <a:latin typeface="Arial" panose="020B0604020202020204" pitchFamily="34" charset="0"/>
                  <a:cs typeface="Arial" panose="020B0604020202020204" pitchFamily="34" charset="0"/>
                </a:rPr>
                <a:t>Teléfono</a:t>
              </a:r>
            </a:p>
          </p:txBody>
        </p:sp>
      </p:grpSp>
      <p:grpSp>
        <p:nvGrpSpPr>
          <p:cNvPr id="14" name="Grupo 13">
            <a:extLst>
              <a:ext uri="{FF2B5EF4-FFF2-40B4-BE49-F238E27FC236}">
                <a16:creationId xmlns:a16="http://schemas.microsoft.com/office/drawing/2014/main" xmlns="" id="{AAE807FC-DA24-4B43-9972-86013D1F0C35}"/>
              </a:ext>
            </a:extLst>
          </p:cNvPr>
          <p:cNvGrpSpPr/>
          <p:nvPr/>
        </p:nvGrpSpPr>
        <p:grpSpPr>
          <a:xfrm>
            <a:off x="4853490" y="2070845"/>
            <a:ext cx="4187658" cy="2520000"/>
            <a:chOff x="4853490" y="2070845"/>
            <a:chExt cx="4187658" cy="2520000"/>
          </a:xfrm>
        </p:grpSpPr>
        <p:sp>
          <p:nvSpPr>
            <p:cNvPr id="12" name="Rectángulo 11">
              <a:extLst>
                <a:ext uri="{FF2B5EF4-FFF2-40B4-BE49-F238E27FC236}">
                  <a16:creationId xmlns:a16="http://schemas.microsoft.com/office/drawing/2014/main" xmlns="" id="{72F3E868-808F-4CD0-BE46-BE68D889DF48}"/>
                </a:ext>
              </a:extLst>
            </p:cNvPr>
            <p:cNvSpPr/>
            <p:nvPr/>
          </p:nvSpPr>
          <p:spPr>
            <a:xfrm>
              <a:off x="4853490" y="2070845"/>
              <a:ext cx="720000" cy="2520000"/>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a:p>
          </p:txBody>
        </p:sp>
        <p:sp>
          <p:nvSpPr>
            <p:cNvPr id="13" name="Título 1">
              <a:extLst>
                <a:ext uri="{FF2B5EF4-FFF2-40B4-BE49-F238E27FC236}">
                  <a16:creationId xmlns:a16="http://schemas.microsoft.com/office/drawing/2014/main" xmlns="" id="{E1805FBE-B202-49CB-B15F-E906FB2669B1}"/>
                </a:ext>
              </a:extLst>
            </p:cNvPr>
            <p:cNvSpPr txBox="1">
              <a:spLocks/>
            </p:cNvSpPr>
            <p:nvPr/>
          </p:nvSpPr>
          <p:spPr bwMode="auto">
            <a:xfrm>
              <a:off x="5441148" y="2250845"/>
              <a:ext cx="360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ctr"/>
              <a:r>
                <a:rPr lang="es-MX" altLang="es-MX" sz="2000" dirty="0">
                  <a:solidFill>
                    <a:schemeClr val="tx1"/>
                  </a:solidFill>
                  <a:latin typeface="Arial" panose="020B0604020202020204" pitchFamily="34" charset="0"/>
                  <a:cs typeface="Arial" panose="020B0604020202020204" pitchFamily="34" charset="0"/>
                </a:rPr>
                <a:t>Lic. Yesenia Juárez Guillén</a:t>
              </a:r>
            </a:p>
            <a:p>
              <a:pPr algn="ctr"/>
              <a:r>
                <a:rPr lang="es-MX" altLang="es-MX" sz="1600" b="1" dirty="0">
                  <a:solidFill>
                    <a:schemeClr val="tx1"/>
                  </a:solidFill>
                  <a:latin typeface="Arial" panose="020B0604020202020204" pitchFamily="34" charset="0"/>
                  <a:cs typeface="Arial" panose="020B0604020202020204" pitchFamily="34" charset="0"/>
                </a:rPr>
                <a:t>Consultor Jr. Producto LIII</a:t>
              </a:r>
            </a:p>
            <a:p>
              <a:pPr algn="ctr"/>
              <a:endParaRPr lang="es-MX" altLang="es-MX" sz="1600" b="1" dirty="0">
                <a:solidFill>
                  <a:schemeClr val="tx1"/>
                </a:solidFill>
                <a:latin typeface="Arial" panose="020B0604020202020204" pitchFamily="34" charset="0"/>
                <a:cs typeface="Arial" panose="020B0604020202020204" pitchFamily="34" charset="0"/>
              </a:endParaRPr>
            </a:p>
            <a:p>
              <a:pPr algn="ctr"/>
              <a:r>
                <a:rPr lang="es-MX" altLang="es-MX" sz="2000" dirty="0">
                  <a:solidFill>
                    <a:schemeClr val="tx1"/>
                  </a:solidFill>
                  <a:latin typeface="Arial" panose="020B0604020202020204" pitchFamily="34" charset="0"/>
                  <a:cs typeface="Arial" panose="020B0604020202020204" pitchFamily="34" charset="0"/>
                </a:rPr>
                <a:t>fjuarez@infonavit.org.mx</a:t>
              </a:r>
            </a:p>
            <a:p>
              <a:pPr algn="ctr"/>
              <a:r>
                <a:rPr lang="es-MX" altLang="es-MX" sz="1600" b="1" dirty="0">
                  <a:solidFill>
                    <a:schemeClr val="tx1"/>
                  </a:solidFill>
                  <a:latin typeface="Arial" panose="020B0604020202020204" pitchFamily="34" charset="0"/>
                  <a:cs typeface="Arial" panose="020B0604020202020204" pitchFamily="34" charset="0"/>
                </a:rPr>
                <a:t>Dirección Electrónica</a:t>
              </a:r>
            </a:p>
            <a:p>
              <a:pPr algn="ctr"/>
              <a:endParaRPr lang="es-MX" altLang="es-MX" sz="2000" dirty="0">
                <a:solidFill>
                  <a:schemeClr val="tx1"/>
                </a:solidFill>
                <a:latin typeface="Arial" panose="020B0604020202020204" pitchFamily="34" charset="0"/>
                <a:cs typeface="Arial" panose="020B0604020202020204" pitchFamily="34" charset="0"/>
              </a:endParaRPr>
            </a:p>
            <a:p>
              <a:pPr algn="ctr"/>
              <a:r>
                <a:rPr lang="es-MX" altLang="es-MX" sz="2000" dirty="0">
                  <a:solidFill>
                    <a:schemeClr val="tx1"/>
                  </a:solidFill>
                  <a:latin typeface="Arial" panose="020B0604020202020204" pitchFamily="34" charset="0"/>
                  <a:cs typeface="Arial" panose="020B0604020202020204" pitchFamily="34" charset="0"/>
                </a:rPr>
                <a:t>5322 6600 Ext. 335348</a:t>
              </a:r>
            </a:p>
            <a:p>
              <a:pPr algn="ctr"/>
              <a:r>
                <a:rPr lang="es-MX" altLang="es-MX" sz="1600" b="1" dirty="0">
                  <a:solidFill>
                    <a:schemeClr val="tx1"/>
                  </a:solidFill>
                  <a:latin typeface="Arial" panose="020B0604020202020204" pitchFamily="34" charset="0"/>
                  <a:cs typeface="Arial" panose="020B0604020202020204" pitchFamily="34" charset="0"/>
                </a:rPr>
                <a:t>Teléfono</a:t>
              </a:r>
            </a:p>
          </p:txBody>
        </p:sp>
      </p:grpSp>
    </p:spTree>
    <p:extLst>
      <p:ext uri="{BB962C8B-B14F-4D97-AF65-F5344CB8AC3E}">
        <p14:creationId xmlns:p14="http://schemas.microsoft.com/office/powerpoint/2010/main" val="942564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
            <a:extLst>
              <a:ext uri="{FF2B5EF4-FFF2-40B4-BE49-F238E27FC236}">
                <a16:creationId xmlns:a16="http://schemas.microsoft.com/office/drawing/2014/main" xmlns="" id="{94424562-C255-4088-885D-001C1233FED7}"/>
              </a:ext>
            </a:extLst>
          </p:cNvPr>
          <p:cNvSpPr>
            <a:spLocks noGrp="1"/>
          </p:cNvSpPr>
          <p:nvPr>
            <p:ph type="title"/>
          </p:nvPr>
        </p:nvSpPr>
        <p:spPr>
          <a:xfrm>
            <a:off x="261254" y="315"/>
            <a:ext cx="4062549" cy="631825"/>
          </a:xfrm>
        </p:spPr>
        <p:txBody>
          <a:bodyPr/>
          <a:lstStyle/>
          <a:p>
            <a:r>
              <a:rPr lang="es-MX" altLang="es-MX" sz="2000" b="1" dirty="0">
                <a:latin typeface="Myriad Pro" charset="0"/>
              </a:rPr>
              <a:t>LÍNEA III Crédito Integral</a:t>
            </a:r>
          </a:p>
        </p:txBody>
      </p:sp>
      <p:graphicFrame>
        <p:nvGraphicFramePr>
          <p:cNvPr id="14" name="Gráfico 13">
            <a:extLst>
              <a:ext uri="{FF2B5EF4-FFF2-40B4-BE49-F238E27FC236}">
                <a16:creationId xmlns:a16="http://schemas.microsoft.com/office/drawing/2014/main" xmlns="" id="{474CC45F-9AED-400B-A1AB-D7D280EA6D9D}"/>
              </a:ext>
            </a:extLst>
          </p:cNvPr>
          <p:cNvGraphicFramePr>
            <a:graphicFrameLocks/>
          </p:cNvGraphicFramePr>
          <p:nvPr>
            <p:extLst>
              <p:ext uri="{D42A27DB-BD31-4B8C-83A1-F6EECF244321}">
                <p14:modId xmlns:p14="http://schemas.microsoft.com/office/powerpoint/2010/main" val="1588114365"/>
              </p:ext>
            </p:extLst>
          </p:nvPr>
        </p:nvGraphicFramePr>
        <p:xfrm>
          <a:off x="857250" y="1488625"/>
          <a:ext cx="7429500" cy="4533900"/>
        </p:xfrm>
        <a:graphic>
          <a:graphicData uri="http://schemas.openxmlformats.org/drawingml/2006/chart">
            <c:chart xmlns:c="http://schemas.openxmlformats.org/drawingml/2006/chart" xmlns:r="http://schemas.openxmlformats.org/officeDocument/2006/relationships" r:id="rId2"/>
          </a:graphicData>
        </a:graphic>
      </p:graphicFrame>
      <p:cxnSp>
        <p:nvCxnSpPr>
          <p:cNvPr id="15" name="Conector recto 14">
            <a:extLst>
              <a:ext uri="{FF2B5EF4-FFF2-40B4-BE49-F238E27FC236}">
                <a16:creationId xmlns:a16="http://schemas.microsoft.com/office/drawing/2014/main" xmlns="" id="{97F6FF3B-C8FB-4782-A72C-D5097F48CC9B}"/>
              </a:ext>
            </a:extLst>
          </p:cNvPr>
          <p:cNvCxnSpPr/>
          <p:nvPr/>
        </p:nvCxnSpPr>
        <p:spPr>
          <a:xfrm flipH="1" flipV="1">
            <a:off x="2181226" y="5865364"/>
            <a:ext cx="676274" cy="4761"/>
          </a:xfrm>
          <a:prstGeom prst="line">
            <a:avLst/>
          </a:prstGeom>
          <a:ln w="28575" cap="flat" cmpd="sng" algn="ctr">
            <a:solidFill>
              <a:schemeClr val="accent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Conector recto 15">
            <a:extLst>
              <a:ext uri="{FF2B5EF4-FFF2-40B4-BE49-F238E27FC236}">
                <a16:creationId xmlns:a16="http://schemas.microsoft.com/office/drawing/2014/main" xmlns="" id="{8D7F4F90-B7BA-4CDC-8C78-B97D63CBB3EA}"/>
              </a:ext>
            </a:extLst>
          </p:cNvPr>
          <p:cNvCxnSpPr/>
          <p:nvPr/>
        </p:nvCxnSpPr>
        <p:spPr>
          <a:xfrm flipH="1">
            <a:off x="2838451" y="5660575"/>
            <a:ext cx="657224" cy="204790"/>
          </a:xfrm>
          <a:prstGeom prst="line">
            <a:avLst/>
          </a:prstGeom>
          <a:ln w="28575" cap="flat" cmpd="sng" algn="ctr">
            <a:solidFill>
              <a:schemeClr val="accent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7" name="Conector recto 16">
            <a:extLst>
              <a:ext uri="{FF2B5EF4-FFF2-40B4-BE49-F238E27FC236}">
                <a16:creationId xmlns:a16="http://schemas.microsoft.com/office/drawing/2014/main" xmlns="" id="{132E0CEC-661B-47A2-B2B6-31CA4293766B}"/>
              </a:ext>
            </a:extLst>
          </p:cNvPr>
          <p:cNvCxnSpPr/>
          <p:nvPr/>
        </p:nvCxnSpPr>
        <p:spPr>
          <a:xfrm flipH="1">
            <a:off x="3457576" y="4879525"/>
            <a:ext cx="685799" cy="785815"/>
          </a:xfrm>
          <a:prstGeom prst="line">
            <a:avLst/>
          </a:prstGeom>
          <a:ln w="28575" cap="flat" cmpd="sng" algn="ctr">
            <a:solidFill>
              <a:schemeClr val="accent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 name="Conector recto 17">
            <a:extLst>
              <a:ext uri="{FF2B5EF4-FFF2-40B4-BE49-F238E27FC236}">
                <a16:creationId xmlns:a16="http://schemas.microsoft.com/office/drawing/2014/main" xmlns="" id="{6A6F9EBE-055B-481A-A153-F7071143393B}"/>
              </a:ext>
            </a:extLst>
          </p:cNvPr>
          <p:cNvCxnSpPr/>
          <p:nvPr/>
        </p:nvCxnSpPr>
        <p:spPr>
          <a:xfrm flipH="1">
            <a:off x="4143377" y="3631750"/>
            <a:ext cx="638173" cy="1262065"/>
          </a:xfrm>
          <a:prstGeom prst="line">
            <a:avLst/>
          </a:prstGeom>
          <a:ln w="28575" cap="flat" cmpd="sng" algn="ctr">
            <a:solidFill>
              <a:schemeClr val="accent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9" name="Conector recto 18">
            <a:extLst>
              <a:ext uri="{FF2B5EF4-FFF2-40B4-BE49-F238E27FC236}">
                <a16:creationId xmlns:a16="http://schemas.microsoft.com/office/drawing/2014/main" xmlns="" id="{25392F42-EB60-4119-BB57-444B70BC19EF}"/>
              </a:ext>
            </a:extLst>
          </p:cNvPr>
          <p:cNvCxnSpPr/>
          <p:nvPr/>
        </p:nvCxnSpPr>
        <p:spPr>
          <a:xfrm flipH="1">
            <a:off x="4762503" y="2507800"/>
            <a:ext cx="657222" cy="1157290"/>
          </a:xfrm>
          <a:prstGeom prst="line">
            <a:avLst/>
          </a:prstGeom>
          <a:ln w="28575" cap="flat" cmpd="sng" algn="ctr">
            <a:solidFill>
              <a:schemeClr val="accent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 name="Conector recto 19">
            <a:extLst>
              <a:ext uri="{FF2B5EF4-FFF2-40B4-BE49-F238E27FC236}">
                <a16:creationId xmlns:a16="http://schemas.microsoft.com/office/drawing/2014/main" xmlns="" id="{21B06A63-CD48-45A4-B5E6-1E2532FF9DC6}"/>
              </a:ext>
            </a:extLst>
          </p:cNvPr>
          <p:cNvCxnSpPr/>
          <p:nvPr/>
        </p:nvCxnSpPr>
        <p:spPr>
          <a:xfrm>
            <a:off x="6076950" y="2260153"/>
            <a:ext cx="600075" cy="2505072"/>
          </a:xfrm>
          <a:prstGeom prst="line">
            <a:avLst/>
          </a:prstGeom>
          <a:ln w="28575" cap="flat" cmpd="sng" algn="ctr">
            <a:solidFill>
              <a:schemeClr val="accent5"/>
            </a:solidFill>
            <a:prstDash val="sysDot"/>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Conector recto 20">
            <a:extLst>
              <a:ext uri="{FF2B5EF4-FFF2-40B4-BE49-F238E27FC236}">
                <a16:creationId xmlns:a16="http://schemas.microsoft.com/office/drawing/2014/main" xmlns="" id="{D8B4D4A4-445B-4AF3-9AF1-A6EFFB97CADB}"/>
              </a:ext>
            </a:extLst>
          </p:cNvPr>
          <p:cNvCxnSpPr/>
          <p:nvPr/>
        </p:nvCxnSpPr>
        <p:spPr>
          <a:xfrm flipH="1">
            <a:off x="5400679" y="2203000"/>
            <a:ext cx="657221" cy="328615"/>
          </a:xfrm>
          <a:prstGeom prst="line">
            <a:avLst/>
          </a:prstGeom>
          <a:ln w="28575" cap="flat" cmpd="sng" algn="ctr">
            <a:solidFill>
              <a:schemeClr val="accent5"/>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751551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a:extLst>
              <a:ext uri="{FF2B5EF4-FFF2-40B4-BE49-F238E27FC236}">
                <a16:creationId xmlns:a16="http://schemas.microsoft.com/office/drawing/2014/main" xmlns="" id="{E5A49CA2-8F6A-434C-819F-CE919A20180B}"/>
              </a:ext>
            </a:extLst>
          </p:cNvPr>
          <p:cNvSpPr>
            <a:spLocks noGrp="1"/>
          </p:cNvSpPr>
          <p:nvPr>
            <p:ph type="ctrTitle"/>
          </p:nvPr>
        </p:nvSpPr>
        <p:spPr>
          <a:xfrm>
            <a:off x="2250762" y="2988630"/>
            <a:ext cx="5726112" cy="711200"/>
          </a:xfrm>
        </p:spPr>
        <p:txBody>
          <a:bodyPr/>
          <a:lstStyle/>
          <a:p>
            <a:pPr eaLnBrk="1" hangingPunct="1"/>
            <a:r>
              <a:rPr lang="es-MX" altLang="es-MX" dirty="0">
                <a:latin typeface="Myriad Pro" charset="0"/>
              </a:rPr>
              <a:t>Taller Explicativo LIII</a:t>
            </a:r>
            <a:endParaRPr lang="es-MX" altLang="es-MX" sz="2500" dirty="0">
              <a:latin typeface="Myriad Pro" charset="0"/>
            </a:endParaRPr>
          </a:p>
        </p:txBody>
      </p:sp>
      <p:sp>
        <p:nvSpPr>
          <p:cNvPr id="6" name="Subtítulo 2">
            <a:extLst>
              <a:ext uri="{FF2B5EF4-FFF2-40B4-BE49-F238E27FC236}">
                <a16:creationId xmlns:a16="http://schemas.microsoft.com/office/drawing/2014/main" xmlns="" id="{1E0F0FBD-4EAA-4AC6-A95C-30A962961383}"/>
              </a:ext>
            </a:extLst>
          </p:cNvPr>
          <p:cNvSpPr txBox="1">
            <a:spLocks/>
          </p:cNvSpPr>
          <p:nvPr/>
        </p:nvSpPr>
        <p:spPr bwMode="auto">
          <a:xfrm>
            <a:off x="2250762" y="3699831"/>
            <a:ext cx="6253162"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l" defTabSz="457178" rtl="0" eaLnBrk="0" fontAlgn="base" hangingPunct="0">
              <a:spcBef>
                <a:spcPct val="20000"/>
              </a:spcBef>
              <a:spcAft>
                <a:spcPct val="0"/>
              </a:spcAft>
              <a:buFont typeface="Arial" panose="020B0604020202020204" pitchFamily="34" charset="0"/>
              <a:buNone/>
              <a:defRPr sz="2000" b="0" i="0" kern="1200">
                <a:solidFill>
                  <a:schemeClr val="tx1">
                    <a:tint val="75000"/>
                  </a:schemeClr>
                </a:solidFill>
                <a:latin typeface="Myriad Pro"/>
                <a:ea typeface="MS PGothic" panose="020B0600070205080204" pitchFamily="34" charset="-128"/>
                <a:cs typeface="Myriad Pro"/>
              </a:defRPr>
            </a:lvl1pPr>
            <a:lvl2pPr marL="457178" indent="0" algn="ctr" defTabSz="457178"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yriad Pro Light"/>
                <a:ea typeface="Myriad Pro Light" charset="0"/>
                <a:cs typeface="Myriad Pro Light"/>
              </a:defRPr>
            </a:lvl2pPr>
            <a:lvl3pPr marL="914354" indent="0" algn="ctr" defTabSz="457178"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yriad Pro Light"/>
                <a:ea typeface="Myriad Pro Light" charset="0"/>
                <a:cs typeface="Myriad Pro Light"/>
              </a:defRPr>
            </a:lvl3pPr>
            <a:lvl4pPr marL="1371532" indent="0" algn="ctr" defTabSz="457178" rtl="0" eaLnBrk="0" fontAlgn="base" hangingPunct="0">
              <a:spcBef>
                <a:spcPct val="20000"/>
              </a:spcBef>
              <a:spcAft>
                <a:spcPct val="0"/>
              </a:spcAft>
              <a:buFont typeface="Arial" panose="020B0604020202020204" pitchFamily="34" charset="0"/>
              <a:buNone/>
              <a:defRPr kern="1200">
                <a:solidFill>
                  <a:schemeClr val="tx1">
                    <a:tint val="75000"/>
                  </a:schemeClr>
                </a:solidFill>
                <a:latin typeface="Myriad Pro Light"/>
                <a:ea typeface="Myriad Pro Light" charset="0"/>
                <a:cs typeface="Myriad Pro Light"/>
              </a:defRPr>
            </a:lvl4pPr>
            <a:lvl5pPr marL="1828709" indent="0" algn="ctr" defTabSz="457178" rtl="0" eaLnBrk="0" fontAlgn="base" hangingPunct="0">
              <a:spcBef>
                <a:spcPct val="20000"/>
              </a:spcBef>
              <a:spcAft>
                <a:spcPct val="0"/>
              </a:spcAft>
              <a:buFont typeface="Arial" panose="020B0604020202020204" pitchFamily="34" charset="0"/>
              <a:buNone/>
              <a:defRPr kern="1200">
                <a:solidFill>
                  <a:schemeClr val="tx1">
                    <a:tint val="75000"/>
                  </a:schemeClr>
                </a:solidFill>
                <a:latin typeface="Myriad Pro Light"/>
                <a:ea typeface="Myriad Pro Light" charset="0"/>
                <a:cs typeface="Myriad Pro Light"/>
              </a:defRPr>
            </a:lvl5pPr>
            <a:lvl6pPr marL="2285886"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064"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240"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417"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ts val="0"/>
              </a:spcAft>
              <a:defRPr/>
            </a:pPr>
            <a:r>
              <a:rPr lang="es-ES">
                <a:ea typeface="+mn-ea"/>
              </a:rPr>
              <a:t>Gerencia Sr. de Productos y Estrategias de Crédito</a:t>
            </a:r>
            <a:endParaRPr lang="es-ES" dirty="0">
              <a:ea typeface="+mn-ea"/>
            </a:endParaRPr>
          </a:p>
        </p:txBody>
      </p:sp>
    </p:spTree>
    <p:extLst>
      <p:ext uri="{BB962C8B-B14F-4D97-AF65-F5344CB8AC3E}">
        <p14:creationId xmlns:p14="http://schemas.microsoft.com/office/powerpoint/2010/main" val="1270135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a:extLst>
              <a:ext uri="{FF2B5EF4-FFF2-40B4-BE49-F238E27FC236}">
                <a16:creationId xmlns:a16="http://schemas.microsoft.com/office/drawing/2014/main" xmlns="" id="{C50E79CC-CB1B-4347-8B24-65FB749CE5D9}"/>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30" name="Título 1">
            <a:extLst>
              <a:ext uri="{FF2B5EF4-FFF2-40B4-BE49-F238E27FC236}">
                <a16:creationId xmlns:a16="http://schemas.microsoft.com/office/drawing/2014/main" xmlns="" id="{FA109CF0-7808-444B-96EA-342E1B158092}"/>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Objetivo del Taller</a:t>
            </a:r>
          </a:p>
        </p:txBody>
      </p:sp>
      <p:sp>
        <p:nvSpPr>
          <p:cNvPr id="31" name="Título 1">
            <a:extLst>
              <a:ext uri="{FF2B5EF4-FFF2-40B4-BE49-F238E27FC236}">
                <a16:creationId xmlns:a16="http://schemas.microsoft.com/office/drawing/2014/main" xmlns="" id="{67404723-0F10-4EFB-BE3B-339AB676EAFC}"/>
              </a:ext>
            </a:extLst>
          </p:cNvPr>
          <p:cNvSpPr txBox="1">
            <a:spLocks/>
          </p:cNvSpPr>
          <p:nvPr/>
        </p:nvSpPr>
        <p:spPr bwMode="auto">
          <a:xfrm>
            <a:off x="252000" y="1570168"/>
            <a:ext cx="8640000" cy="1447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2000" dirty="0">
                <a:solidFill>
                  <a:schemeClr val="tx1"/>
                </a:solidFill>
                <a:latin typeface="Arial" panose="020B0604020202020204" pitchFamily="34" charset="0"/>
                <a:cs typeface="Arial" panose="020B0604020202020204" pitchFamily="34" charset="0"/>
              </a:rPr>
              <a:t>	Orientar a los miembros, colaboradores y afiliados de la Cámara Mexicana de la Industria de la Construcción (CMIC), sobre la operación de LIII Integral: Construcción sobre terreno propio para grupos de trabajadores, para su incursión en el ejercicio del programa.</a:t>
            </a:r>
          </a:p>
        </p:txBody>
      </p:sp>
      <p:pic>
        <p:nvPicPr>
          <p:cNvPr id="4" name="Imagen 3">
            <a:extLst>
              <a:ext uri="{FF2B5EF4-FFF2-40B4-BE49-F238E27FC236}">
                <a16:creationId xmlns:a16="http://schemas.microsoft.com/office/drawing/2014/main" xmlns="" id="{FE1ADFDE-F184-4AAD-9CCB-3E4F25E59A8B}"/>
              </a:ext>
            </a:extLst>
          </p:cNvPr>
          <p:cNvPicPr>
            <a:picLocks noChangeAspect="1"/>
          </p:cNvPicPr>
          <p:nvPr/>
        </p:nvPicPr>
        <p:blipFill>
          <a:blip r:embed="rId3"/>
          <a:stretch>
            <a:fillRect/>
          </a:stretch>
        </p:blipFill>
        <p:spPr>
          <a:xfrm>
            <a:off x="695325" y="4107592"/>
            <a:ext cx="3600000" cy="1627545"/>
          </a:xfrm>
          <a:prstGeom prst="rect">
            <a:avLst/>
          </a:prstGeom>
        </p:spPr>
      </p:pic>
      <p:pic>
        <p:nvPicPr>
          <p:cNvPr id="8" name="Imagen 7">
            <a:extLst>
              <a:ext uri="{FF2B5EF4-FFF2-40B4-BE49-F238E27FC236}">
                <a16:creationId xmlns:a16="http://schemas.microsoft.com/office/drawing/2014/main" xmlns="" id="{8BE6F6AF-FC28-44B6-9110-BF829DA41B37}"/>
              </a:ext>
            </a:extLst>
          </p:cNvPr>
          <p:cNvPicPr>
            <a:picLocks noChangeAspect="1"/>
          </p:cNvPicPr>
          <p:nvPr/>
        </p:nvPicPr>
        <p:blipFill>
          <a:blip r:embed="rId4"/>
          <a:stretch>
            <a:fillRect/>
          </a:stretch>
        </p:blipFill>
        <p:spPr>
          <a:xfrm>
            <a:off x="5855974" y="4107764"/>
            <a:ext cx="2319625" cy="1627200"/>
          </a:xfrm>
          <a:prstGeom prst="rect">
            <a:avLst/>
          </a:prstGeom>
        </p:spPr>
      </p:pic>
    </p:spTree>
    <p:extLst>
      <p:ext uri="{BB962C8B-B14F-4D97-AF65-F5344CB8AC3E}">
        <p14:creationId xmlns:p14="http://schemas.microsoft.com/office/powerpoint/2010/main" val="2530043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288792C8-DFDD-44CF-A003-71EDE4C4DA02}"/>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F62D73B2-CDA4-48BE-9EA4-A2F63C11289E}"/>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Contenido</a:t>
            </a:r>
          </a:p>
        </p:txBody>
      </p:sp>
      <p:sp>
        <p:nvSpPr>
          <p:cNvPr id="6" name="Título 1">
            <a:extLst>
              <a:ext uri="{FF2B5EF4-FFF2-40B4-BE49-F238E27FC236}">
                <a16:creationId xmlns:a16="http://schemas.microsoft.com/office/drawing/2014/main" xmlns="" id="{4F426367-3A9A-46A5-9804-8BA16ED36543}"/>
              </a:ext>
            </a:extLst>
          </p:cNvPr>
          <p:cNvSpPr txBox="1">
            <a:spLocks/>
          </p:cNvSpPr>
          <p:nvPr/>
        </p:nvSpPr>
        <p:spPr bwMode="auto">
          <a:xfrm>
            <a:off x="252000" y="1570168"/>
            <a:ext cx="8640000" cy="285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342900" indent="-342900" algn="just">
              <a:lnSpc>
                <a:spcPct val="150000"/>
              </a:lnSpc>
              <a:buFont typeface="Arial" panose="020B0604020202020204" pitchFamily="34" charset="0"/>
              <a:buChar char="•"/>
            </a:pPr>
            <a:r>
              <a:rPr lang="es-MX" altLang="es-MX" sz="2000" dirty="0">
                <a:solidFill>
                  <a:schemeClr val="tx1"/>
                </a:solidFill>
                <a:latin typeface="Arial" panose="020B0604020202020204" pitchFamily="34" charset="0"/>
                <a:cs typeface="Arial" panose="020B0604020202020204" pitchFamily="34" charset="0"/>
              </a:rPr>
              <a:t>Introducción a LIII</a:t>
            </a:r>
          </a:p>
          <a:p>
            <a:pPr marL="342900" indent="-342900" algn="just">
              <a:lnSpc>
                <a:spcPct val="150000"/>
              </a:lnSpc>
              <a:buFont typeface="Arial" panose="020B0604020202020204" pitchFamily="34" charset="0"/>
              <a:buChar char="•"/>
            </a:pPr>
            <a:r>
              <a:rPr lang="es-MX" altLang="es-MX" sz="2000" dirty="0">
                <a:solidFill>
                  <a:schemeClr val="tx1"/>
                </a:solidFill>
                <a:latin typeface="Arial" panose="020B0604020202020204" pitchFamily="34" charset="0"/>
                <a:cs typeface="Arial" panose="020B0604020202020204" pitchFamily="34" charset="0"/>
              </a:rPr>
              <a:t>Desarrolladores para LIII Integral (Requisitos)</a:t>
            </a:r>
          </a:p>
          <a:p>
            <a:pPr marL="342900" indent="-342900" algn="just">
              <a:lnSpc>
                <a:spcPct val="150000"/>
              </a:lnSpc>
              <a:buFont typeface="Arial" panose="020B0604020202020204" pitchFamily="34" charset="0"/>
              <a:buChar char="•"/>
            </a:pPr>
            <a:r>
              <a:rPr lang="es-MX" altLang="es-MX" sz="2000" dirty="0">
                <a:solidFill>
                  <a:schemeClr val="tx1"/>
                </a:solidFill>
                <a:latin typeface="Arial" panose="020B0604020202020204" pitchFamily="34" charset="0"/>
                <a:cs typeface="Arial" panose="020B0604020202020204" pitchFamily="34" charset="0"/>
              </a:rPr>
              <a:t>Derechohabientes (Requisitos)</a:t>
            </a:r>
          </a:p>
          <a:p>
            <a:pPr marL="342900" indent="-342900" algn="just">
              <a:lnSpc>
                <a:spcPct val="150000"/>
              </a:lnSpc>
              <a:buFont typeface="Arial" panose="020B0604020202020204" pitchFamily="34" charset="0"/>
              <a:buChar char="•"/>
            </a:pPr>
            <a:r>
              <a:rPr lang="es-MX" altLang="es-MX" sz="2000" dirty="0">
                <a:solidFill>
                  <a:schemeClr val="tx1"/>
                </a:solidFill>
                <a:latin typeface="Arial" panose="020B0604020202020204" pitchFamily="34" charset="0"/>
                <a:cs typeface="Arial" panose="020B0604020202020204" pitchFamily="34" charset="0"/>
              </a:rPr>
              <a:t>Características del Terreno</a:t>
            </a:r>
          </a:p>
          <a:p>
            <a:pPr marL="342900" indent="-342900" algn="just">
              <a:lnSpc>
                <a:spcPct val="150000"/>
              </a:lnSpc>
              <a:buFont typeface="Arial" panose="020B0604020202020204" pitchFamily="34" charset="0"/>
              <a:buChar char="•"/>
            </a:pPr>
            <a:r>
              <a:rPr lang="es-MX" altLang="es-MX" sz="2000" dirty="0">
                <a:solidFill>
                  <a:schemeClr val="tx1"/>
                </a:solidFill>
                <a:latin typeface="Arial" panose="020B0604020202020204" pitchFamily="34" charset="0"/>
                <a:cs typeface="Arial" panose="020B0604020202020204" pitchFamily="34" charset="0"/>
              </a:rPr>
              <a:t>Ejemplo Práctico</a:t>
            </a:r>
          </a:p>
          <a:p>
            <a:pPr marL="342900" indent="-342900" algn="just">
              <a:lnSpc>
                <a:spcPct val="150000"/>
              </a:lnSpc>
              <a:buFont typeface="Arial" panose="020B0604020202020204" pitchFamily="34" charset="0"/>
              <a:buChar char="•"/>
            </a:pPr>
            <a:r>
              <a:rPr lang="es-MX" altLang="es-MX" sz="2000" dirty="0">
                <a:solidFill>
                  <a:schemeClr val="tx1"/>
                </a:solidFill>
                <a:latin typeface="Arial" panose="020B0604020202020204" pitchFamily="34" charset="0"/>
                <a:cs typeface="Arial" panose="020B0604020202020204" pitchFamily="34" charset="0"/>
              </a:rPr>
              <a:t>Contacto</a:t>
            </a:r>
          </a:p>
        </p:txBody>
      </p:sp>
      <p:grpSp>
        <p:nvGrpSpPr>
          <p:cNvPr id="10" name="Grupo 9">
            <a:extLst>
              <a:ext uri="{FF2B5EF4-FFF2-40B4-BE49-F238E27FC236}">
                <a16:creationId xmlns:a16="http://schemas.microsoft.com/office/drawing/2014/main" xmlns="" id="{D3469EF6-C429-4161-80EA-A54371EED85B}"/>
              </a:ext>
            </a:extLst>
          </p:cNvPr>
          <p:cNvGrpSpPr/>
          <p:nvPr/>
        </p:nvGrpSpPr>
        <p:grpSpPr>
          <a:xfrm>
            <a:off x="1" y="5604060"/>
            <a:ext cx="9144000" cy="1254034"/>
            <a:chOff x="1" y="5604060"/>
            <a:chExt cx="9144000" cy="1254034"/>
          </a:xfrm>
        </p:grpSpPr>
        <p:pic>
          <p:nvPicPr>
            <p:cNvPr id="7" name="Imagen 6">
              <a:extLst>
                <a:ext uri="{FF2B5EF4-FFF2-40B4-BE49-F238E27FC236}">
                  <a16:creationId xmlns:a16="http://schemas.microsoft.com/office/drawing/2014/main" xmlns="" id="{5BAE82D7-EB91-406D-84CC-A379D4381080}"/>
                </a:ext>
              </a:extLst>
            </p:cNvPr>
            <p:cNvPicPr>
              <a:picLocks noChangeAspect="1"/>
            </p:cNvPicPr>
            <p:nvPr/>
          </p:nvPicPr>
          <p:blipFill>
            <a:blip r:embed="rId2"/>
            <a:stretch>
              <a:fillRect/>
            </a:stretch>
          </p:blipFill>
          <p:spPr>
            <a:xfrm>
              <a:off x="252172" y="5897203"/>
              <a:ext cx="1592582" cy="720000"/>
            </a:xfrm>
            <a:prstGeom prst="rect">
              <a:avLst/>
            </a:prstGeom>
          </p:spPr>
        </p:pic>
        <p:pic>
          <p:nvPicPr>
            <p:cNvPr id="8" name="Imagen 7">
              <a:extLst>
                <a:ext uri="{FF2B5EF4-FFF2-40B4-BE49-F238E27FC236}">
                  <a16:creationId xmlns:a16="http://schemas.microsoft.com/office/drawing/2014/main" xmlns="" id="{B6CDC4AA-9D0C-4870-AF4B-27F91EE72B06}"/>
                </a:ext>
              </a:extLst>
            </p:cNvPr>
            <p:cNvPicPr>
              <a:picLocks noChangeAspect="1"/>
            </p:cNvPicPr>
            <p:nvPr/>
          </p:nvPicPr>
          <p:blipFill>
            <a:blip r:embed="rId3"/>
            <a:stretch>
              <a:fillRect/>
            </a:stretch>
          </p:blipFill>
          <p:spPr>
            <a:xfrm>
              <a:off x="7865617" y="5897203"/>
              <a:ext cx="1026383" cy="720000"/>
            </a:xfrm>
            <a:prstGeom prst="rect">
              <a:avLst/>
            </a:prstGeom>
          </p:spPr>
        </p:pic>
        <p:sp>
          <p:nvSpPr>
            <p:cNvPr id="9" name="Rectángulo 8">
              <a:extLst>
                <a:ext uri="{FF2B5EF4-FFF2-40B4-BE49-F238E27FC236}">
                  <a16:creationId xmlns:a16="http://schemas.microsoft.com/office/drawing/2014/main" xmlns="" id="{35D51945-F9AE-4B33-8B5E-2370A09AA3EC}"/>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pic>
        <p:nvPicPr>
          <p:cNvPr id="3" name="Imagen 2">
            <a:extLst>
              <a:ext uri="{FF2B5EF4-FFF2-40B4-BE49-F238E27FC236}">
                <a16:creationId xmlns:a16="http://schemas.microsoft.com/office/drawing/2014/main" xmlns="" id="{85A022CE-5D75-44AB-9E08-89F2468E5E42}"/>
              </a:ext>
            </a:extLst>
          </p:cNvPr>
          <p:cNvPicPr>
            <a:picLocks noChangeAspect="1"/>
          </p:cNvPicPr>
          <p:nvPr/>
        </p:nvPicPr>
        <p:blipFill>
          <a:blip r:embed="rId4"/>
          <a:stretch>
            <a:fillRect/>
          </a:stretch>
        </p:blipFill>
        <p:spPr>
          <a:xfrm>
            <a:off x="7057763" y="4337235"/>
            <a:ext cx="2085975" cy="1266825"/>
          </a:xfrm>
          <a:prstGeom prst="rect">
            <a:avLst/>
          </a:prstGeom>
        </p:spPr>
      </p:pic>
    </p:spTree>
    <p:extLst>
      <p:ext uri="{BB962C8B-B14F-4D97-AF65-F5344CB8AC3E}">
        <p14:creationId xmlns:p14="http://schemas.microsoft.com/office/powerpoint/2010/main" val="2878108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xmlns="" id="{B149363B-23AD-46C2-AFFF-A6644E7AB0CB}"/>
              </a:ext>
            </a:extLst>
          </p:cNvPr>
          <p:cNvSpPr txBox="1">
            <a:spLocks/>
          </p:cNvSpPr>
          <p:nvPr/>
        </p:nvSpPr>
        <p:spPr bwMode="auto">
          <a:xfrm>
            <a:off x="1" y="5439"/>
            <a:ext cx="486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500" b="1">
                <a:latin typeface="Arial" panose="020B0604020202020204" pitchFamily="34" charset="0"/>
                <a:cs typeface="Arial" panose="020B0604020202020204" pitchFamily="34" charset="0"/>
              </a:rPr>
              <a:t>Taller Explicativo LÍNEA III</a:t>
            </a:r>
            <a:endParaRPr lang="es-MX" altLang="es-MX" sz="2500" b="1" dirty="0">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xmlns="" id="{9FEC8B2F-3102-472E-9692-D6B66A1189B5}"/>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Introducción a LIII</a:t>
            </a:r>
          </a:p>
        </p:txBody>
      </p:sp>
      <p:grpSp>
        <p:nvGrpSpPr>
          <p:cNvPr id="7" name="Grupo 6">
            <a:extLst>
              <a:ext uri="{FF2B5EF4-FFF2-40B4-BE49-F238E27FC236}">
                <a16:creationId xmlns:a16="http://schemas.microsoft.com/office/drawing/2014/main" xmlns="" id="{B9C4ABA7-1F62-4758-B8C8-33F693414F5C}"/>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A3151DD5-7BD3-487B-BAAC-E80A677682FE}"/>
                </a:ext>
              </a:extLst>
            </p:cNvPr>
            <p:cNvPicPr>
              <a:picLocks noChangeAspect="1"/>
            </p:cNvPicPr>
            <p:nvPr/>
          </p:nvPicPr>
          <p:blipFill>
            <a:blip r:embed="rId2"/>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4618A1B8-DD27-4127-B2EA-4BE71757A9ED}"/>
                </a:ext>
              </a:extLst>
            </p:cNvPr>
            <p:cNvPicPr>
              <a:picLocks noChangeAspect="1"/>
            </p:cNvPicPr>
            <p:nvPr/>
          </p:nvPicPr>
          <p:blipFill>
            <a:blip r:embed="rId3"/>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60355F8A-8830-4E51-AD38-55F7DF33B169}"/>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3" name="Título 1">
            <a:extLst>
              <a:ext uri="{FF2B5EF4-FFF2-40B4-BE49-F238E27FC236}">
                <a16:creationId xmlns:a16="http://schemas.microsoft.com/office/drawing/2014/main" xmlns="" id="{E6415456-8A21-4102-9537-9C226A717894}"/>
              </a:ext>
            </a:extLst>
          </p:cNvPr>
          <p:cNvSpPr txBox="1">
            <a:spLocks/>
          </p:cNvSpPr>
          <p:nvPr/>
        </p:nvSpPr>
        <p:spPr bwMode="auto">
          <a:xfrm>
            <a:off x="247644" y="2539720"/>
            <a:ext cx="8640000" cy="2903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800" dirty="0">
                <a:solidFill>
                  <a:schemeClr val="tx1"/>
                </a:solidFill>
                <a:latin typeface="Arial" panose="020B0604020202020204" pitchFamily="34" charset="0"/>
                <a:cs typeface="Arial" panose="020B0604020202020204" pitchFamily="34" charset="0"/>
              </a:rPr>
              <a:t>	Es la Línea dentro de los productos que opera INFONAVIT, para la construcción de vivienda sobre terreno propio.</a:t>
            </a:r>
          </a:p>
          <a:p>
            <a:pPr algn="just"/>
            <a:r>
              <a:rPr lang="es-MX" altLang="es-MX" sz="1800" dirty="0">
                <a:solidFill>
                  <a:schemeClr val="tx1"/>
                </a:solidFill>
                <a:latin typeface="Arial" panose="020B0604020202020204" pitchFamily="34" charset="0"/>
                <a:cs typeface="Arial" panose="020B0604020202020204" pitchFamily="34" charset="0"/>
              </a:rPr>
              <a:t>	Tiene 3 modalidades:</a:t>
            </a:r>
          </a:p>
          <a:p>
            <a:pPr marL="1257300" lvl="2" indent="-342900" algn="just">
              <a:buFont typeface="Arial" panose="020B0604020202020204" pitchFamily="34" charset="0"/>
              <a:buChar char="•"/>
            </a:pPr>
            <a:r>
              <a:rPr lang="es-MX" altLang="es-MX" sz="1800" b="1" dirty="0">
                <a:solidFill>
                  <a:schemeClr val="tx1"/>
                </a:solidFill>
                <a:latin typeface="Arial" panose="020B0604020202020204" pitchFamily="34" charset="0"/>
                <a:cs typeface="Arial" panose="020B0604020202020204" pitchFamily="34" charset="0"/>
              </a:rPr>
              <a:t>Individual</a:t>
            </a:r>
            <a:r>
              <a:rPr lang="es-MX" altLang="es-MX" sz="1800" dirty="0">
                <a:solidFill>
                  <a:schemeClr val="tx1"/>
                </a:solidFill>
                <a:latin typeface="Arial" panose="020B0604020202020204" pitchFamily="34" charset="0"/>
                <a:cs typeface="Arial" panose="020B0604020202020204" pitchFamily="34" charset="0"/>
              </a:rPr>
              <a:t>: Dirigido a Derechohabientes que ya cuentan con un terreno propio y desean construir sobre éste.</a:t>
            </a:r>
          </a:p>
          <a:p>
            <a:pPr marL="1257300" lvl="2" indent="-342900" algn="just">
              <a:buFont typeface="Arial" panose="020B0604020202020204" pitchFamily="34" charset="0"/>
              <a:buChar char="•"/>
            </a:pPr>
            <a:r>
              <a:rPr lang="es-MX" altLang="es-MX" sz="1800" b="1" dirty="0">
                <a:solidFill>
                  <a:schemeClr val="tx1"/>
                </a:solidFill>
                <a:latin typeface="Arial" panose="020B0604020202020204" pitchFamily="34" charset="0"/>
                <a:cs typeface="Arial" panose="020B0604020202020204" pitchFamily="34" charset="0"/>
              </a:rPr>
              <a:t>Integral</a:t>
            </a:r>
            <a:r>
              <a:rPr lang="es-MX" altLang="es-MX" sz="1800" dirty="0">
                <a:solidFill>
                  <a:schemeClr val="tx1"/>
                </a:solidFill>
                <a:latin typeface="Arial" panose="020B0604020202020204" pitchFamily="34" charset="0"/>
                <a:cs typeface="Arial" panose="020B0604020202020204" pitchFamily="34" charset="0"/>
              </a:rPr>
              <a:t>: Dirigido a Derechohabientes que desean construir sobre terreno en un esquema grupal y unifamiliar.</a:t>
            </a:r>
          </a:p>
          <a:p>
            <a:pPr marL="1257300" lvl="2" indent="-342900" algn="just">
              <a:buFont typeface="Arial" panose="020B0604020202020204" pitchFamily="34" charset="0"/>
              <a:buChar char="•"/>
            </a:pPr>
            <a:r>
              <a:rPr lang="es-MX" altLang="es-MX" sz="1800" b="1" dirty="0">
                <a:solidFill>
                  <a:schemeClr val="tx1"/>
                </a:solidFill>
                <a:latin typeface="Arial" panose="020B0604020202020204" pitchFamily="34" charset="0"/>
                <a:cs typeface="Arial" panose="020B0604020202020204" pitchFamily="34" charset="0"/>
              </a:rPr>
              <a:t>Integral Total</a:t>
            </a:r>
            <a:r>
              <a:rPr lang="es-MX" altLang="es-MX" sz="1800" dirty="0">
                <a:solidFill>
                  <a:schemeClr val="tx1"/>
                </a:solidFill>
                <a:latin typeface="Arial" panose="020B0604020202020204" pitchFamily="34" charset="0"/>
                <a:cs typeface="Arial" panose="020B0604020202020204" pitchFamily="34" charset="0"/>
              </a:rPr>
              <a:t>: Dirigido a Derechohabientes que desean construir sobre terreno en un esquema grupal y unifamiliar, iniciando con la compra del terreno. </a:t>
            </a:r>
            <a:r>
              <a:rPr lang="es-MX" altLang="es-MX" sz="1800" b="1" dirty="0">
                <a:solidFill>
                  <a:srgbClr val="FF0000"/>
                </a:solidFill>
                <a:latin typeface="Arial" panose="020B0604020202020204" pitchFamily="34" charset="0"/>
                <a:cs typeface="Arial" panose="020B0604020202020204" pitchFamily="34" charset="0"/>
              </a:rPr>
              <a:t>Esta variante actualmente ya no opera.</a:t>
            </a:r>
          </a:p>
        </p:txBody>
      </p:sp>
      <p:sp>
        <p:nvSpPr>
          <p:cNvPr id="14" name="Rectángulo: esquinas redondeadas 13">
            <a:extLst>
              <a:ext uri="{FF2B5EF4-FFF2-40B4-BE49-F238E27FC236}">
                <a16:creationId xmlns:a16="http://schemas.microsoft.com/office/drawing/2014/main" xmlns="" id="{DA3F8823-A9C7-4181-AA16-FB700F070143}"/>
              </a:ext>
            </a:extLst>
          </p:cNvPr>
          <p:cNvSpPr/>
          <p:nvPr/>
        </p:nvSpPr>
        <p:spPr>
          <a:xfrm>
            <a:off x="2677644" y="1572159"/>
            <a:ext cx="3780000" cy="540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altLang="es-MX" sz="2000" b="1" dirty="0">
                <a:solidFill>
                  <a:schemeClr val="tx1"/>
                </a:solidFill>
                <a:latin typeface="Arial" panose="020B0604020202020204" pitchFamily="34" charset="0"/>
                <a:cs typeface="Arial" panose="020B0604020202020204" pitchFamily="34" charset="0"/>
              </a:rPr>
              <a:t>¿Qué es la LIII?</a:t>
            </a:r>
            <a:endParaRPr lang="es-MX" sz="2000" b="1" dirty="0"/>
          </a:p>
        </p:txBody>
      </p:sp>
    </p:spTree>
    <p:extLst>
      <p:ext uri="{BB962C8B-B14F-4D97-AF65-F5344CB8AC3E}">
        <p14:creationId xmlns:p14="http://schemas.microsoft.com/office/powerpoint/2010/main" val="649942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04E4187F-E461-4E82-A372-05455F7798D7}"/>
              </a:ext>
            </a:extLst>
          </p:cNvPr>
          <p:cNvPicPr>
            <a:picLocks noChangeAspect="1"/>
          </p:cNvPicPr>
          <p:nvPr/>
        </p:nvPicPr>
        <p:blipFill>
          <a:blip r:embed="rId2"/>
          <a:stretch>
            <a:fillRect/>
          </a:stretch>
        </p:blipFill>
        <p:spPr>
          <a:xfrm>
            <a:off x="7865617" y="4331135"/>
            <a:ext cx="1272857" cy="1267200"/>
          </a:xfrm>
          <a:prstGeom prst="rect">
            <a:avLst/>
          </a:prstGeom>
        </p:spPr>
      </p:pic>
      <p:sp>
        <p:nvSpPr>
          <p:cNvPr id="4" name="Título 1">
            <a:extLst>
              <a:ext uri="{FF2B5EF4-FFF2-40B4-BE49-F238E27FC236}">
                <a16:creationId xmlns:a16="http://schemas.microsoft.com/office/drawing/2014/main" xmlns="" id="{B149363B-23AD-46C2-AFFF-A6644E7AB0CB}"/>
              </a:ext>
            </a:extLst>
          </p:cNvPr>
          <p:cNvSpPr txBox="1">
            <a:spLocks/>
          </p:cNvSpPr>
          <p:nvPr/>
        </p:nvSpPr>
        <p:spPr bwMode="auto">
          <a:xfrm>
            <a:off x="1" y="5439"/>
            <a:ext cx="486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500" b="1">
                <a:latin typeface="Arial" panose="020B0604020202020204" pitchFamily="34" charset="0"/>
                <a:cs typeface="Arial" panose="020B0604020202020204" pitchFamily="34" charset="0"/>
              </a:rPr>
              <a:t>Taller Explicativo LÍNEA III</a:t>
            </a:r>
            <a:endParaRPr lang="es-MX" altLang="es-MX" sz="2500" b="1" dirty="0">
              <a:latin typeface="Arial" panose="020B0604020202020204" pitchFamily="34" charset="0"/>
              <a:cs typeface="Arial" panose="020B0604020202020204" pitchFamily="34" charset="0"/>
            </a:endParaRPr>
          </a:p>
        </p:txBody>
      </p:sp>
      <p:sp>
        <p:nvSpPr>
          <p:cNvPr id="5" name="Título 1">
            <a:extLst>
              <a:ext uri="{FF2B5EF4-FFF2-40B4-BE49-F238E27FC236}">
                <a16:creationId xmlns:a16="http://schemas.microsoft.com/office/drawing/2014/main" xmlns="" id="{9FEC8B2F-3102-472E-9692-D6B66A1189B5}"/>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Introducción</a:t>
            </a:r>
          </a:p>
        </p:txBody>
      </p:sp>
      <p:grpSp>
        <p:nvGrpSpPr>
          <p:cNvPr id="7" name="Grupo 6">
            <a:extLst>
              <a:ext uri="{FF2B5EF4-FFF2-40B4-BE49-F238E27FC236}">
                <a16:creationId xmlns:a16="http://schemas.microsoft.com/office/drawing/2014/main" xmlns="" id="{B9C4ABA7-1F62-4758-B8C8-33F693414F5C}"/>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A3151DD5-7BD3-487B-BAAC-E80A677682FE}"/>
                </a:ext>
              </a:extLst>
            </p:cNvPr>
            <p:cNvPicPr>
              <a:picLocks noChangeAspect="1"/>
            </p:cNvPicPr>
            <p:nvPr/>
          </p:nvPicPr>
          <p:blipFill>
            <a:blip r:embed="rId3"/>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4618A1B8-DD27-4127-B2EA-4BE71757A9ED}"/>
                </a:ext>
              </a:extLst>
            </p:cNvPr>
            <p:cNvPicPr>
              <a:picLocks noChangeAspect="1"/>
            </p:cNvPicPr>
            <p:nvPr/>
          </p:nvPicPr>
          <p:blipFill>
            <a:blip r:embed="rId4"/>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60355F8A-8830-4E51-AD38-55F7DF33B169}"/>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1" name="Título 1">
            <a:extLst>
              <a:ext uri="{FF2B5EF4-FFF2-40B4-BE49-F238E27FC236}">
                <a16:creationId xmlns:a16="http://schemas.microsoft.com/office/drawing/2014/main" xmlns="" id="{5332577A-F6B1-4932-A625-E1D09A319972}"/>
              </a:ext>
            </a:extLst>
          </p:cNvPr>
          <p:cNvSpPr txBox="1">
            <a:spLocks/>
          </p:cNvSpPr>
          <p:nvPr/>
        </p:nvSpPr>
        <p:spPr bwMode="auto">
          <a:xfrm>
            <a:off x="252000" y="2687770"/>
            <a:ext cx="8640000" cy="1884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lnSpc>
                <a:spcPct val="150000"/>
              </a:lnSpc>
            </a:pPr>
            <a:r>
              <a:rPr lang="es-MX" altLang="es-MX" sz="2000" dirty="0">
                <a:solidFill>
                  <a:schemeClr val="tx1"/>
                </a:solidFill>
                <a:latin typeface="Arial" panose="020B0604020202020204" pitchFamily="34" charset="0"/>
                <a:cs typeface="Arial" panose="020B0604020202020204" pitchFamily="34" charset="0"/>
              </a:rPr>
              <a:t>	Es el crédito hipotecario de Infonavit dirigido a grupos de trabajadores derechohabientes del Instituto que desean construir su vivienda en un terreno propio, designando a un constructor para que se encargue de la ejecución de los trabajos de edificación de las viviendas.</a:t>
            </a:r>
          </a:p>
        </p:txBody>
      </p:sp>
      <p:sp>
        <p:nvSpPr>
          <p:cNvPr id="12" name="Rectángulo: esquinas redondeadas 11">
            <a:extLst>
              <a:ext uri="{FF2B5EF4-FFF2-40B4-BE49-F238E27FC236}">
                <a16:creationId xmlns:a16="http://schemas.microsoft.com/office/drawing/2014/main" xmlns="" id="{64C7E761-F721-4769-8992-102165380A63}"/>
              </a:ext>
            </a:extLst>
          </p:cNvPr>
          <p:cNvSpPr/>
          <p:nvPr/>
        </p:nvSpPr>
        <p:spPr>
          <a:xfrm>
            <a:off x="2682000" y="1563449"/>
            <a:ext cx="3780000" cy="540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altLang="es-MX" sz="2000" b="1" dirty="0">
                <a:solidFill>
                  <a:schemeClr val="tx1"/>
                </a:solidFill>
                <a:latin typeface="Arial" panose="020B0604020202020204" pitchFamily="34" charset="0"/>
                <a:cs typeface="Arial" panose="020B0604020202020204" pitchFamily="34" charset="0"/>
              </a:rPr>
              <a:t>¿Qué es el Crédito Integral?</a:t>
            </a:r>
            <a:endParaRPr lang="es-MX" sz="2000" b="1" dirty="0"/>
          </a:p>
        </p:txBody>
      </p:sp>
    </p:spTree>
    <p:extLst>
      <p:ext uri="{BB962C8B-B14F-4D97-AF65-F5344CB8AC3E}">
        <p14:creationId xmlns:p14="http://schemas.microsoft.com/office/powerpoint/2010/main" val="1608155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a:extLst>
              <a:ext uri="{FF2B5EF4-FFF2-40B4-BE49-F238E27FC236}">
                <a16:creationId xmlns:a16="http://schemas.microsoft.com/office/drawing/2014/main" xmlns="" id="{C6126C94-D409-497D-A7AD-74AE224001A3}"/>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CA832EEF-AE8F-4450-854D-29D21266E7D5}"/>
                </a:ext>
              </a:extLst>
            </p:cNvPr>
            <p:cNvPicPr>
              <a:picLocks noChangeAspect="1"/>
            </p:cNvPicPr>
            <p:nvPr/>
          </p:nvPicPr>
          <p:blipFill>
            <a:blip r:embed="rId2"/>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4065DBA6-5009-4D9E-96E4-CDA5E5764A4F}"/>
                </a:ext>
              </a:extLst>
            </p:cNvPr>
            <p:cNvPicPr>
              <a:picLocks noChangeAspect="1"/>
            </p:cNvPicPr>
            <p:nvPr/>
          </p:nvPicPr>
          <p:blipFill>
            <a:blip r:embed="rId3"/>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EE1E679C-56F0-4636-B073-B82C06F0ADFD}"/>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pic>
        <p:nvPicPr>
          <p:cNvPr id="14" name="Imagen 13">
            <a:extLst>
              <a:ext uri="{FF2B5EF4-FFF2-40B4-BE49-F238E27FC236}">
                <a16:creationId xmlns:a16="http://schemas.microsoft.com/office/drawing/2014/main" xmlns="" id="{F2A47DAF-4358-4D15-823F-B0DB7C75834F}"/>
              </a:ext>
            </a:extLst>
          </p:cNvPr>
          <p:cNvPicPr>
            <a:picLocks noChangeAspect="1"/>
          </p:cNvPicPr>
          <p:nvPr/>
        </p:nvPicPr>
        <p:blipFill>
          <a:blip r:embed="rId4"/>
          <a:stretch>
            <a:fillRect/>
          </a:stretch>
        </p:blipFill>
        <p:spPr>
          <a:xfrm>
            <a:off x="7244088" y="4607482"/>
            <a:ext cx="1904262" cy="1267200"/>
          </a:xfrm>
          <a:prstGeom prst="rect">
            <a:avLst/>
          </a:prstGeom>
        </p:spPr>
      </p:pic>
      <p:pic>
        <p:nvPicPr>
          <p:cNvPr id="3" name="Imagen 2">
            <a:extLst>
              <a:ext uri="{FF2B5EF4-FFF2-40B4-BE49-F238E27FC236}">
                <a16:creationId xmlns:a16="http://schemas.microsoft.com/office/drawing/2014/main" xmlns="" id="{7AFD7B2C-E5E6-4C1D-8005-8C6838CD3493}"/>
              </a:ext>
            </a:extLst>
          </p:cNvPr>
          <p:cNvPicPr>
            <a:picLocks noChangeAspect="1"/>
          </p:cNvPicPr>
          <p:nvPr/>
        </p:nvPicPr>
        <p:blipFill>
          <a:blip r:embed="rId5"/>
          <a:stretch>
            <a:fillRect/>
          </a:stretch>
        </p:blipFill>
        <p:spPr>
          <a:xfrm>
            <a:off x="8334275" y="1276139"/>
            <a:ext cx="814629" cy="1267200"/>
          </a:xfrm>
          <a:prstGeom prst="rect">
            <a:avLst/>
          </a:prstGeom>
        </p:spPr>
      </p:pic>
      <p:sp>
        <p:nvSpPr>
          <p:cNvPr id="4" name="Título 1">
            <a:extLst>
              <a:ext uri="{FF2B5EF4-FFF2-40B4-BE49-F238E27FC236}">
                <a16:creationId xmlns:a16="http://schemas.microsoft.com/office/drawing/2014/main" xmlns="" id="{C337634A-3BFE-4B3B-B05F-2AEA1FD76CF4}"/>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36821BF7-A524-403F-ACF7-8052068D0DA9}"/>
              </a:ext>
            </a:extLst>
          </p:cNvPr>
          <p:cNvSpPr txBox="1">
            <a:spLocks/>
          </p:cNvSpPr>
          <p:nvPr/>
        </p:nvSpPr>
        <p:spPr bwMode="auto">
          <a:xfrm>
            <a:off x="152401" y="803817"/>
            <a:ext cx="630065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Desarrolladores para LIII Integral (Requisitos)</a:t>
            </a:r>
          </a:p>
        </p:txBody>
      </p:sp>
      <p:sp>
        <p:nvSpPr>
          <p:cNvPr id="6" name="Título 1">
            <a:extLst>
              <a:ext uri="{FF2B5EF4-FFF2-40B4-BE49-F238E27FC236}">
                <a16:creationId xmlns:a16="http://schemas.microsoft.com/office/drawing/2014/main" xmlns="" id="{30A941E3-B2C3-4EF3-AE6A-E8F87E9F6B30}"/>
              </a:ext>
            </a:extLst>
          </p:cNvPr>
          <p:cNvSpPr txBox="1">
            <a:spLocks/>
          </p:cNvSpPr>
          <p:nvPr/>
        </p:nvSpPr>
        <p:spPr bwMode="auto">
          <a:xfrm>
            <a:off x="252000" y="1426476"/>
            <a:ext cx="8640000" cy="1225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No tener antecedentes de incumplimiento o adeudos con el Instituto.</a:t>
            </a:r>
          </a:p>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Tener experiencia en el desarrollo de vivienda de interés social.</a:t>
            </a:r>
          </a:p>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Estar dado de alta en el RUV; su registro deberá estar vigente y no tener antecedentes de incumplimiento o adeudos (sanciones).</a:t>
            </a:r>
          </a:p>
        </p:txBody>
      </p:sp>
      <p:sp>
        <p:nvSpPr>
          <p:cNvPr id="11" name="Título 1">
            <a:extLst>
              <a:ext uri="{FF2B5EF4-FFF2-40B4-BE49-F238E27FC236}">
                <a16:creationId xmlns:a16="http://schemas.microsoft.com/office/drawing/2014/main" xmlns="" id="{1CDB4E09-C396-4206-9BA2-571ABB3A591A}"/>
              </a:ext>
            </a:extLst>
          </p:cNvPr>
          <p:cNvSpPr txBox="1">
            <a:spLocks/>
          </p:cNvSpPr>
          <p:nvPr/>
        </p:nvSpPr>
        <p:spPr bwMode="auto">
          <a:xfrm>
            <a:off x="148045" y="2732760"/>
            <a:ext cx="630065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Derechohabientes (Requisitos)</a:t>
            </a:r>
          </a:p>
        </p:txBody>
      </p:sp>
      <p:sp>
        <p:nvSpPr>
          <p:cNvPr id="12" name="Título 1">
            <a:extLst>
              <a:ext uri="{FF2B5EF4-FFF2-40B4-BE49-F238E27FC236}">
                <a16:creationId xmlns:a16="http://schemas.microsoft.com/office/drawing/2014/main" xmlns="" id="{C4C0825D-43FE-426D-B76B-EC462D0095AF}"/>
              </a:ext>
            </a:extLst>
          </p:cNvPr>
          <p:cNvSpPr txBox="1">
            <a:spLocks/>
          </p:cNvSpPr>
          <p:nvPr/>
        </p:nvSpPr>
        <p:spPr bwMode="auto">
          <a:xfrm>
            <a:off x="247644" y="3342355"/>
            <a:ext cx="8640000" cy="2274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Ser Trabajador derechohabiente del Instituto con relación laboral vigente.</a:t>
            </a:r>
          </a:p>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Cumplir con los criterios de calificación aprobados por el Instituto.</a:t>
            </a:r>
          </a:p>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Debe obtener como mínimo 90 puntos para la participación en el programa, toda vez que la diferencia de la puntuación requerida (116 puntos) 26 puntos, los ampara el terreno, que aporta el constructor; lo que permite al trabajador acceder a la adquisición de vivienda con un tiempo menor.</a:t>
            </a:r>
          </a:p>
          <a:p>
            <a:pPr marL="342900" indent="-342900" algn="just">
              <a:buFont typeface="Arial" panose="020B0604020202020204" pitchFamily="34" charset="0"/>
              <a:buChar char="•"/>
            </a:pPr>
            <a:r>
              <a:rPr lang="es-MX" altLang="es-MX" sz="1600" dirty="0">
                <a:solidFill>
                  <a:schemeClr val="tx1"/>
                </a:solidFill>
                <a:latin typeface="Arial" panose="020B0604020202020204" pitchFamily="34" charset="0"/>
                <a:cs typeface="Arial" panose="020B0604020202020204" pitchFamily="34" charset="0"/>
              </a:rPr>
              <a:t>Cumplir cualquier otro requisito establecido en las reglas de operación por el Instituto para el otorgamiento de crédito.</a:t>
            </a:r>
          </a:p>
        </p:txBody>
      </p:sp>
    </p:spTree>
    <p:extLst>
      <p:ext uri="{BB962C8B-B14F-4D97-AF65-F5344CB8AC3E}">
        <p14:creationId xmlns:p14="http://schemas.microsoft.com/office/powerpoint/2010/main" val="838791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xmlns="" id="{F6828E6A-88A7-4398-A826-6B58046C671F}"/>
              </a:ext>
            </a:extLst>
          </p:cNvPr>
          <p:cNvGrpSpPr/>
          <p:nvPr/>
        </p:nvGrpSpPr>
        <p:grpSpPr>
          <a:xfrm>
            <a:off x="1" y="5604060"/>
            <a:ext cx="9144000" cy="1254034"/>
            <a:chOff x="1" y="5604060"/>
            <a:chExt cx="9144000" cy="1254034"/>
          </a:xfrm>
        </p:grpSpPr>
        <p:pic>
          <p:nvPicPr>
            <p:cNvPr id="5" name="Imagen 4">
              <a:extLst>
                <a:ext uri="{FF2B5EF4-FFF2-40B4-BE49-F238E27FC236}">
                  <a16:creationId xmlns:a16="http://schemas.microsoft.com/office/drawing/2014/main" xmlns="" id="{E3FDA6DA-0622-4652-9783-076ABACC7D46}"/>
                </a:ext>
              </a:extLst>
            </p:cNvPr>
            <p:cNvPicPr>
              <a:picLocks noChangeAspect="1"/>
            </p:cNvPicPr>
            <p:nvPr/>
          </p:nvPicPr>
          <p:blipFill>
            <a:blip r:embed="rId2"/>
            <a:stretch>
              <a:fillRect/>
            </a:stretch>
          </p:blipFill>
          <p:spPr>
            <a:xfrm>
              <a:off x="252172" y="5897203"/>
              <a:ext cx="1592582" cy="720000"/>
            </a:xfrm>
            <a:prstGeom prst="rect">
              <a:avLst/>
            </a:prstGeom>
          </p:spPr>
        </p:pic>
        <p:pic>
          <p:nvPicPr>
            <p:cNvPr id="6" name="Imagen 5">
              <a:extLst>
                <a:ext uri="{FF2B5EF4-FFF2-40B4-BE49-F238E27FC236}">
                  <a16:creationId xmlns:a16="http://schemas.microsoft.com/office/drawing/2014/main" xmlns="" id="{7230B193-9AF2-42B3-95DD-406A2580B788}"/>
                </a:ext>
              </a:extLst>
            </p:cNvPr>
            <p:cNvPicPr>
              <a:picLocks noChangeAspect="1"/>
            </p:cNvPicPr>
            <p:nvPr/>
          </p:nvPicPr>
          <p:blipFill>
            <a:blip r:embed="rId3"/>
            <a:stretch>
              <a:fillRect/>
            </a:stretch>
          </p:blipFill>
          <p:spPr>
            <a:xfrm>
              <a:off x="7865617" y="5897203"/>
              <a:ext cx="1026383" cy="720000"/>
            </a:xfrm>
            <a:prstGeom prst="rect">
              <a:avLst/>
            </a:prstGeom>
          </p:spPr>
        </p:pic>
        <p:sp>
          <p:nvSpPr>
            <p:cNvPr id="7" name="Rectángulo 6">
              <a:extLst>
                <a:ext uri="{FF2B5EF4-FFF2-40B4-BE49-F238E27FC236}">
                  <a16:creationId xmlns:a16="http://schemas.microsoft.com/office/drawing/2014/main" xmlns="" id="{A4A577A3-EF6B-4F03-89A8-9D04A7415B1F}"/>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0" name="Título 1">
            <a:extLst>
              <a:ext uri="{FF2B5EF4-FFF2-40B4-BE49-F238E27FC236}">
                <a16:creationId xmlns:a16="http://schemas.microsoft.com/office/drawing/2014/main" xmlns="" id="{27C61F19-593D-48AE-91D5-CB1ECB4B4826}"/>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11" name="Título 1">
            <a:extLst>
              <a:ext uri="{FF2B5EF4-FFF2-40B4-BE49-F238E27FC236}">
                <a16:creationId xmlns:a16="http://schemas.microsoft.com/office/drawing/2014/main" xmlns="" id="{1E62D1E2-2248-4BE0-9011-6D2F1F9E2B05}"/>
              </a:ext>
            </a:extLst>
          </p:cNvPr>
          <p:cNvSpPr txBox="1">
            <a:spLocks/>
          </p:cNvSpPr>
          <p:nvPr/>
        </p:nvSpPr>
        <p:spPr bwMode="auto">
          <a:xfrm>
            <a:off x="152400" y="803817"/>
            <a:ext cx="3805645"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Características del Terreno</a:t>
            </a:r>
          </a:p>
        </p:txBody>
      </p:sp>
      <p:sp>
        <p:nvSpPr>
          <p:cNvPr id="13" name="Rectángulo: esquinas redondeadas 12">
            <a:extLst>
              <a:ext uri="{FF2B5EF4-FFF2-40B4-BE49-F238E27FC236}">
                <a16:creationId xmlns:a16="http://schemas.microsoft.com/office/drawing/2014/main" xmlns="" id="{91F45856-36D5-4986-8A59-ED81D8E07A75}"/>
              </a:ext>
            </a:extLst>
          </p:cNvPr>
          <p:cNvSpPr/>
          <p:nvPr/>
        </p:nvSpPr>
        <p:spPr>
          <a:xfrm>
            <a:off x="252172" y="1554480"/>
            <a:ext cx="3600000" cy="72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a:latin typeface="Arial" panose="020B0604020202020204" pitchFamily="34" charset="0"/>
                <a:cs typeface="Arial" panose="020B0604020202020204" pitchFamily="34" charset="0"/>
              </a:rPr>
              <a:t>Priorizar la ubicación en plazas con déficit de oferta de vivienda.</a:t>
            </a:r>
            <a:endParaRPr lang="es-MX" dirty="0">
              <a:latin typeface="Arial" panose="020B0604020202020204" pitchFamily="34" charset="0"/>
              <a:cs typeface="Arial" panose="020B0604020202020204" pitchFamily="34" charset="0"/>
            </a:endParaRPr>
          </a:p>
        </p:txBody>
      </p:sp>
      <p:sp>
        <p:nvSpPr>
          <p:cNvPr id="14" name="Rectángulo: esquinas redondeadas 13">
            <a:extLst>
              <a:ext uri="{FF2B5EF4-FFF2-40B4-BE49-F238E27FC236}">
                <a16:creationId xmlns:a16="http://schemas.microsoft.com/office/drawing/2014/main" xmlns="" id="{FA863056-1FE5-4230-A755-D9D5617C5C4B}"/>
              </a:ext>
            </a:extLst>
          </p:cNvPr>
          <p:cNvSpPr/>
          <p:nvPr/>
        </p:nvSpPr>
        <p:spPr>
          <a:xfrm>
            <a:off x="965281" y="2430245"/>
            <a:ext cx="5040000" cy="126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MX" dirty="0">
                <a:latin typeface="Arial" panose="020B0604020202020204" pitchFamily="34" charset="0"/>
                <a:cs typeface="Arial" panose="020B0604020202020204" pitchFamily="34" charset="0"/>
              </a:rPr>
              <a:t>Deberá ubicarse dentro de los Perímetros de Contención Urbana U1, U2 y U3 vigentes de la Secretaria de Desarrollo Agrario Territorial y Urbano (SEDATU).</a:t>
            </a:r>
          </a:p>
        </p:txBody>
      </p:sp>
      <p:sp>
        <p:nvSpPr>
          <p:cNvPr id="15" name="Rectángulo: esquinas redondeadas 14">
            <a:extLst>
              <a:ext uri="{FF2B5EF4-FFF2-40B4-BE49-F238E27FC236}">
                <a16:creationId xmlns:a16="http://schemas.microsoft.com/office/drawing/2014/main" xmlns="" id="{7A83E58E-DF88-4CD8-8E16-67B251EA1776}"/>
              </a:ext>
            </a:extLst>
          </p:cNvPr>
          <p:cNvSpPr/>
          <p:nvPr/>
        </p:nvSpPr>
        <p:spPr>
          <a:xfrm>
            <a:off x="4572001" y="1557202"/>
            <a:ext cx="3600000" cy="72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dirty="0">
                <a:latin typeface="Arial" panose="020B0604020202020204" pitchFamily="34" charset="0"/>
                <a:cs typeface="Arial" panose="020B0604020202020204" pitchFamily="34" charset="0"/>
              </a:rPr>
              <a:t>No presentar ningún adeudo ni limitación de dominio.</a:t>
            </a:r>
          </a:p>
        </p:txBody>
      </p:sp>
      <p:sp>
        <p:nvSpPr>
          <p:cNvPr id="16" name="Rectángulo: esquinas redondeadas 15">
            <a:extLst>
              <a:ext uri="{FF2B5EF4-FFF2-40B4-BE49-F238E27FC236}">
                <a16:creationId xmlns:a16="http://schemas.microsoft.com/office/drawing/2014/main" xmlns="" id="{6562E036-695F-482C-AEC1-0C3B736E8235}"/>
              </a:ext>
            </a:extLst>
          </p:cNvPr>
          <p:cNvSpPr/>
          <p:nvPr/>
        </p:nvSpPr>
        <p:spPr>
          <a:xfrm>
            <a:off x="259885" y="3882476"/>
            <a:ext cx="8632115" cy="2184861"/>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pPr algn="just"/>
            <a:r>
              <a:rPr lang="es-MX" sz="1600" dirty="0">
                <a:latin typeface="Arial" panose="020B0604020202020204" pitchFamily="34" charset="0"/>
                <a:cs typeface="Arial" panose="020B0604020202020204" pitchFamily="34" charset="0"/>
              </a:rPr>
              <a:t>En apego a la legislación local, municipal o estatal deberá:</a:t>
            </a:r>
          </a:p>
          <a:p>
            <a:pPr marL="742950" lvl="1" indent="-285750" algn="just">
              <a:buFont typeface="Arial" panose="020B0604020202020204" pitchFamily="34" charset="0"/>
              <a:buChar char="•"/>
            </a:pPr>
            <a:r>
              <a:rPr lang="es-MX" sz="1600" dirty="0">
                <a:latin typeface="Arial" panose="020B0604020202020204" pitchFamily="34" charset="0"/>
                <a:cs typeface="Arial" panose="020B0604020202020204" pitchFamily="34" charset="0"/>
              </a:rPr>
              <a:t>Estar considerado en el Plan o Programa de Desarrollo Urbano (PDU) vigente, y evidenciar que el uso de suelo es habitacional.</a:t>
            </a:r>
          </a:p>
          <a:p>
            <a:pPr marL="742950" lvl="1" indent="-285750" algn="just">
              <a:buFont typeface="Arial" panose="020B0604020202020204" pitchFamily="34" charset="0"/>
              <a:buChar char="•"/>
            </a:pPr>
            <a:r>
              <a:rPr lang="es-MX" sz="1600" dirty="0">
                <a:latin typeface="Arial" panose="020B0604020202020204" pitchFamily="34" charset="0"/>
                <a:cs typeface="Arial" panose="020B0604020202020204" pitchFamily="34" charset="0"/>
              </a:rPr>
              <a:t>Contar con licencias, constancias, certificados, dictámenes, y autorizaciones de construcción, para infraestructura, urbanización y edificación de vivienda.</a:t>
            </a:r>
          </a:p>
          <a:p>
            <a:pPr marL="742950" lvl="1" indent="-285750" algn="just">
              <a:buFont typeface="Arial" panose="020B0604020202020204" pitchFamily="34" charset="0"/>
              <a:buChar char="•"/>
            </a:pPr>
            <a:r>
              <a:rPr lang="es-MX" sz="1600" dirty="0">
                <a:latin typeface="Arial" panose="020B0604020202020204" pitchFamily="34" charset="0"/>
                <a:cs typeface="Arial" panose="020B0604020202020204" pitchFamily="34" charset="0"/>
              </a:rPr>
              <a:t>Contar con factibilidades de dotación de servicios de agua, drenaje sanitario y pluvial, y electrificación, para la ejecución de obras de infraestructura.</a:t>
            </a:r>
          </a:p>
          <a:p>
            <a:pPr marL="742950" lvl="1" indent="-285750" algn="just">
              <a:buFont typeface="Arial" panose="020B0604020202020204" pitchFamily="34" charset="0"/>
              <a:buChar char="•"/>
            </a:pPr>
            <a:r>
              <a:rPr lang="es-MX" sz="1600" dirty="0">
                <a:latin typeface="Arial" panose="020B0604020202020204" pitchFamily="34" charset="0"/>
                <a:cs typeface="Arial" panose="020B0604020202020204" pitchFamily="34" charset="0"/>
              </a:rPr>
              <a:t>El valor del terreno será determinado mediante un avalúo y de un estudio de valor.</a:t>
            </a:r>
          </a:p>
        </p:txBody>
      </p:sp>
    </p:spTree>
    <p:extLst>
      <p:ext uri="{BB962C8B-B14F-4D97-AF65-F5344CB8AC3E}">
        <p14:creationId xmlns:p14="http://schemas.microsoft.com/office/powerpoint/2010/main" val="397049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1000" fill="hold"/>
                                        <p:tgtEl>
                                          <p:spTgt spid="14"/>
                                        </p:tgtEl>
                                        <p:attrNameLst>
                                          <p:attrName>ppt_x</p:attrName>
                                        </p:attrNameLst>
                                      </p:cBhvr>
                                      <p:tavLst>
                                        <p:tav tm="0">
                                          <p:val>
                                            <p:strVal val="1+#ppt_w/2"/>
                                          </p:val>
                                        </p:tav>
                                        <p:tav tm="100000">
                                          <p:val>
                                            <p:strVal val="#ppt_x"/>
                                          </p:val>
                                        </p:tav>
                                      </p:tavLst>
                                    </p:anim>
                                    <p:anim calcmode="lin" valueType="num">
                                      <p:cBhvr additive="base">
                                        <p:cTn id="14"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1+#ppt_w/2"/>
                                          </p:val>
                                        </p:tav>
                                        <p:tav tm="100000">
                                          <p:val>
                                            <p:strVal val="#ppt_x"/>
                                          </p:val>
                                        </p:tav>
                                      </p:tavLst>
                                    </p:anim>
                                    <p:anim calcmode="lin" valueType="num">
                                      <p:cBhvr additive="base">
                                        <p:cTn id="20"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1+#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BA1DC7B2-E944-4E01-8462-790A6FC5B892}"/>
              </a:ext>
            </a:extLst>
          </p:cNvPr>
          <p:cNvPicPr>
            <a:picLocks noChangeAspect="1"/>
          </p:cNvPicPr>
          <p:nvPr/>
        </p:nvPicPr>
        <p:blipFill>
          <a:blip r:embed="rId2"/>
          <a:stretch>
            <a:fillRect/>
          </a:stretch>
        </p:blipFill>
        <p:spPr>
          <a:xfrm>
            <a:off x="1738779"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3"/>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4"/>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1" name="Rectángulo: esquinas redondeadas 10">
            <a:extLst>
              <a:ext uri="{FF2B5EF4-FFF2-40B4-BE49-F238E27FC236}">
                <a16:creationId xmlns:a16="http://schemas.microsoft.com/office/drawing/2014/main" xmlns="" id="{54117ACD-86DE-4D0E-9C5C-C2C1028E4F1C}"/>
              </a:ext>
            </a:extLst>
          </p:cNvPr>
          <p:cNvSpPr/>
          <p:nvPr/>
        </p:nvSpPr>
        <p:spPr>
          <a:xfrm>
            <a:off x="1132099" y="1626312"/>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6" name="Título 1">
            <a:extLst>
              <a:ext uri="{FF2B5EF4-FFF2-40B4-BE49-F238E27FC236}">
                <a16:creationId xmlns:a16="http://schemas.microsoft.com/office/drawing/2014/main" xmlns="" id="{2A0F9B3B-4034-4922-A1B3-A417B84B0418}"/>
              </a:ext>
            </a:extLst>
          </p:cNvPr>
          <p:cNvSpPr txBox="1">
            <a:spLocks/>
          </p:cNvSpPr>
          <p:nvPr/>
        </p:nvSpPr>
        <p:spPr bwMode="auto">
          <a:xfrm>
            <a:off x="1132099"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300" dirty="0">
                <a:solidFill>
                  <a:schemeClr val="tx1"/>
                </a:solidFill>
                <a:latin typeface="Arial" panose="020B0604020202020204" pitchFamily="34" charset="0"/>
                <a:cs typeface="Arial" panose="020B0604020202020204" pitchFamily="34" charset="0"/>
              </a:rPr>
              <a:t>Elige </a:t>
            </a:r>
            <a:r>
              <a:rPr lang="es-MX" altLang="es-MX" sz="1300" b="1" dirty="0">
                <a:solidFill>
                  <a:schemeClr val="tx2"/>
                </a:solidFill>
                <a:latin typeface="Arial" panose="020B0604020202020204" pitchFamily="34" charset="0"/>
                <a:cs typeface="Arial" panose="020B0604020202020204" pitchFamily="34" charset="0"/>
              </a:rPr>
              <a:t>Entidad Administradora</a:t>
            </a:r>
            <a:r>
              <a:rPr lang="es-MX" altLang="es-MX" sz="1300" dirty="0">
                <a:solidFill>
                  <a:schemeClr val="tx1"/>
                </a:solidFill>
                <a:latin typeface="Arial" panose="020B0604020202020204" pitchFamily="34" charset="0"/>
                <a:cs typeface="Arial" panose="020B0604020202020204" pitchFamily="34" charset="0"/>
              </a:rPr>
              <a:t>, para que realice el </a:t>
            </a:r>
            <a:r>
              <a:rPr lang="es-MX" altLang="es-MX" sz="1300" b="1" dirty="0">
                <a:solidFill>
                  <a:schemeClr val="tx2"/>
                </a:solidFill>
                <a:latin typeface="Arial" panose="020B0604020202020204" pitchFamily="34" charset="0"/>
                <a:cs typeface="Arial" panose="020B0604020202020204" pitchFamily="34" charset="0"/>
              </a:rPr>
              <a:t>Estudio de Factibilidad</a:t>
            </a:r>
            <a:r>
              <a:rPr lang="es-MX" altLang="es-MX" sz="1300" b="1" dirty="0">
                <a:solidFill>
                  <a:schemeClr val="tx1"/>
                </a:solidFill>
                <a:latin typeface="Arial" panose="020B0604020202020204" pitchFamily="34" charset="0"/>
                <a:cs typeface="Arial" panose="020B0604020202020204" pitchFamily="34" charset="0"/>
              </a:rPr>
              <a:t> </a:t>
            </a:r>
            <a:r>
              <a:rPr lang="es-MX" altLang="es-MX" sz="1300" dirty="0">
                <a:solidFill>
                  <a:schemeClr val="tx1"/>
                </a:solidFill>
                <a:latin typeface="Arial" panose="020B0604020202020204" pitchFamily="34" charset="0"/>
                <a:cs typeface="Arial" panose="020B0604020202020204" pitchFamily="34" charset="0"/>
              </a:rPr>
              <a:t>del desarrollo.</a:t>
            </a:r>
          </a:p>
          <a:p>
            <a:pPr algn="just"/>
            <a:r>
              <a:rPr lang="es-MX" altLang="es-MX" sz="1300" dirty="0">
                <a:solidFill>
                  <a:schemeClr val="tx1"/>
                </a:solidFill>
                <a:latin typeface="Arial" panose="020B0604020202020204" pitchFamily="34" charset="0"/>
                <a:cs typeface="Arial" panose="020B0604020202020204" pitchFamily="34" charset="0"/>
              </a:rPr>
              <a:t>Las comisiones pagadas a la EA son:</a:t>
            </a:r>
          </a:p>
          <a:p>
            <a:pPr marL="742950" lvl="1" indent="-285750" algn="just">
              <a:buFont typeface="Wingdings" panose="05000000000000000000" pitchFamily="2" charset="2"/>
              <a:buChar char="v"/>
            </a:pPr>
            <a:r>
              <a:rPr lang="es-MX" altLang="es-MX" sz="1300" b="1" dirty="0">
                <a:solidFill>
                  <a:schemeClr val="tx2"/>
                </a:solidFill>
                <a:latin typeface="Arial" panose="020B0604020202020204" pitchFamily="34" charset="0"/>
                <a:cs typeface="Arial" panose="020B0604020202020204" pitchFamily="34" charset="0"/>
              </a:rPr>
              <a:t>Emisión Dictamen .65% + IVA, sobre el valor de la Edificación </a:t>
            </a:r>
          </a:p>
          <a:p>
            <a:pPr marL="742950" lvl="1" indent="-285750" algn="just">
              <a:buFont typeface="Wingdings" panose="05000000000000000000" pitchFamily="2" charset="2"/>
              <a:buChar char="v"/>
            </a:pPr>
            <a:r>
              <a:rPr lang="es-MX" altLang="es-MX" sz="1300" b="1" dirty="0">
                <a:solidFill>
                  <a:schemeClr val="tx2"/>
                </a:solidFill>
                <a:latin typeface="Arial" panose="020B0604020202020204" pitchFamily="34" charset="0"/>
                <a:cs typeface="Arial" panose="020B0604020202020204" pitchFamily="34" charset="0"/>
              </a:rPr>
              <a:t>Verificación hasta 1.50% + IVA del Valor de la Vivienda y 0.20% + IVA por administración por proyecto.</a:t>
            </a:r>
          </a:p>
        </p:txBody>
      </p:sp>
      <p:sp>
        <p:nvSpPr>
          <p:cNvPr id="18" name="Rectángulo: esquinas redondeadas 17">
            <a:extLst>
              <a:ext uri="{FF2B5EF4-FFF2-40B4-BE49-F238E27FC236}">
                <a16:creationId xmlns:a16="http://schemas.microsoft.com/office/drawing/2014/main" xmlns="" id="{7CD0834D-06C4-466E-82F9-26827536630C}"/>
              </a:ext>
            </a:extLst>
          </p:cNvPr>
          <p:cNvSpPr/>
          <p:nvPr/>
        </p:nvSpPr>
        <p:spPr>
          <a:xfrm>
            <a:off x="5516871" y="1626312"/>
            <a:ext cx="2700000" cy="360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Entidad Administradora</a:t>
            </a:r>
          </a:p>
        </p:txBody>
      </p:sp>
      <p:sp>
        <p:nvSpPr>
          <p:cNvPr id="19" name="Título 1">
            <a:extLst>
              <a:ext uri="{FF2B5EF4-FFF2-40B4-BE49-F238E27FC236}">
                <a16:creationId xmlns:a16="http://schemas.microsoft.com/office/drawing/2014/main" xmlns="" id="{021EE3A7-D692-4AB4-B202-D2ABE0CF269E}"/>
              </a:ext>
            </a:extLst>
          </p:cNvPr>
          <p:cNvSpPr txBox="1">
            <a:spLocks/>
          </p:cNvSpPr>
          <p:nvPr/>
        </p:nvSpPr>
        <p:spPr bwMode="auto">
          <a:xfrm>
            <a:off x="5516871"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b="1" dirty="0">
                <a:solidFill>
                  <a:schemeClr val="tx2"/>
                </a:solidFill>
                <a:latin typeface="Arial" panose="020B0604020202020204" pitchFamily="34" charset="0"/>
                <a:cs typeface="Arial" panose="020B0604020202020204" pitchFamily="34" charset="0"/>
              </a:rPr>
              <a:t>Realiza</a:t>
            </a:r>
            <a:r>
              <a:rPr lang="es-MX" altLang="es-MX" sz="1500" dirty="0">
                <a:solidFill>
                  <a:schemeClr val="tx1"/>
                </a:solidFill>
                <a:latin typeface="Arial" panose="020B0604020202020204" pitchFamily="34" charset="0"/>
                <a:cs typeface="Arial" panose="020B0604020202020204" pitchFamily="34" charset="0"/>
              </a:rPr>
              <a:t> el Estudio de Factibilidad con </a:t>
            </a:r>
            <a:r>
              <a:rPr lang="es-MX" altLang="es-MX" sz="1500" b="1" dirty="0">
                <a:solidFill>
                  <a:schemeClr val="tx2"/>
                </a:solidFill>
                <a:latin typeface="Arial" panose="020B0604020202020204" pitchFamily="34" charset="0"/>
                <a:cs typeface="Arial" panose="020B0604020202020204" pitchFamily="34" charset="0"/>
              </a:rPr>
              <a:t>dictamen financiero, técnico y legal </a:t>
            </a:r>
            <a:r>
              <a:rPr lang="es-MX" altLang="es-MX" sz="1500" dirty="0">
                <a:solidFill>
                  <a:schemeClr val="tx1"/>
                </a:solidFill>
                <a:latin typeface="Arial" panose="020B0604020202020204" pitchFamily="34" charset="0"/>
                <a:cs typeface="Arial" panose="020B0604020202020204" pitchFamily="34" charset="0"/>
              </a:rPr>
              <a:t>sobre el desarrollo.</a:t>
            </a:r>
          </a:p>
          <a:p>
            <a:pPr algn="just"/>
            <a:r>
              <a:rPr lang="es-MX" altLang="es-MX" sz="1500" b="1" dirty="0">
                <a:solidFill>
                  <a:schemeClr val="tx2"/>
                </a:solidFill>
                <a:latin typeface="Arial" panose="020B0604020202020204" pitchFamily="34" charset="0"/>
                <a:cs typeface="Arial" panose="020B0604020202020204" pitchFamily="34" charset="0"/>
              </a:rPr>
              <a:t>Proporciona</a:t>
            </a:r>
            <a:r>
              <a:rPr lang="es-MX" altLang="es-MX" sz="1500" dirty="0">
                <a:solidFill>
                  <a:schemeClr val="tx1"/>
                </a:solidFill>
                <a:latin typeface="Arial" panose="020B0604020202020204" pitchFamily="34" charset="0"/>
                <a:cs typeface="Arial" panose="020B0604020202020204" pitchFamily="34" charset="0"/>
              </a:rPr>
              <a:t> el proyecto ejecutivo al </a:t>
            </a:r>
            <a:r>
              <a:rPr lang="es-MX" altLang="es-MX" sz="1500" b="1" dirty="0">
                <a:solidFill>
                  <a:schemeClr val="tx2"/>
                </a:solidFill>
                <a:latin typeface="Arial" panose="020B0604020202020204" pitchFamily="34" charset="0"/>
                <a:cs typeface="Arial" panose="020B0604020202020204" pitchFamily="34" charset="0"/>
              </a:rPr>
              <a:t>Constructor</a:t>
            </a:r>
            <a:r>
              <a:rPr lang="es-MX" altLang="es-MX" sz="1500" dirty="0">
                <a:solidFill>
                  <a:schemeClr val="tx1"/>
                </a:solidFill>
                <a:latin typeface="Arial" panose="020B0604020202020204" pitchFamily="34" charset="0"/>
                <a:cs typeface="Arial" panose="020B0604020202020204" pitchFamily="34" charset="0"/>
              </a:rPr>
              <a:t> y remite copia del resultado al </a:t>
            </a:r>
            <a:r>
              <a:rPr lang="es-MX" altLang="es-MX" sz="1500" b="1" dirty="0">
                <a:solidFill>
                  <a:schemeClr val="tx2"/>
                </a:solidFill>
                <a:latin typeface="Arial" panose="020B0604020202020204" pitchFamily="34" charset="0"/>
                <a:cs typeface="Arial" panose="020B0604020202020204" pitchFamily="34" charset="0"/>
              </a:rPr>
              <a:t>Gerente de Producto LIII</a:t>
            </a:r>
            <a:r>
              <a:rPr lang="es-MX" altLang="es-MX" sz="1500" dirty="0">
                <a:solidFill>
                  <a:schemeClr val="tx1"/>
                </a:solidFill>
                <a:latin typeface="Arial" panose="020B0604020202020204" pitchFamily="34" charset="0"/>
                <a:cs typeface="Arial" panose="020B0604020202020204" pitchFamily="34" charset="0"/>
              </a:rPr>
              <a:t>.</a:t>
            </a:r>
          </a:p>
        </p:txBody>
      </p:sp>
      <p:pic>
        <p:nvPicPr>
          <p:cNvPr id="13" name="Imagen 12">
            <a:extLst>
              <a:ext uri="{FF2B5EF4-FFF2-40B4-BE49-F238E27FC236}">
                <a16:creationId xmlns:a16="http://schemas.microsoft.com/office/drawing/2014/main" xmlns="" id="{827F8AE6-1075-4D64-9BE8-F2B593188316}"/>
              </a:ext>
            </a:extLst>
          </p:cNvPr>
          <p:cNvPicPr>
            <a:picLocks noChangeAspect="1"/>
          </p:cNvPicPr>
          <p:nvPr/>
        </p:nvPicPr>
        <p:blipFill>
          <a:blip r:embed="rId5"/>
          <a:stretch>
            <a:fillRect/>
          </a:stretch>
        </p:blipFill>
        <p:spPr>
          <a:xfrm>
            <a:off x="5786871" y="2301269"/>
            <a:ext cx="2160000" cy="1209600"/>
          </a:xfrm>
          <a:prstGeom prst="rect">
            <a:avLst/>
          </a:prstGeom>
          <a:ln>
            <a:noFill/>
          </a:ln>
          <a:effectLst>
            <a:softEdge rad="112500"/>
          </a:effectLst>
        </p:spPr>
      </p:pic>
    </p:spTree>
    <p:extLst>
      <p:ext uri="{BB962C8B-B14F-4D97-AF65-F5344CB8AC3E}">
        <p14:creationId xmlns:p14="http://schemas.microsoft.com/office/powerpoint/2010/main" val="4079317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agen 15">
            <a:extLst>
              <a:ext uri="{FF2B5EF4-FFF2-40B4-BE49-F238E27FC236}">
                <a16:creationId xmlns:a16="http://schemas.microsoft.com/office/drawing/2014/main" xmlns="" id="{618978B7-A332-498A-9BBE-A94E173BF85D}"/>
              </a:ext>
            </a:extLst>
          </p:cNvPr>
          <p:cNvPicPr>
            <a:picLocks noChangeAspect="1"/>
          </p:cNvPicPr>
          <p:nvPr/>
        </p:nvPicPr>
        <p:blipFill>
          <a:blip r:embed="rId2"/>
          <a:stretch>
            <a:fillRect/>
          </a:stretch>
        </p:blipFill>
        <p:spPr>
          <a:xfrm>
            <a:off x="863567" y="2006069"/>
            <a:ext cx="1486640" cy="1800000"/>
          </a:xfrm>
          <a:prstGeom prst="rect">
            <a:avLst/>
          </a:prstGeom>
        </p:spPr>
      </p:pic>
      <p:sp>
        <p:nvSpPr>
          <p:cNvPr id="4" name="Título 1">
            <a:extLst>
              <a:ext uri="{FF2B5EF4-FFF2-40B4-BE49-F238E27FC236}">
                <a16:creationId xmlns:a16="http://schemas.microsoft.com/office/drawing/2014/main" xmlns="" id="{C2E21F8A-A538-4060-A7DD-CA5B6650334F}"/>
              </a:ext>
            </a:extLst>
          </p:cNvPr>
          <p:cNvSpPr>
            <a:spLocks noGrp="1"/>
          </p:cNvSpPr>
          <p:nvPr>
            <p:ph type="title"/>
          </p:nvPr>
        </p:nvSpPr>
        <p:spPr>
          <a:xfrm>
            <a:off x="1" y="5439"/>
            <a:ext cx="4860000" cy="720000"/>
          </a:xfrm>
        </p:spPr>
        <p:txBody>
          <a:bodyPr/>
          <a:lstStyle/>
          <a:p>
            <a:r>
              <a:rPr lang="es-MX" altLang="es-MX" sz="2500" b="1" dirty="0">
                <a:latin typeface="Arial" panose="020B0604020202020204" pitchFamily="34" charset="0"/>
                <a:cs typeface="Arial" panose="020B0604020202020204" pitchFamily="34" charset="0"/>
              </a:rPr>
              <a:t>Taller Explicativo LÍNEA III</a:t>
            </a:r>
          </a:p>
        </p:txBody>
      </p:sp>
      <p:sp>
        <p:nvSpPr>
          <p:cNvPr id="5" name="Título 1">
            <a:extLst>
              <a:ext uri="{FF2B5EF4-FFF2-40B4-BE49-F238E27FC236}">
                <a16:creationId xmlns:a16="http://schemas.microsoft.com/office/drawing/2014/main" xmlns="" id="{79611FFC-858E-439E-990D-5F1414E763DB}"/>
              </a:ext>
            </a:extLst>
          </p:cNvPr>
          <p:cNvSpPr txBox="1">
            <a:spLocks/>
          </p:cNvSpPr>
          <p:nvPr/>
        </p:nvSpPr>
        <p:spPr bwMode="auto">
          <a:xfrm>
            <a:off x="152401" y="803817"/>
            <a:ext cx="270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r>
              <a:rPr lang="es-MX" altLang="es-MX" sz="2200" b="1" dirty="0">
                <a:solidFill>
                  <a:schemeClr val="tx2"/>
                </a:solidFill>
                <a:latin typeface="Arial" panose="020B0604020202020204" pitchFamily="34" charset="0"/>
                <a:cs typeface="Arial" panose="020B0604020202020204" pitchFamily="34" charset="0"/>
              </a:rPr>
              <a:t>Ejemplo Práctico</a:t>
            </a:r>
          </a:p>
        </p:txBody>
      </p:sp>
      <p:grpSp>
        <p:nvGrpSpPr>
          <p:cNvPr id="7" name="Grupo 6">
            <a:extLst>
              <a:ext uri="{FF2B5EF4-FFF2-40B4-BE49-F238E27FC236}">
                <a16:creationId xmlns:a16="http://schemas.microsoft.com/office/drawing/2014/main" xmlns="" id="{C9F57707-0E1F-4D2E-B12B-8C0B18A4F2D9}"/>
              </a:ext>
            </a:extLst>
          </p:cNvPr>
          <p:cNvGrpSpPr/>
          <p:nvPr/>
        </p:nvGrpSpPr>
        <p:grpSpPr>
          <a:xfrm>
            <a:off x="1" y="5604060"/>
            <a:ext cx="9144000" cy="1254034"/>
            <a:chOff x="1" y="5604060"/>
            <a:chExt cx="9144000" cy="1254034"/>
          </a:xfrm>
        </p:grpSpPr>
        <p:pic>
          <p:nvPicPr>
            <p:cNvPr id="8" name="Imagen 7">
              <a:extLst>
                <a:ext uri="{FF2B5EF4-FFF2-40B4-BE49-F238E27FC236}">
                  <a16:creationId xmlns:a16="http://schemas.microsoft.com/office/drawing/2014/main" xmlns="" id="{45FA77EA-1376-4BD8-9A1A-4991EFC6128E}"/>
                </a:ext>
              </a:extLst>
            </p:cNvPr>
            <p:cNvPicPr>
              <a:picLocks noChangeAspect="1"/>
            </p:cNvPicPr>
            <p:nvPr/>
          </p:nvPicPr>
          <p:blipFill>
            <a:blip r:embed="rId3"/>
            <a:stretch>
              <a:fillRect/>
            </a:stretch>
          </p:blipFill>
          <p:spPr>
            <a:xfrm>
              <a:off x="252172" y="5897203"/>
              <a:ext cx="1592582" cy="720000"/>
            </a:xfrm>
            <a:prstGeom prst="rect">
              <a:avLst/>
            </a:prstGeom>
          </p:spPr>
        </p:pic>
        <p:pic>
          <p:nvPicPr>
            <p:cNvPr id="9" name="Imagen 8">
              <a:extLst>
                <a:ext uri="{FF2B5EF4-FFF2-40B4-BE49-F238E27FC236}">
                  <a16:creationId xmlns:a16="http://schemas.microsoft.com/office/drawing/2014/main" xmlns="" id="{51F01752-B5AC-4041-B048-0048D15BE808}"/>
                </a:ext>
              </a:extLst>
            </p:cNvPr>
            <p:cNvPicPr>
              <a:picLocks noChangeAspect="1"/>
            </p:cNvPicPr>
            <p:nvPr/>
          </p:nvPicPr>
          <p:blipFill>
            <a:blip r:embed="rId4"/>
            <a:stretch>
              <a:fillRect/>
            </a:stretch>
          </p:blipFill>
          <p:spPr>
            <a:xfrm>
              <a:off x="7865617" y="5897203"/>
              <a:ext cx="1026383" cy="720000"/>
            </a:xfrm>
            <a:prstGeom prst="rect">
              <a:avLst/>
            </a:prstGeom>
          </p:spPr>
        </p:pic>
        <p:sp>
          <p:nvSpPr>
            <p:cNvPr id="10" name="Rectángulo 9">
              <a:extLst>
                <a:ext uri="{FF2B5EF4-FFF2-40B4-BE49-F238E27FC236}">
                  <a16:creationId xmlns:a16="http://schemas.microsoft.com/office/drawing/2014/main" xmlns="" id="{1084D6AE-4040-4862-8914-DA9306E892A8}"/>
                </a:ext>
              </a:extLst>
            </p:cNvPr>
            <p:cNvSpPr/>
            <p:nvPr/>
          </p:nvSpPr>
          <p:spPr>
            <a:xfrm>
              <a:off x="1" y="5604060"/>
              <a:ext cx="9144000" cy="1254034"/>
            </a:xfrm>
            <a:prstGeom prst="rect">
              <a:avLst/>
            </a:prstGeom>
            <a:solidFill>
              <a:srgbClr val="FFFFFF">
                <a:alpha val="80000"/>
              </a:srgbClr>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pSp>
      <p:sp>
        <p:nvSpPr>
          <p:cNvPr id="11" name="Rectángulo: esquinas redondeadas 10">
            <a:extLst>
              <a:ext uri="{FF2B5EF4-FFF2-40B4-BE49-F238E27FC236}">
                <a16:creationId xmlns:a16="http://schemas.microsoft.com/office/drawing/2014/main" xmlns="" id="{54117ACD-86DE-4D0E-9C5C-C2C1028E4F1C}"/>
              </a:ext>
            </a:extLst>
          </p:cNvPr>
          <p:cNvSpPr/>
          <p:nvPr/>
        </p:nvSpPr>
        <p:spPr>
          <a:xfrm>
            <a:off x="256887" y="1625748"/>
            <a:ext cx="2700000" cy="36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Constructor</a:t>
            </a:r>
          </a:p>
        </p:txBody>
      </p:sp>
      <p:sp>
        <p:nvSpPr>
          <p:cNvPr id="12" name="Rectángulo: esquinas redondeadas 11">
            <a:extLst>
              <a:ext uri="{FF2B5EF4-FFF2-40B4-BE49-F238E27FC236}">
                <a16:creationId xmlns:a16="http://schemas.microsoft.com/office/drawing/2014/main" xmlns="" id="{B6BA0BBB-4C66-4CC7-B0A6-E5AF6B741980}"/>
              </a:ext>
            </a:extLst>
          </p:cNvPr>
          <p:cNvSpPr/>
          <p:nvPr/>
        </p:nvSpPr>
        <p:spPr>
          <a:xfrm>
            <a:off x="3230864" y="1625748"/>
            <a:ext cx="2700000" cy="360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MX" sz="1600" b="1" dirty="0">
                <a:latin typeface="Arial" panose="020B0604020202020204" pitchFamily="34" charset="0"/>
                <a:cs typeface="Arial" panose="020B0604020202020204" pitchFamily="34" charset="0"/>
              </a:rPr>
              <a:t>Dirección Gral. Sectorial</a:t>
            </a:r>
          </a:p>
        </p:txBody>
      </p:sp>
      <p:sp>
        <p:nvSpPr>
          <p:cNvPr id="13" name="Rectángulo: esquinas redondeadas 12">
            <a:extLst>
              <a:ext uri="{FF2B5EF4-FFF2-40B4-BE49-F238E27FC236}">
                <a16:creationId xmlns:a16="http://schemas.microsoft.com/office/drawing/2014/main" xmlns="" id="{859F23B5-1A57-4262-8F21-A6A3A8371B9F}"/>
              </a:ext>
            </a:extLst>
          </p:cNvPr>
          <p:cNvSpPr/>
          <p:nvPr/>
        </p:nvSpPr>
        <p:spPr>
          <a:xfrm>
            <a:off x="6182238" y="1625748"/>
            <a:ext cx="2700000" cy="360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300" b="1" dirty="0">
                <a:latin typeface="Arial" panose="020B0604020202020204" pitchFamily="34" charset="0"/>
                <a:cs typeface="Arial" panose="020B0604020202020204" pitchFamily="34" charset="0"/>
              </a:rPr>
              <a:t>H. Consejo de Administración</a:t>
            </a:r>
          </a:p>
        </p:txBody>
      </p:sp>
      <p:sp>
        <p:nvSpPr>
          <p:cNvPr id="14" name="Título 1">
            <a:extLst>
              <a:ext uri="{FF2B5EF4-FFF2-40B4-BE49-F238E27FC236}">
                <a16:creationId xmlns:a16="http://schemas.microsoft.com/office/drawing/2014/main" xmlns="" id="{44D87C4A-2470-4604-A55D-FE0BC2A2293E}"/>
              </a:ext>
            </a:extLst>
          </p:cNvPr>
          <p:cNvSpPr txBox="1">
            <a:spLocks/>
          </p:cNvSpPr>
          <p:nvPr/>
        </p:nvSpPr>
        <p:spPr bwMode="auto">
          <a:xfrm>
            <a:off x="3230864"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Recibe </a:t>
            </a:r>
            <a:r>
              <a:rPr lang="es-MX" altLang="es-MX" sz="1500" b="1" dirty="0">
                <a:solidFill>
                  <a:schemeClr val="tx2"/>
                </a:solidFill>
                <a:latin typeface="Arial" panose="020B0604020202020204" pitchFamily="34" charset="0"/>
                <a:cs typeface="Arial" panose="020B0604020202020204" pitchFamily="34" charset="0"/>
              </a:rPr>
              <a:t>Proyecto Ejecutivo con características de la empresa y del desarrollo</a:t>
            </a:r>
            <a:r>
              <a:rPr lang="es-MX" altLang="es-MX" sz="1500" b="1" dirty="0">
                <a:solidFill>
                  <a:schemeClr val="tx1"/>
                </a:solidFill>
                <a:latin typeface="Arial" panose="020B0604020202020204" pitchFamily="34" charset="0"/>
                <a:cs typeface="Arial" panose="020B0604020202020204" pitchFamily="34" charset="0"/>
              </a:rPr>
              <a:t>.</a:t>
            </a:r>
          </a:p>
          <a:p>
            <a:pPr algn="just"/>
            <a:r>
              <a:rPr lang="es-MX" altLang="es-MX" sz="1500" dirty="0">
                <a:solidFill>
                  <a:schemeClr val="tx1"/>
                </a:solidFill>
                <a:latin typeface="Arial" panose="020B0604020202020204" pitchFamily="34" charset="0"/>
                <a:cs typeface="Arial" panose="020B0604020202020204" pitchFamily="34" charset="0"/>
              </a:rPr>
              <a:t>Si esta de </a:t>
            </a:r>
            <a:r>
              <a:rPr lang="es-MX" altLang="es-MX" sz="1500" b="1" dirty="0">
                <a:solidFill>
                  <a:schemeClr val="tx2"/>
                </a:solidFill>
                <a:latin typeface="Arial" panose="020B0604020202020204" pitchFamily="34" charset="0"/>
                <a:cs typeface="Arial" panose="020B0604020202020204" pitchFamily="34" charset="0"/>
              </a:rPr>
              <a:t>acuerdo</a:t>
            </a:r>
            <a:r>
              <a:rPr lang="es-MX" altLang="es-MX" sz="1500" dirty="0">
                <a:solidFill>
                  <a:schemeClr val="tx1"/>
                </a:solidFill>
                <a:latin typeface="Arial" panose="020B0604020202020204" pitchFamily="34" charset="0"/>
                <a:cs typeface="Arial" panose="020B0604020202020204" pitchFamily="34" charset="0"/>
              </a:rPr>
              <a:t> con el análisis del desarrollo, </a:t>
            </a:r>
            <a:r>
              <a:rPr lang="es-MX" altLang="es-MX" sz="1500" b="1" dirty="0">
                <a:solidFill>
                  <a:schemeClr val="tx2"/>
                </a:solidFill>
                <a:latin typeface="Arial" panose="020B0604020202020204" pitchFamily="34" charset="0"/>
                <a:cs typeface="Arial" panose="020B0604020202020204" pitchFamily="34" charset="0"/>
              </a:rPr>
              <a:t>presenta el proyecto </a:t>
            </a:r>
            <a:r>
              <a:rPr lang="es-MX" altLang="es-MX" sz="1500" dirty="0">
                <a:solidFill>
                  <a:schemeClr val="tx1"/>
                </a:solidFill>
                <a:latin typeface="Arial" panose="020B0604020202020204" pitchFamily="34" charset="0"/>
                <a:cs typeface="Arial" panose="020B0604020202020204" pitchFamily="34" charset="0"/>
              </a:rPr>
              <a:t>ante el HCA.</a:t>
            </a:r>
          </a:p>
        </p:txBody>
      </p:sp>
      <p:sp>
        <p:nvSpPr>
          <p:cNvPr id="6" name="Título 1">
            <a:extLst>
              <a:ext uri="{FF2B5EF4-FFF2-40B4-BE49-F238E27FC236}">
                <a16:creationId xmlns:a16="http://schemas.microsoft.com/office/drawing/2014/main" xmlns="" id="{2A0F9B3B-4034-4922-A1B3-A417B84B0418}"/>
              </a:ext>
            </a:extLst>
          </p:cNvPr>
          <p:cNvSpPr txBox="1">
            <a:spLocks/>
          </p:cNvSpPr>
          <p:nvPr/>
        </p:nvSpPr>
        <p:spPr bwMode="auto">
          <a:xfrm>
            <a:off x="256887" y="3729805"/>
            <a:ext cx="2700000" cy="23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Solicita mediante entrega de </a:t>
            </a:r>
            <a:r>
              <a:rPr lang="es-MX" altLang="es-MX" sz="1500" b="1" dirty="0">
                <a:solidFill>
                  <a:schemeClr val="tx2"/>
                </a:solidFill>
                <a:latin typeface="Arial" panose="020B0604020202020204" pitchFamily="34" charset="0"/>
                <a:cs typeface="Arial" panose="020B0604020202020204" pitchFamily="34" charset="0"/>
              </a:rPr>
              <a:t>Proyecto Ejecutivo con características de la empresa y del desarrollo </a:t>
            </a:r>
            <a:r>
              <a:rPr lang="es-MX" altLang="es-MX" sz="1500" dirty="0">
                <a:solidFill>
                  <a:schemeClr val="tx1"/>
                </a:solidFill>
                <a:latin typeface="Arial" panose="020B0604020202020204" pitchFamily="34" charset="0"/>
                <a:cs typeface="Arial" panose="020B0604020202020204" pitchFamily="34" charset="0"/>
              </a:rPr>
              <a:t>a la Dirección General Sectorial de Trabajadores o Empresarial el apoyo para la presentación del proyecto bajo el programa Crédito Integral ante el HCA.</a:t>
            </a:r>
          </a:p>
        </p:txBody>
      </p:sp>
      <p:sp>
        <p:nvSpPr>
          <p:cNvPr id="15" name="Título 1">
            <a:extLst>
              <a:ext uri="{FF2B5EF4-FFF2-40B4-BE49-F238E27FC236}">
                <a16:creationId xmlns:a16="http://schemas.microsoft.com/office/drawing/2014/main" xmlns="" id="{C675B007-F67A-46F3-888C-08A4A751208A}"/>
              </a:ext>
            </a:extLst>
          </p:cNvPr>
          <p:cNvSpPr txBox="1">
            <a:spLocks/>
          </p:cNvSpPr>
          <p:nvPr/>
        </p:nvSpPr>
        <p:spPr bwMode="auto">
          <a:xfrm>
            <a:off x="6182238" y="3729805"/>
            <a:ext cx="2700000" cy="18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178" rtl="0" eaLnBrk="0" fontAlgn="base" hangingPunct="0">
              <a:spcBef>
                <a:spcPct val="0"/>
              </a:spcBef>
              <a:spcAft>
                <a:spcPct val="0"/>
              </a:spcAft>
              <a:defRPr sz="3200" kern="1200">
                <a:solidFill>
                  <a:srgbClr val="CD0000"/>
                </a:solidFill>
                <a:latin typeface="Myriad Pro"/>
                <a:ea typeface="MS PGothic" panose="020B0600070205080204" pitchFamily="34" charset="-128"/>
                <a:cs typeface="Myriad Pro"/>
              </a:defRPr>
            </a:lvl1pPr>
            <a:lvl2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2pPr>
            <a:lvl3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3pPr>
            <a:lvl4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4pPr>
            <a:lvl5pPr algn="l" defTabSz="457178" rtl="0" eaLnBrk="0" fontAlgn="base" hangingPunct="0">
              <a:spcBef>
                <a:spcPct val="0"/>
              </a:spcBef>
              <a:spcAft>
                <a:spcPct val="0"/>
              </a:spcAft>
              <a:defRPr sz="3200">
                <a:solidFill>
                  <a:srgbClr val="CD0000"/>
                </a:solidFill>
                <a:latin typeface="Myriad Pro" charset="0"/>
                <a:ea typeface="MS PGothic" panose="020B0600070205080204" pitchFamily="34" charset="-128"/>
                <a:cs typeface="Myriad Pro" charset="0"/>
              </a:defRPr>
            </a:lvl5pPr>
            <a:lvl6pPr marL="457178" algn="l" defTabSz="457178" rtl="0" fontAlgn="base">
              <a:spcBef>
                <a:spcPct val="0"/>
              </a:spcBef>
              <a:spcAft>
                <a:spcPct val="0"/>
              </a:spcAft>
              <a:defRPr sz="3200">
                <a:solidFill>
                  <a:srgbClr val="CD0000"/>
                </a:solidFill>
                <a:latin typeface="Myriad Pro" charset="0"/>
                <a:ea typeface="ＭＳ Ｐゴシック" charset="0"/>
                <a:cs typeface="Myriad Pro" charset="0"/>
              </a:defRPr>
            </a:lvl6pPr>
            <a:lvl7pPr marL="914354" algn="l" defTabSz="457178" rtl="0" fontAlgn="base">
              <a:spcBef>
                <a:spcPct val="0"/>
              </a:spcBef>
              <a:spcAft>
                <a:spcPct val="0"/>
              </a:spcAft>
              <a:defRPr sz="3200">
                <a:solidFill>
                  <a:srgbClr val="CD0000"/>
                </a:solidFill>
                <a:latin typeface="Myriad Pro" charset="0"/>
                <a:ea typeface="ＭＳ Ｐゴシック" charset="0"/>
                <a:cs typeface="Myriad Pro" charset="0"/>
              </a:defRPr>
            </a:lvl7pPr>
            <a:lvl8pPr marL="1371532" algn="l" defTabSz="457178" rtl="0" fontAlgn="base">
              <a:spcBef>
                <a:spcPct val="0"/>
              </a:spcBef>
              <a:spcAft>
                <a:spcPct val="0"/>
              </a:spcAft>
              <a:defRPr sz="3200">
                <a:solidFill>
                  <a:srgbClr val="CD0000"/>
                </a:solidFill>
                <a:latin typeface="Myriad Pro" charset="0"/>
                <a:ea typeface="ＭＳ Ｐゴシック" charset="0"/>
                <a:cs typeface="Myriad Pro" charset="0"/>
              </a:defRPr>
            </a:lvl8pPr>
            <a:lvl9pPr marL="1828709" algn="l" defTabSz="457178" rtl="0" fontAlgn="base">
              <a:spcBef>
                <a:spcPct val="0"/>
              </a:spcBef>
              <a:spcAft>
                <a:spcPct val="0"/>
              </a:spcAft>
              <a:defRPr sz="3200">
                <a:solidFill>
                  <a:srgbClr val="CD0000"/>
                </a:solidFill>
                <a:latin typeface="Myriad Pro" charset="0"/>
                <a:ea typeface="ＭＳ Ｐゴシック" charset="0"/>
                <a:cs typeface="Myriad Pro" charset="0"/>
              </a:defRPr>
            </a:lvl9pPr>
          </a:lstStyle>
          <a:p>
            <a:pPr algn="just"/>
            <a:r>
              <a:rPr lang="es-MX" altLang="es-MX" sz="1500" dirty="0">
                <a:solidFill>
                  <a:schemeClr val="tx1"/>
                </a:solidFill>
                <a:latin typeface="Arial" panose="020B0604020202020204" pitchFamily="34" charset="0"/>
                <a:cs typeface="Arial" panose="020B0604020202020204" pitchFamily="34" charset="0"/>
              </a:rPr>
              <a:t>Si esta de acuerdo con el análisis del desarrollo, emite Resolución de Consejo con la </a:t>
            </a:r>
            <a:r>
              <a:rPr lang="es-MX" altLang="es-MX" sz="1500" b="1" dirty="0">
                <a:solidFill>
                  <a:schemeClr val="tx2"/>
                </a:solidFill>
                <a:latin typeface="Arial" panose="020B0604020202020204" pitchFamily="34" charset="0"/>
                <a:cs typeface="Arial" panose="020B0604020202020204" pitchFamily="34" charset="0"/>
              </a:rPr>
              <a:t>aprobación</a:t>
            </a:r>
            <a:r>
              <a:rPr lang="es-MX" altLang="es-MX" sz="1500" dirty="0">
                <a:solidFill>
                  <a:schemeClr val="tx1"/>
                </a:solidFill>
                <a:latin typeface="Arial" panose="020B0604020202020204" pitchFamily="34" charset="0"/>
                <a:cs typeface="Arial" panose="020B0604020202020204" pitchFamily="34" charset="0"/>
              </a:rPr>
              <a:t> del proyecto.</a:t>
            </a:r>
          </a:p>
        </p:txBody>
      </p:sp>
      <p:grpSp>
        <p:nvGrpSpPr>
          <p:cNvPr id="21" name="Grupo 20">
            <a:extLst>
              <a:ext uri="{FF2B5EF4-FFF2-40B4-BE49-F238E27FC236}">
                <a16:creationId xmlns:a16="http://schemas.microsoft.com/office/drawing/2014/main" xmlns="" id="{633ABC36-9216-4792-804A-C3DEF5BAF232}"/>
              </a:ext>
            </a:extLst>
          </p:cNvPr>
          <p:cNvGrpSpPr/>
          <p:nvPr/>
        </p:nvGrpSpPr>
        <p:grpSpPr>
          <a:xfrm>
            <a:off x="3626864" y="2108678"/>
            <a:ext cx="1908000" cy="1575100"/>
            <a:chOff x="3492001" y="2108678"/>
            <a:chExt cx="1908000" cy="1575100"/>
          </a:xfrm>
        </p:grpSpPr>
        <p:pic>
          <p:nvPicPr>
            <p:cNvPr id="18" name="Imagen 17">
              <a:extLst>
                <a:ext uri="{FF2B5EF4-FFF2-40B4-BE49-F238E27FC236}">
                  <a16:creationId xmlns:a16="http://schemas.microsoft.com/office/drawing/2014/main" xmlns="" id="{ED421C56-19CE-4946-8041-5B0F0A3BEA5F}"/>
                </a:ext>
              </a:extLst>
            </p:cNvPr>
            <p:cNvPicPr>
              <a:picLocks noChangeAspect="1"/>
            </p:cNvPicPr>
            <p:nvPr/>
          </p:nvPicPr>
          <p:blipFill>
            <a:blip r:embed="rId5"/>
            <a:stretch>
              <a:fillRect/>
            </a:stretch>
          </p:blipFill>
          <p:spPr>
            <a:xfrm>
              <a:off x="4320001" y="2603778"/>
              <a:ext cx="1080000" cy="1080000"/>
            </a:xfrm>
            <a:prstGeom prst="rect">
              <a:avLst/>
            </a:prstGeom>
          </p:spPr>
        </p:pic>
        <p:pic>
          <p:nvPicPr>
            <p:cNvPr id="3" name="Imagen 2">
              <a:extLst>
                <a:ext uri="{FF2B5EF4-FFF2-40B4-BE49-F238E27FC236}">
                  <a16:creationId xmlns:a16="http://schemas.microsoft.com/office/drawing/2014/main" xmlns="" id="{FFEC3A26-C186-49F6-8367-8E78D589B8F8}"/>
                </a:ext>
              </a:extLst>
            </p:cNvPr>
            <p:cNvPicPr>
              <a:picLocks noChangeAspect="1"/>
            </p:cNvPicPr>
            <p:nvPr/>
          </p:nvPicPr>
          <p:blipFill>
            <a:blip r:embed="rId6"/>
            <a:stretch>
              <a:fillRect/>
            </a:stretch>
          </p:blipFill>
          <p:spPr>
            <a:xfrm>
              <a:off x="3492001" y="2108678"/>
              <a:ext cx="1080000" cy="1080000"/>
            </a:xfrm>
            <a:prstGeom prst="rect">
              <a:avLst/>
            </a:prstGeom>
          </p:spPr>
        </p:pic>
      </p:grpSp>
      <p:pic>
        <p:nvPicPr>
          <p:cNvPr id="20" name="Imagen 19">
            <a:extLst>
              <a:ext uri="{FF2B5EF4-FFF2-40B4-BE49-F238E27FC236}">
                <a16:creationId xmlns:a16="http://schemas.microsoft.com/office/drawing/2014/main" xmlns="" id="{949C3DFB-8AC8-44CA-958D-4CC85F72E075}"/>
              </a:ext>
            </a:extLst>
          </p:cNvPr>
          <p:cNvPicPr>
            <a:picLocks noChangeAspect="1"/>
          </p:cNvPicPr>
          <p:nvPr/>
        </p:nvPicPr>
        <p:blipFill rotWithShape="1">
          <a:blip r:embed="rId7"/>
          <a:srcRect b="19425"/>
          <a:stretch/>
        </p:blipFill>
        <p:spPr>
          <a:xfrm>
            <a:off x="6189213" y="2170892"/>
            <a:ext cx="2686050" cy="1373768"/>
          </a:xfrm>
          <a:prstGeom prst="rect">
            <a:avLst/>
          </a:prstGeom>
          <a:ln>
            <a:noFill/>
          </a:ln>
          <a:effectLst>
            <a:softEdge rad="112500"/>
          </a:effectLst>
        </p:spPr>
      </p:pic>
    </p:spTree>
    <p:extLst>
      <p:ext uri="{BB962C8B-B14F-4D97-AF65-F5344CB8AC3E}">
        <p14:creationId xmlns:p14="http://schemas.microsoft.com/office/powerpoint/2010/main" val="1787247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5146</TotalTime>
  <Words>1305</Words>
  <Application>Microsoft Office PowerPoint</Application>
  <PresentationFormat>Carta (216 x 279 mm)</PresentationFormat>
  <Paragraphs>151</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Taller Explicativo LIII</vt:lpstr>
      <vt:lpstr>Taller Explicativo LÍNEA III</vt:lpstr>
      <vt:lpstr>Taller Explicativo LÍNEA III</vt:lpstr>
      <vt:lpstr>Presentación de PowerPoint</vt:lpstr>
      <vt:lpstr>Presentación de PowerPoint</vt:lpstr>
      <vt:lpstr>Taller Explicativo LÍNEA III</vt:lpstr>
      <vt:lpstr>Taller Explicativo LÍNEA III</vt:lpstr>
      <vt:lpstr>Taller Explicativo LÍNEA III</vt:lpstr>
      <vt:lpstr>Taller Explicativo LÍNEA III</vt:lpstr>
      <vt:lpstr>Taller Explicativo LÍNEA III</vt:lpstr>
      <vt:lpstr>Taller Explicativo LÍNEA III</vt:lpstr>
      <vt:lpstr>Taller Explicativo LÍNEA III</vt:lpstr>
      <vt:lpstr>Taller Explicativo LÍNEA III</vt:lpstr>
      <vt:lpstr>Taller Explicativo LÍNEA III</vt:lpstr>
      <vt:lpstr>Taller Explicativo LÍNEA III</vt:lpstr>
      <vt:lpstr>Taller Explicativo LÍNEA III</vt:lpstr>
      <vt:lpstr>LÍNEA III Crédito Integral</vt:lpstr>
      <vt:lpstr>Taller Explicativo LIII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Irma Susana Niño Estrada</dc:creator>
  <cp:lastModifiedBy>CAIC 2016</cp:lastModifiedBy>
  <cp:revision>399</cp:revision>
  <dcterms:created xsi:type="dcterms:W3CDTF">2015-01-27T17:54:18Z</dcterms:created>
  <dcterms:modified xsi:type="dcterms:W3CDTF">2019-05-14T21:57:45Z</dcterms:modified>
</cp:coreProperties>
</file>